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57" r:id="rId5"/>
    <p:sldId id="258" r:id="rId6"/>
    <p:sldId id="260" r:id="rId7"/>
    <p:sldId id="7503" r:id="rId8"/>
    <p:sldId id="7504" r:id="rId9"/>
    <p:sldId id="7505" r:id="rId10"/>
    <p:sldId id="7506" r:id="rId11"/>
    <p:sldId id="7507" r:id="rId12"/>
    <p:sldId id="7508" r:id="rId13"/>
    <p:sldId id="7509" r:id="rId14"/>
    <p:sldId id="7510" r:id="rId15"/>
    <p:sldId id="7511" r:id="rId16"/>
    <p:sldId id="7512" r:id="rId17"/>
    <p:sldId id="7513" r:id="rId18"/>
    <p:sldId id="7514" r:id="rId19"/>
    <p:sldId id="7515" r:id="rId20"/>
    <p:sldId id="7516" r:id="rId21"/>
    <p:sldId id="7517" r:id="rId22"/>
    <p:sldId id="7502" r:id="rId23"/>
    <p:sldId id="259" r:id="rId24"/>
  </p:sldIdLst>
  <p:sldSz cx="9144000" cy="5143500" type="screen16x9"/>
  <p:notesSz cx="6797675" cy="9926638"/>
  <p:defaultTextStyle>
    <a:defPPr>
      <a:defRPr lang="en-AU"/>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6534E0-F9CE-B828-F95F-5251F5507FC6}" name="Therese David" initials="TD" userId="S::Therese.David@education.vic.gov.au::5945e7b6-6aea-4e35-9a74-54442241f6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D58"/>
    <a:srgbClr val="0099E3"/>
    <a:srgbClr val="0099CC"/>
    <a:srgbClr val="306278"/>
    <a:srgbClr val="468EAE"/>
    <a:srgbClr val="646566"/>
    <a:srgbClr val="C0C0C0"/>
    <a:srgbClr val="75AEC7"/>
    <a:srgbClr val="777879"/>
    <a:srgbClr val="303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11" autoAdjust="0"/>
  </p:normalViewPr>
  <p:slideViewPr>
    <p:cSldViewPr snapToGrid="0">
      <p:cViewPr varScale="1">
        <p:scale>
          <a:sx n="67" d="100"/>
          <a:sy n="67" d="100"/>
        </p:scale>
        <p:origin x="1260" y="5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AU"/>
          </a:p>
        </p:txBody>
      </p:sp>
      <p:sp>
        <p:nvSpPr>
          <p:cNvPr id="7171"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AU"/>
          </a:p>
        </p:txBody>
      </p:sp>
      <p:sp>
        <p:nvSpPr>
          <p:cNvPr id="7172"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AU"/>
          </a:p>
        </p:txBody>
      </p:sp>
      <p:sp>
        <p:nvSpPr>
          <p:cNvPr id="7173"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2A6D20FD-8F03-4CD0-8EBE-BDFFACD302B2}" type="slidenum">
              <a:rPr lang="en-AU"/>
              <a:pPr/>
              <a:t>‹#›</a:t>
            </a:fld>
            <a:endParaRPr lang="en-AU"/>
          </a:p>
        </p:txBody>
      </p:sp>
    </p:spTree>
    <p:extLst>
      <p:ext uri="{BB962C8B-B14F-4D97-AF65-F5344CB8AC3E}">
        <p14:creationId xmlns:p14="http://schemas.microsoft.com/office/powerpoint/2010/main" val="33552275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9219" name="Rectangle 1027"/>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9220" name="Rectangle 1028"/>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1029"/>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9222" name="Rectangle 1030"/>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9223" name="Rectangle 1031"/>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086DB27-C44E-42FC-8577-04AF19E06BB2}" type="slidenum">
              <a:rPr lang="en-AU"/>
              <a:pPr/>
              <a:t>‹#›</a:t>
            </a:fld>
            <a:endParaRPr lang="en-AU"/>
          </a:p>
        </p:txBody>
      </p:sp>
    </p:spTree>
    <p:extLst>
      <p:ext uri="{BB962C8B-B14F-4D97-AF65-F5344CB8AC3E}">
        <p14:creationId xmlns:p14="http://schemas.microsoft.com/office/powerpoint/2010/main" val="144970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Verdana" pitchFamily="34" charset="0"/>
        <a:ea typeface="+mn-ea"/>
        <a:cs typeface="+mn-cs"/>
      </a:defRPr>
    </a:lvl1pPr>
    <a:lvl2pPr marL="457200" algn="l" rtl="0" eaLnBrk="0" fontAlgn="base" hangingPunct="0">
      <a:spcBef>
        <a:spcPct val="30000"/>
      </a:spcBef>
      <a:spcAft>
        <a:spcPct val="0"/>
      </a:spcAft>
      <a:defRPr sz="1100" kern="1200">
        <a:solidFill>
          <a:schemeClr val="tx1"/>
        </a:solidFill>
        <a:latin typeface="Verdana" pitchFamily="34" charset="0"/>
        <a:ea typeface="+mn-ea"/>
        <a:cs typeface="+mn-cs"/>
      </a:defRPr>
    </a:lvl2pPr>
    <a:lvl3pPr marL="914400" algn="l" rtl="0" eaLnBrk="0" fontAlgn="base" hangingPunct="0">
      <a:spcBef>
        <a:spcPct val="30000"/>
      </a:spcBef>
      <a:spcAft>
        <a:spcPct val="0"/>
      </a:spcAft>
      <a:defRPr sz="1100" kern="1200">
        <a:solidFill>
          <a:schemeClr val="tx1"/>
        </a:solidFill>
        <a:latin typeface="Verdana" pitchFamily="34" charset="0"/>
        <a:ea typeface="+mn-ea"/>
        <a:cs typeface="+mn-cs"/>
      </a:defRPr>
    </a:lvl3pPr>
    <a:lvl4pPr marL="1371600" algn="l" rtl="0" eaLnBrk="0" fontAlgn="base" hangingPunct="0">
      <a:spcBef>
        <a:spcPct val="30000"/>
      </a:spcBef>
      <a:spcAft>
        <a:spcPct val="0"/>
      </a:spcAft>
      <a:defRPr sz="1100" kern="1200">
        <a:solidFill>
          <a:schemeClr val="tx1"/>
        </a:solidFill>
        <a:latin typeface="Verdana" pitchFamily="34" charset="0"/>
        <a:ea typeface="+mn-ea"/>
        <a:cs typeface="+mn-cs"/>
      </a:defRPr>
    </a:lvl4pPr>
    <a:lvl5pPr marL="1828800" algn="l" rtl="0" eaLnBrk="0" fontAlgn="base" hangingPunct="0">
      <a:spcBef>
        <a:spcPct val="30000"/>
      </a:spcBef>
      <a:spcAft>
        <a:spcPct val="0"/>
      </a:spcAft>
      <a:defRPr sz="11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vcaa.vic.edu.au/curriculum/vce/vce-study-designs/appliedcomputing-softwaredevelopment/Pages/index.aspx"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Hello and welcome to this VCE Software Development on-demand video for the School-assessed Task.</a:t>
            </a:r>
          </a:p>
          <a:p>
            <a:endParaRPr lang="en-AU" dirty="0"/>
          </a:p>
          <a:p>
            <a:r>
              <a:rPr lang="en-AU" dirty="0"/>
              <a:t>The purpose of this video is to support teachers with understanding </a:t>
            </a:r>
            <a:r>
              <a:rPr lang="en-AU"/>
              <a:t>Criteria 6 to 10 </a:t>
            </a:r>
            <a:r>
              <a:rPr lang="en-AU" dirty="0"/>
              <a:t>of the SAT for Software Development.</a:t>
            </a:r>
          </a:p>
          <a:p>
            <a:endParaRPr lang="en-AU" dirty="0"/>
          </a:p>
          <a:p>
            <a:r>
              <a:rPr lang="en-AU" dirty="0"/>
              <a:t>My name is Phil Feain and I am the Curriculum Manager for Digital Technologies with the VCAA.</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a:t>
            </a:fld>
            <a:endParaRPr lang="en-AU"/>
          </a:p>
        </p:txBody>
      </p:sp>
    </p:spTree>
    <p:extLst>
      <p:ext uri="{BB962C8B-B14F-4D97-AF65-F5344CB8AC3E}">
        <p14:creationId xmlns:p14="http://schemas.microsoft.com/office/powerpoint/2010/main" val="1374800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Criterion 8 assesses students’ skills in debugging and alpha testing the software solution. </a:t>
            </a:r>
          </a:p>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Students will document the use of debugging and testing techniques to ensure their software solution functions as expected. </a:t>
            </a:r>
          </a:p>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Students will document evidence of their critical and creative thinking through the modification of designs, evaluation criteria and the development of the software solution as part of the Development stage in Criterion 8. </a:t>
            </a:r>
          </a:p>
          <a:p>
            <a:pPr marL="171450" indent="-171450">
              <a:spcBef>
                <a:spcPts val="600"/>
              </a:spcBef>
              <a:spcAft>
                <a:spcPts val="0"/>
              </a:spcAft>
              <a:buFont typeface="Arial" panose="020B0604020202020204" pitchFamily="34" charset="0"/>
              <a:buChar char="•"/>
            </a:pPr>
            <a:r>
              <a:rPr lang="en-GB" dirty="0">
                <a:effectLst/>
                <a:latin typeface="Verdana" panose="020B0604030504040204" pitchFamily="34" charset="0"/>
                <a:ea typeface="Verdana" panose="020B0604030504040204" pitchFamily="34" charset="0"/>
                <a:cs typeface="Times New Roman" panose="02020603050405020304" pitchFamily="18" charset="0"/>
              </a:rPr>
              <a:t>and The evidence from this task is observed through Observation 8 and assessed through Criterion 8.</a:t>
            </a:r>
            <a:endParaRPr lang="en-US"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10</a:t>
            </a:fld>
            <a:endParaRPr lang="en-AU"/>
          </a:p>
        </p:txBody>
      </p:sp>
    </p:spTree>
    <p:extLst>
      <p:ext uri="{BB962C8B-B14F-4D97-AF65-F5344CB8AC3E}">
        <p14:creationId xmlns:p14="http://schemas.microsoft.com/office/powerpoint/2010/main" val="2075851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b="0" dirty="0">
                <a:latin typeface="Verdana" panose="020B0604030504040204" pitchFamily="34" charset="0"/>
                <a:ea typeface="Verdana" panose="020B0604030504040204" pitchFamily="34" charset="0"/>
              </a:rPr>
              <a:t>Looking now at the rubric for Criterion 8.</a:t>
            </a:r>
          </a:p>
          <a:p>
            <a:endParaRPr lang="en-AU" sz="1100" b="0" dirty="0">
              <a:latin typeface="Verdana" panose="020B0604030504040204" pitchFamily="34" charset="0"/>
              <a:ea typeface="Verdana" panose="020B0604030504040204" pitchFamily="34" charset="0"/>
            </a:endParaRPr>
          </a:p>
          <a:p>
            <a:r>
              <a:rPr lang="en-AU" sz="1100" b="0" dirty="0">
                <a:latin typeface="Verdana" panose="020B0604030504040204" pitchFamily="34" charset="0"/>
                <a:ea typeface="Verdana" panose="020B0604030504040204" pitchFamily="34" charset="0"/>
              </a:rPr>
              <a:t>Criterion 8 involves:</a:t>
            </a:r>
          </a:p>
          <a:p>
            <a:endParaRPr lang="en-AU" sz="1100" b="0" dirty="0">
              <a:latin typeface="Verdana" panose="020B0604030504040204" pitchFamily="34" charset="0"/>
              <a:ea typeface="Verdana" panose="020B0604030504040204" pitchFamily="34" charset="0"/>
            </a:endParaRPr>
          </a:p>
          <a:p>
            <a:r>
              <a:rPr lang="en-GB" sz="1100" b="0" dirty="0">
                <a:effectLst/>
                <a:latin typeface="Verdana" panose="020B0604030504040204" pitchFamily="34" charset="0"/>
                <a:ea typeface="Verdana" panose="020B0604030504040204" pitchFamily="34" charset="0"/>
                <a:cs typeface="Times New Roman" panose="02020603050405020304" pitchFamily="18" charset="0"/>
              </a:rPr>
              <a:t>Skills in debugging and alpha testing the software solution.</a:t>
            </a:r>
          </a:p>
          <a:p>
            <a:endPar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a:lnSpc>
                <a:spcPct val="100000"/>
              </a:lnSpc>
              <a:spcBef>
                <a:spcPts val="0"/>
              </a:spcBef>
              <a:spcAft>
                <a:spcPts val="0"/>
              </a:spcAft>
            </a:pPr>
            <a:r>
              <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This criterion has the following two indicators: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Documents the use of debugging and testing techniques to ensure the software solution functions as expected.</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and Documents the process of critical and creative thinking through the modification of the designs, evaluation criteria and the development of the software solution.</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ctr" latinLnBrk="0" hangingPunct="0">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defRPr/>
            </a:pPr>
            <a:r>
              <a:rPr lang="en-US" sz="1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The levels of performance are used to determine a mark out of ten for the criterion.</a:t>
            </a:r>
          </a:p>
          <a:p>
            <a:pPr marL="0" lvl="0" indent="0" fontAlgn="ctr">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11</a:t>
            </a:fld>
            <a:endParaRPr lang="en-AU"/>
          </a:p>
        </p:txBody>
      </p:sp>
    </p:spTree>
    <p:extLst>
      <p:ext uri="{BB962C8B-B14F-4D97-AF65-F5344CB8AC3E}">
        <p14:creationId xmlns:p14="http://schemas.microsoft.com/office/powerpoint/2010/main" val="558444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Criterion 9 assesses students’ skills in conducting beta testing.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Students will document the preparation of a beta testing plan and test scenarios and then conduct the beta testing.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After performing the beta testing with their clients or potential users, students will document the results.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and Students will use the results of the beta testing to make recommendations for modifications to the software solution.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Students could choose to make modifications to the software solution or to document the actual modifications they would make to the software solution in a written report.</a:t>
            </a:r>
            <a:endParaRPr lang="en-AU" sz="1100" dirty="0">
              <a:solidFill>
                <a:srgbClr val="000000"/>
              </a:solidFill>
              <a:effectLst/>
              <a:latin typeface="Verdana" panose="020B0604030504040204" pitchFamily="34" charset="0"/>
              <a:ea typeface="Verdana" panose="020B0604030504040204" pitchFamily="34" charset="0"/>
            </a:endParaRPr>
          </a:p>
          <a:p>
            <a:pPr marL="171450" indent="-171450">
              <a:spcBef>
                <a:spcPts val="600"/>
              </a:spcBef>
              <a:spcAft>
                <a:spcPts val="0"/>
              </a:spcAft>
              <a:buFont typeface="Arial" panose="020B0604020202020204" pitchFamily="34" charset="0"/>
              <a:buChar char="•"/>
            </a:pPr>
            <a:r>
              <a:rPr lang="en-GB" sz="1100" dirty="0">
                <a:effectLst/>
                <a:latin typeface="Verdana" panose="020B0604030504040204" pitchFamily="34" charset="0"/>
                <a:ea typeface="Verdana" panose="020B0604030504040204" pitchFamily="34" charset="0"/>
                <a:cs typeface="Times New Roman" panose="02020603050405020304" pitchFamily="18" charset="0"/>
              </a:rPr>
              <a:t>and The evidence from this task is observed through Observation 9 and assessed through Criterion 9. </a:t>
            </a:r>
            <a:endParaRPr lang="en-GB" sz="1100" dirty="0">
              <a:solidFill>
                <a:srgbClr val="000000"/>
              </a:solidFill>
              <a:effectLst/>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12</a:t>
            </a:fld>
            <a:endParaRPr lang="en-AU"/>
          </a:p>
        </p:txBody>
      </p:sp>
    </p:spTree>
    <p:extLst>
      <p:ext uri="{BB962C8B-B14F-4D97-AF65-F5344CB8AC3E}">
        <p14:creationId xmlns:p14="http://schemas.microsoft.com/office/powerpoint/2010/main" val="3989981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b="0" dirty="0">
                <a:latin typeface="Verdana" panose="020B0604030504040204" pitchFamily="34" charset="0"/>
                <a:ea typeface="Verdana" panose="020B0604030504040204" pitchFamily="34" charset="0"/>
              </a:rPr>
              <a:t>Looking now at the rubric for Criterion 9.</a:t>
            </a:r>
          </a:p>
          <a:p>
            <a:endParaRPr lang="en-AU" sz="1100" b="0" dirty="0">
              <a:latin typeface="Verdana" panose="020B0604030504040204" pitchFamily="34" charset="0"/>
              <a:ea typeface="Verdana" panose="020B0604030504040204" pitchFamily="34" charset="0"/>
            </a:endParaRPr>
          </a:p>
          <a:p>
            <a:r>
              <a:rPr lang="en-AU" sz="1100" b="0" dirty="0">
                <a:latin typeface="Verdana" panose="020B0604030504040204" pitchFamily="34" charset="0"/>
                <a:ea typeface="Verdana" panose="020B0604030504040204" pitchFamily="34" charset="0"/>
              </a:rPr>
              <a:t>Criterion 9 involves:</a:t>
            </a:r>
          </a:p>
          <a:p>
            <a:endParaRPr lang="en-AU" sz="1100" b="0" dirty="0">
              <a:latin typeface="Verdana" panose="020B0604030504040204" pitchFamily="34" charset="0"/>
              <a:ea typeface="Verdana" panose="020B0604030504040204" pitchFamily="34" charset="0"/>
            </a:endParaRPr>
          </a:p>
          <a:p>
            <a:r>
              <a:rPr lang="en-GB" sz="1100" b="0" dirty="0">
                <a:effectLst/>
                <a:latin typeface="Verdana" panose="020B0604030504040204" pitchFamily="34" charset="0"/>
                <a:ea typeface="Verdana" panose="020B0604030504040204" pitchFamily="34" charset="0"/>
                <a:cs typeface="Times New Roman" panose="02020603050405020304" pitchFamily="18" charset="0"/>
              </a:rPr>
              <a:t>Skills in conducting beta testing.</a:t>
            </a:r>
          </a:p>
          <a:p>
            <a:endPar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a:lnSpc>
                <a:spcPct val="100000"/>
              </a:lnSpc>
              <a:spcBef>
                <a:spcPts val="0"/>
              </a:spcBef>
              <a:spcAft>
                <a:spcPts val="0"/>
              </a:spcAft>
            </a:pPr>
            <a:r>
              <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This criterion has the following four indicators: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Preparation of the beta testing plan and test scenarios.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Conduction of beta testing.</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Documents the results of the beta tests.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and Documents the recommended modifications to the software solution based on the results of the beta testing.</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ctr" latinLnBrk="0" hangingPunct="0">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defRPr/>
            </a:pPr>
            <a:r>
              <a:rPr lang="en-US" sz="1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The levels of performance are used to determine a mark out of ten for the criterion.</a:t>
            </a:r>
          </a:p>
          <a:p>
            <a:pPr marL="0" lvl="0" indent="0" fontAlgn="ctr">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13</a:t>
            </a:fld>
            <a:endParaRPr lang="en-AU"/>
          </a:p>
        </p:txBody>
      </p:sp>
    </p:spTree>
    <p:extLst>
      <p:ext uri="{BB962C8B-B14F-4D97-AF65-F5344CB8AC3E}">
        <p14:creationId xmlns:p14="http://schemas.microsoft.com/office/powerpoint/2010/main" val="1311627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Criterion 10 assesses students’ skills in evaluating the software solution and assessing the project plan. </a:t>
            </a:r>
          </a:p>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Students will document the evaluation of the efficiency and effectiveness of the software solution using the evaluation criteria developed in Criterion 4. </a:t>
            </a:r>
          </a:p>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This includes the extent to which it meets the functional and non-functional requirements.</a:t>
            </a:r>
          </a:p>
          <a:p>
            <a:pPr marL="171450" indent="-171450">
              <a:spcBef>
                <a:spcPts val="600"/>
              </a:spcBef>
              <a:spcAft>
                <a:spcPts val="0"/>
              </a:spcAft>
              <a:buFont typeface="Arial" panose="020B0604020202020204" pitchFamily="34" charset="0"/>
              <a:buChar char="•"/>
            </a:pPr>
            <a:r>
              <a:rPr lang="en-GB" dirty="0">
                <a:solidFill>
                  <a:srgbClr val="000000"/>
                </a:solidFill>
                <a:effectLst/>
                <a:latin typeface="Verdana" panose="020B0604030504040204" pitchFamily="34" charset="0"/>
                <a:ea typeface="Verdana" panose="020B0604030504040204" pitchFamily="34" charset="0"/>
              </a:rPr>
              <a:t>and Students will then propose an evaluation strategy to be conducted in the future.</a:t>
            </a:r>
          </a:p>
          <a:p>
            <a:pPr marL="171450" indent="-171450">
              <a:spcBef>
                <a:spcPts val="600"/>
              </a:spcBef>
              <a:spcAft>
                <a:spcPts val="0"/>
              </a:spcAft>
              <a:buFont typeface="Arial" panose="020B0604020202020204" pitchFamily="34" charset="0"/>
              <a:buChar char="•"/>
            </a:pPr>
            <a:r>
              <a:rPr lang="en-GB" sz="11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Students will also need to document evidence of their critical and creative thinking through the evaluation of the process they followed through the analysis, design and development stages and discuss improvements that could be made to the software solution as part of the Evaluation stage in Criterion 10.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Students will document the modifications made to the initial project plan throughout the duration of the project and then assess the effectiveness of the project plan.</a:t>
            </a:r>
            <a:endParaRPr lang="en-AU" sz="1100" dirty="0">
              <a:solidFill>
                <a:srgbClr val="000000"/>
              </a:solidFill>
              <a:effectLst/>
              <a:latin typeface="Verdana" panose="020B0604030504040204" pitchFamily="34" charset="0"/>
              <a:ea typeface="Verdana" panose="020B0604030504040204" pitchFamily="34" charset="0"/>
            </a:endParaRP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and The evidence from this task is observed through Observation 10 and assessed through Criterion 10. </a:t>
            </a:r>
            <a:endParaRPr lang="en-AU" sz="1100" dirty="0">
              <a:solidFill>
                <a:srgbClr val="000000"/>
              </a:solidFill>
              <a:effectLst/>
              <a:latin typeface="Verdana" panose="020B0604030504040204" pitchFamily="34" charset="0"/>
              <a:ea typeface="Verdana" panose="020B0604030504040204" pitchFamily="34" charset="0"/>
            </a:endParaRPr>
          </a:p>
          <a:p>
            <a:pPr marL="0" indent="0">
              <a:spcBef>
                <a:spcPts val="600"/>
              </a:spcBef>
              <a:spcAft>
                <a:spcPts val="0"/>
              </a:spcAft>
              <a:buFont typeface="Arial" panose="020B0604020202020204" pitchFamily="34" charset="0"/>
              <a:buNone/>
            </a:pPr>
            <a:endParaRPr lang="en-AU" dirty="0">
              <a:solidFill>
                <a:srgbClr val="000000"/>
              </a:solidFill>
              <a:effectLst/>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14</a:t>
            </a:fld>
            <a:endParaRPr lang="en-AU"/>
          </a:p>
        </p:txBody>
      </p:sp>
    </p:spTree>
    <p:extLst>
      <p:ext uri="{BB962C8B-B14F-4D97-AF65-F5344CB8AC3E}">
        <p14:creationId xmlns:p14="http://schemas.microsoft.com/office/powerpoint/2010/main" val="1064921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b="0" dirty="0">
                <a:latin typeface="Verdana" panose="020B0604030504040204" pitchFamily="34" charset="0"/>
                <a:ea typeface="Verdana" panose="020B0604030504040204" pitchFamily="34" charset="0"/>
              </a:rPr>
              <a:t>Looking now at the rubric for Criterion 10.</a:t>
            </a:r>
          </a:p>
          <a:p>
            <a:endParaRPr lang="en-AU" sz="1100" b="0" dirty="0">
              <a:latin typeface="Verdana" panose="020B0604030504040204" pitchFamily="34" charset="0"/>
              <a:ea typeface="Verdana" panose="020B0604030504040204" pitchFamily="34" charset="0"/>
            </a:endParaRPr>
          </a:p>
          <a:p>
            <a:r>
              <a:rPr lang="en-AU" sz="1100" b="0" dirty="0">
                <a:latin typeface="Verdana" panose="020B0604030504040204" pitchFamily="34" charset="0"/>
                <a:ea typeface="Verdana" panose="020B0604030504040204" pitchFamily="34" charset="0"/>
              </a:rPr>
              <a:t>Criterion 10 involves:</a:t>
            </a:r>
          </a:p>
          <a:p>
            <a:endParaRPr lang="en-AU" sz="1100" b="0" dirty="0">
              <a:latin typeface="Verdana" panose="020B0604030504040204" pitchFamily="34" charset="0"/>
              <a:ea typeface="Verdana" panose="020B0604030504040204" pitchFamily="34" charset="0"/>
            </a:endParaRPr>
          </a:p>
          <a:p>
            <a:r>
              <a:rPr lang="en-GB" sz="1100" b="0" dirty="0">
                <a:effectLst/>
                <a:latin typeface="Verdana" panose="020B0604030504040204" pitchFamily="34" charset="0"/>
                <a:ea typeface="Verdana" panose="020B0604030504040204" pitchFamily="34" charset="0"/>
                <a:cs typeface="Times New Roman" panose="02020603050405020304" pitchFamily="18" charset="0"/>
              </a:rPr>
              <a:t>Skills in evaluating the solution and assessing the project plan.</a:t>
            </a:r>
          </a:p>
          <a:p>
            <a:pPr>
              <a:lnSpc>
                <a:spcPct val="100000"/>
              </a:lnSpc>
              <a:spcBef>
                <a:spcPts val="0"/>
              </a:spcBef>
              <a:spcAft>
                <a:spcPts val="0"/>
              </a:spcAft>
            </a:pPr>
            <a:endPar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a:lnSpc>
                <a:spcPct val="100000"/>
              </a:lnSpc>
              <a:spcBef>
                <a:spcPts val="0"/>
              </a:spcBef>
              <a:spcAft>
                <a:spcPts val="0"/>
              </a:spcAft>
            </a:pPr>
            <a:r>
              <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This criterion has the following four indicators: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Documents the evaluation of the efficiency and effectiveness of the software solution.</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Documents evidence of critical and creative thinking through the evaluation of the analysis, design and development stages and improvements to the software solution.</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Documents the modifications made to the initial project plan throughout the duration of the project.</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and Assesses the effectiveness of the project plan.</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ctr" latinLnBrk="0" hangingPunct="0">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defRPr/>
            </a:pPr>
            <a:r>
              <a:rPr lang="en-US" sz="1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The levels of performance are used to determine a mark out of ten for the criterion.</a:t>
            </a:r>
          </a:p>
          <a:p>
            <a:pPr marL="0" lvl="0" indent="0" fontAlgn="ctr">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15</a:t>
            </a:fld>
            <a:endParaRPr lang="en-AU"/>
          </a:p>
        </p:txBody>
      </p:sp>
    </p:spTree>
    <p:extLst>
      <p:ext uri="{BB962C8B-B14F-4D97-AF65-F5344CB8AC3E}">
        <p14:creationId xmlns:p14="http://schemas.microsoft.com/office/powerpoint/2010/main" val="2028447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effectLst/>
                <a:latin typeface="Verdana" panose="020B0604030504040204" pitchFamily="34" charset="0"/>
                <a:ea typeface="Verdana" panose="020B0604030504040204" pitchFamily="34" charset="0"/>
                <a:cs typeface="Times New Roman" panose="02020603050405020304" pitchFamily="18" charset="0"/>
              </a:rPr>
              <a:t>Teachers should monitor students’ progress on a regular basis and use the Authentication record form to record this information. </a:t>
            </a:r>
          </a:p>
          <a:p>
            <a:endParaRPr lang="en-US" sz="1100" dirty="0">
              <a:effectLst/>
              <a:latin typeface="Verdana" panose="020B0604030504040204" pitchFamily="34" charset="0"/>
              <a:ea typeface="Verdana" panose="020B0604030504040204" pitchFamily="34" charset="0"/>
              <a:cs typeface="Times New Roman" panose="02020603050405020304" pitchFamily="18" charset="0"/>
            </a:endParaRPr>
          </a:p>
          <a:p>
            <a:r>
              <a:rPr lang="en-US" sz="1100" dirty="0">
                <a:effectLst/>
                <a:latin typeface="Verdana" panose="020B0604030504040204" pitchFamily="34" charset="0"/>
                <a:ea typeface="Verdana" panose="020B0604030504040204" pitchFamily="34" charset="0"/>
                <a:cs typeface="Times New Roman" panose="02020603050405020304" pitchFamily="18" charset="0"/>
              </a:rPr>
              <a:t>The authentication process and feedback are clearly identified on this form so that teachers can provide feedback at various stages of the process. </a:t>
            </a:r>
          </a:p>
          <a:p>
            <a:endParaRPr lang="en-US" sz="1100" dirty="0">
              <a:effectLst/>
              <a:latin typeface="Verdana" panose="020B0604030504040204" pitchFamily="34" charset="0"/>
              <a:ea typeface="Verdana" panose="020B0604030504040204" pitchFamily="34" charset="0"/>
              <a:cs typeface="Times New Roman" panose="02020603050405020304" pitchFamily="18" charset="0"/>
            </a:endParaRPr>
          </a:p>
          <a:p>
            <a:r>
              <a:rPr lang="en-US" sz="1100" dirty="0">
                <a:effectLst/>
                <a:latin typeface="Verdana" panose="020B0604030504040204" pitchFamily="34" charset="0"/>
                <a:ea typeface="Verdana" panose="020B0604030504040204" pitchFamily="34" charset="0"/>
                <a:cs typeface="Times New Roman" panose="02020603050405020304" pitchFamily="18" charset="0"/>
              </a:rPr>
              <a:t>and It is recommended that students back up files with copies of work in progress using, for example, an external drive, network drive or secure cloud storage.</a:t>
            </a:r>
            <a:endParaRPr lang="en-AU" sz="110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16</a:t>
            </a:fld>
            <a:endParaRPr lang="en-AU"/>
          </a:p>
        </p:txBody>
      </p:sp>
    </p:spTree>
    <p:extLst>
      <p:ext uri="{BB962C8B-B14F-4D97-AF65-F5344CB8AC3E}">
        <p14:creationId xmlns:p14="http://schemas.microsoft.com/office/powerpoint/2010/main" val="2345908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is the Assessment Sheet for scores to be added and submitted for Criterion 6 through to Criterion 10 in VASS for Unit 4 Outcome 1.</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A score of 0 to 10 is to be provided for each of the criterion.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NA can also be awarded when an individual criterion is not observed or submitted.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You also need to be aware of Ns and Ss for Unit 4 Outcome 1.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If a student receives an N for Unit 4 Outcome 1 you need to follow the redemption process for them to work towards an S as soon as you can after the outcome.</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17</a:t>
            </a:fld>
            <a:endParaRPr lang="en-AU"/>
          </a:p>
        </p:txBody>
      </p:sp>
    </p:spTree>
    <p:extLst>
      <p:ext uri="{BB962C8B-B14F-4D97-AF65-F5344CB8AC3E}">
        <p14:creationId xmlns:p14="http://schemas.microsoft.com/office/powerpoint/2010/main" val="29875258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a:latin typeface="Verdana"/>
                <a:ea typeface="Verdana"/>
              </a:rPr>
              <a:t>Please send any enquires related to the VCAA to the general email and it will be forwarded to the relevant contact person. This ensures your enquiry is promptly replied to by the appropriate person and bookmark our website.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a:latin typeface="Verdana"/>
              <a:ea typeface="Verdan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a:latin typeface="Verdana"/>
                <a:ea typeface="Verdana"/>
              </a:rPr>
              <a:t>“”Please note, it is encouraged that CM’s direct messages to the VCAA contacts**</a:t>
            </a:r>
            <a:endParaRPr lang="en-AU"/>
          </a:p>
          <a:p>
            <a:endParaRPr lang="en-AU"/>
          </a:p>
        </p:txBody>
      </p:sp>
      <p:sp>
        <p:nvSpPr>
          <p:cNvPr id="4" name="Slide Number Placeholder 3"/>
          <p:cNvSpPr>
            <a:spLocks noGrp="1"/>
          </p:cNvSpPr>
          <p:nvPr>
            <p:ph type="sldNum" sz="quarter" idx="5"/>
          </p:nvPr>
        </p:nvSpPr>
        <p:spPr/>
        <p:txBody>
          <a:bodyPr/>
          <a:lstStyle/>
          <a:p>
            <a:fld id="{4086DB27-C44E-42FC-8577-04AF19E06BB2}" type="slidenum">
              <a:rPr lang="en-AU" smtClean="0"/>
              <a:pPr/>
              <a:t>18</a:t>
            </a:fld>
            <a:endParaRPr lang="en-AU"/>
          </a:p>
        </p:txBody>
      </p:sp>
    </p:spTree>
    <p:extLst>
      <p:ext uri="{BB962C8B-B14F-4D97-AF65-F5344CB8AC3E}">
        <p14:creationId xmlns:p14="http://schemas.microsoft.com/office/powerpoint/2010/main" val="4212977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086DB27-C44E-42FC-8577-04AF19E06BB2}" type="slidenum">
              <a:rPr lang="en-AU" smtClean="0"/>
              <a:pPr/>
              <a:t>19</a:t>
            </a:fld>
            <a:endParaRPr lang="en-AU"/>
          </a:p>
        </p:txBody>
      </p:sp>
    </p:spTree>
    <p:extLst>
      <p:ext uri="{BB962C8B-B14F-4D97-AF65-F5344CB8AC3E}">
        <p14:creationId xmlns:p14="http://schemas.microsoft.com/office/powerpoint/2010/main" val="591177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Before I start, I would like to present the Acknowledgement of Country.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The </a:t>
            </a:r>
            <a:r>
              <a:rPr lang="en-AU" sz="1100" dirty="0">
                <a:solidFill>
                  <a:srgbClr val="000000"/>
                </a:solidFill>
                <a:effectLst/>
                <a:latin typeface="Verdana" panose="020B0604030504040204" pitchFamily="34" charset="0"/>
                <a:ea typeface="Verdana" panose="020B0604030504040204" pitchFamily="34" charset="0"/>
              </a:rPr>
              <a:t>Victorian Curriculum and Assessment Authority </a:t>
            </a:r>
            <a:r>
              <a:rPr lang="en-US" sz="1100" dirty="0">
                <a:solidFill>
                  <a:srgbClr val="000000"/>
                </a:solidFill>
                <a:effectLst/>
                <a:latin typeface="Verdana" panose="020B0604030504040204" pitchFamily="34" charset="0"/>
                <a:ea typeface="Verdana" panose="020B0604030504040204" pitchFamily="34" charset="0"/>
              </a:rPr>
              <a:t>proudly acknowledges and pays respect to Victoria’s Aboriginal and Torres Strait Islander communities and their rich and enduring cultures.</a:t>
            </a:r>
          </a:p>
          <a:p>
            <a:pPr marL="0" indent="0">
              <a:lnSpc>
                <a:spcPct val="120000"/>
              </a:lnSpc>
              <a:spcBef>
                <a:spcPts val="600"/>
              </a:spcBef>
              <a:buNone/>
            </a:pPr>
            <a:endParaRPr lang="en-AU"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acknowledge Aboriginal and Torres Strait Islander people as Australia’s first peoples and as the Traditional Owners and custodians of the lands and waters on which we rely. </a:t>
            </a:r>
          </a:p>
          <a:p>
            <a:pPr marL="0" indent="0">
              <a:lnSpc>
                <a:spcPct val="120000"/>
              </a:lnSpc>
              <a:spcBef>
                <a:spcPts val="600"/>
              </a:spcBef>
              <a:buNone/>
            </a:pPr>
            <a:endParaRPr lang="en-US"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pay respect to Elders past and present of the lands where we conduct our work and </a:t>
            </a:r>
            <a:r>
              <a:rPr lang="en-US" sz="1100" dirty="0" err="1">
                <a:solidFill>
                  <a:srgbClr val="000000"/>
                </a:solidFill>
                <a:effectLst/>
                <a:latin typeface="Verdana" panose="020B0604030504040204" pitchFamily="34" charset="0"/>
                <a:ea typeface="Verdana" panose="020B0604030504040204" pitchFamily="34" charset="0"/>
              </a:rPr>
              <a:t>recognise</a:t>
            </a:r>
            <a:r>
              <a:rPr lang="en-US" sz="1100" dirty="0">
                <a:solidFill>
                  <a:srgbClr val="000000"/>
                </a:solidFill>
                <a:effectLst/>
                <a:latin typeface="Verdana" panose="020B0604030504040204" pitchFamily="34" charset="0"/>
                <a:ea typeface="Verdana" panose="020B0604030504040204" pitchFamily="34" charset="0"/>
              </a:rPr>
              <a:t> their ongoing contributions as the first educators on the land now known as Victoria.</a:t>
            </a:r>
            <a:endParaRPr lang="en-AU"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2</a:t>
            </a:fld>
            <a:endParaRPr lang="en-AU"/>
          </a:p>
        </p:txBody>
      </p:sp>
    </p:spTree>
    <p:extLst>
      <p:ext uri="{BB962C8B-B14F-4D97-AF65-F5344CB8AC3E}">
        <p14:creationId xmlns:p14="http://schemas.microsoft.com/office/powerpoint/2010/main" val="23706769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086DB27-C44E-42FC-8577-04AF19E06BB2}" type="slidenum">
              <a:rPr lang="en-AU" smtClean="0"/>
              <a:pPr/>
              <a:t>20</a:t>
            </a:fld>
            <a:endParaRPr lang="en-AU"/>
          </a:p>
        </p:txBody>
      </p:sp>
    </p:spTree>
    <p:extLst>
      <p:ext uri="{BB962C8B-B14F-4D97-AF65-F5344CB8AC3E}">
        <p14:creationId xmlns:p14="http://schemas.microsoft.com/office/powerpoint/2010/main" val="3639523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presentation will involve the following topics:</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sz="1100" b="0" dirty="0"/>
              <a:t>The nature of the task</a:t>
            </a:r>
          </a:p>
          <a:p>
            <a:pPr marL="171450" indent="-171450">
              <a:buFont typeface="Arial" panose="020B0604020202020204" pitchFamily="34" charset="0"/>
              <a:buChar char="•"/>
            </a:pPr>
            <a:r>
              <a:rPr lang="en-AU" sz="1100" b="0" dirty="0"/>
              <a:t>The scope of the task</a:t>
            </a:r>
          </a:p>
          <a:p>
            <a:pPr marL="171450" indent="-171450">
              <a:buFont typeface="Arial" panose="020B0604020202020204" pitchFamily="34" charset="0"/>
              <a:buChar char="•"/>
            </a:pPr>
            <a:r>
              <a:rPr lang="en-AU" sz="1100" b="0"/>
              <a:t>And Criteria 6 to 10.</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3</a:t>
            </a:fld>
            <a:endParaRPr lang="en-AU"/>
          </a:p>
        </p:txBody>
      </p:sp>
    </p:spTree>
    <p:extLst>
      <p:ext uri="{BB962C8B-B14F-4D97-AF65-F5344CB8AC3E}">
        <p14:creationId xmlns:p14="http://schemas.microsoft.com/office/powerpoint/2010/main" val="440248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Before we discuss the nature of the task we need to look at the outcome statement.</a:t>
            </a:r>
          </a:p>
          <a:p>
            <a:endParaRPr lang="en-AU" dirty="0"/>
          </a:p>
          <a:p>
            <a:r>
              <a:rPr lang="en-AU" dirty="0"/>
              <a:t>The Unit 4 Outcome 1 statement says:</a:t>
            </a:r>
            <a:endParaRPr lang="en-AU" sz="110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10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100" dirty="0">
                <a:effectLst/>
                <a:latin typeface="Verdana" panose="020B0604030504040204" pitchFamily="34" charset="0"/>
                <a:ea typeface="Verdana" panose="020B0604030504040204" pitchFamily="34" charset="0"/>
                <a:cs typeface="Times New Roman" panose="02020603050405020304" pitchFamily="18" charset="0"/>
              </a:rPr>
              <a:t>On completion of this unit the student should be able to develop and evaluate a software solution that meets requirements and assess the effectiveness of the project plan.</a:t>
            </a:r>
            <a:endParaRPr lang="en-US"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4</a:t>
            </a:fld>
            <a:endParaRPr lang="en-AU"/>
          </a:p>
        </p:txBody>
      </p:sp>
    </p:spTree>
    <p:extLst>
      <p:ext uri="{BB962C8B-B14F-4D97-AF65-F5344CB8AC3E}">
        <p14:creationId xmlns:p14="http://schemas.microsoft.com/office/powerpoint/2010/main" val="385817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ts val="0"/>
              </a:spcBef>
              <a:spcAft>
                <a:spcPts val="0"/>
              </a:spcAft>
              <a:buClrTx/>
              <a:buSzTx/>
              <a:buFontTx/>
              <a:buNone/>
              <a:tabLst/>
              <a:defRPr/>
            </a:pPr>
            <a:r>
              <a:rPr lang="en-AU" sz="1100" dirty="0">
                <a:latin typeface="Verdana" panose="020B0604030504040204" pitchFamily="34" charset="0"/>
                <a:ea typeface="Verdana" panose="020B0604030504040204" pitchFamily="34" charset="0"/>
              </a:rPr>
              <a:t>The nature of the task for Unit 4 Outcome 1 is stated in the study design and in the Administrative information for School-based Assessment. It involves:</a:t>
            </a:r>
          </a:p>
          <a:p>
            <a:pPr>
              <a:lnSpc>
                <a:spcPct val="100000"/>
              </a:lnSpc>
              <a:spcBef>
                <a:spcPts val="0"/>
              </a:spcBef>
              <a:spcAft>
                <a:spcPts val="0"/>
              </a:spcAft>
            </a:pPr>
            <a:endParaRPr lang="en-AU" sz="1100" dirty="0">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dirty="0">
                <a:solidFill>
                  <a:srgbClr val="000000"/>
                </a:solidFill>
                <a:effectLst/>
                <a:latin typeface="Verdana" panose="020B0604030504040204" pitchFamily="34" charset="0"/>
                <a:ea typeface="Verdana" panose="020B0604030504040204" pitchFamily="34" charset="0"/>
              </a:rPr>
              <a:t>A software solution that meets the software requirements specification</a:t>
            </a:r>
            <a:endParaRPr lang="en-AU"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b="1" dirty="0">
                <a:solidFill>
                  <a:srgbClr val="000000"/>
                </a:solidFill>
                <a:effectLst/>
                <a:latin typeface="Verdana" panose="020B0604030504040204" pitchFamily="34" charset="0"/>
                <a:ea typeface="Verdana" panose="020B0604030504040204" pitchFamily="34" charset="0"/>
              </a:rPr>
              <a:t>And</a:t>
            </a:r>
            <a:endParaRPr lang="en-AU"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dirty="0">
                <a:solidFill>
                  <a:srgbClr val="000000"/>
                </a:solidFill>
                <a:effectLst/>
                <a:latin typeface="Verdana" panose="020B0604030504040204" pitchFamily="34" charset="0"/>
                <a:ea typeface="Verdana" panose="020B0604030504040204" pitchFamily="34" charset="0"/>
              </a:rPr>
              <a:t>Preparation and conduction of beta testing</a:t>
            </a:r>
            <a:endParaRPr lang="en-AU"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b="1" dirty="0">
                <a:solidFill>
                  <a:srgbClr val="000000"/>
                </a:solidFill>
                <a:effectLst/>
                <a:latin typeface="Verdana" panose="020B0604030504040204" pitchFamily="34" charset="0"/>
                <a:ea typeface="Verdana" panose="020B0604030504040204" pitchFamily="34" charset="0"/>
              </a:rPr>
              <a:t>And</a:t>
            </a:r>
            <a:endParaRPr lang="en-AU" sz="1100" b="1" dirty="0">
              <a:solidFill>
                <a:srgbClr val="000000"/>
              </a:solidFill>
              <a:effectLst/>
              <a:latin typeface="Verdana" panose="020B0604030504040204" pitchFamily="34" charset="0"/>
              <a:ea typeface="Verdana" panose="020B0604030504040204" pitchFamily="34" charset="0"/>
            </a:endParaRPr>
          </a:p>
          <a:p>
            <a:pPr marL="171450" indent="-171450">
              <a:lnSpc>
                <a:spcPct val="100000"/>
              </a:lnSpc>
              <a:spcBef>
                <a:spcPts val="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an evaluation of the efficiency and effectiveness of the software solution</a:t>
            </a:r>
          </a:p>
          <a:p>
            <a:pPr marL="171450" indent="-171450">
              <a:lnSpc>
                <a:spcPct val="100000"/>
              </a:lnSpc>
              <a:spcBef>
                <a:spcPts val="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an assessment of the effectiveness of the project plan (Gantt chart) in monitoring project progress</a:t>
            </a:r>
            <a:endParaRPr lang="en-AU"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dirty="0">
                <a:solidFill>
                  <a:srgbClr val="000000"/>
                </a:solidFill>
                <a:effectLst/>
                <a:latin typeface="Verdana" panose="020B0604030504040204" pitchFamily="34" charset="0"/>
                <a:ea typeface="Verdana" panose="020B0604030504040204" pitchFamily="34" charset="0"/>
              </a:rPr>
              <a:t>in one of the following:</a:t>
            </a:r>
            <a:endParaRPr lang="en-AU" sz="1100" dirty="0">
              <a:solidFill>
                <a:srgbClr val="000000"/>
              </a:solidFill>
              <a:effectLst/>
              <a:latin typeface="Verdana" panose="020B0604030504040204" pitchFamily="34" charset="0"/>
              <a:ea typeface="Verdana" panose="020B0604030504040204" pitchFamily="34" charset="0"/>
            </a:endParaRPr>
          </a:p>
          <a:p>
            <a:pPr marL="171450" indent="-171450">
              <a:lnSpc>
                <a:spcPct val="100000"/>
              </a:lnSpc>
              <a:spcBef>
                <a:spcPts val="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a written report</a:t>
            </a:r>
            <a:endParaRPr lang="en-AU" sz="1100" dirty="0">
              <a:solidFill>
                <a:srgbClr val="000000"/>
              </a:solidFill>
              <a:effectLst/>
              <a:latin typeface="Verdana" panose="020B0604030504040204" pitchFamily="34" charset="0"/>
              <a:ea typeface="Verdana" panose="020B0604030504040204" pitchFamily="34" charset="0"/>
            </a:endParaRPr>
          </a:p>
          <a:p>
            <a:pPr marL="171450" indent="-171450">
              <a:lnSpc>
                <a:spcPct val="100000"/>
              </a:lnSpc>
              <a:spcBef>
                <a:spcPts val="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or an annotated visual plan.</a:t>
            </a:r>
            <a:endParaRPr lang="en-AU"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endParaRPr lang="en-GB" sz="1100" dirty="0">
              <a:solidFill>
                <a:srgbClr val="000000"/>
              </a:solidFill>
              <a:effectLst/>
              <a:latin typeface="Verdana" panose="020B0604030504040204" pitchFamily="34" charset="0"/>
              <a:ea typeface="Verdana" panose="020B0604030504040204" pitchFamily="34" charset="0"/>
            </a:endParaRPr>
          </a:p>
          <a:p>
            <a:pPr>
              <a:lnSpc>
                <a:spcPct val="100000"/>
              </a:lnSpc>
              <a:spcBef>
                <a:spcPts val="0"/>
              </a:spcBef>
              <a:spcAft>
                <a:spcPts val="0"/>
              </a:spcAft>
            </a:pPr>
            <a:r>
              <a:rPr lang="en-GB" sz="1100" dirty="0">
                <a:solidFill>
                  <a:srgbClr val="000000"/>
                </a:solidFill>
                <a:effectLst/>
                <a:latin typeface="Verdana" panose="020B0604030504040204" pitchFamily="34" charset="0"/>
                <a:ea typeface="Verdana" panose="020B0604030504040204" pitchFamily="34" charset="0"/>
              </a:rPr>
              <a:t>Time allocated should be at least 8 weeks of class time.</a:t>
            </a:r>
            <a:endParaRPr lang="en-AU" sz="1100" dirty="0">
              <a:solidFill>
                <a:srgbClr val="000000"/>
              </a:solidFill>
              <a:effectLst/>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5</a:t>
            </a:fld>
            <a:endParaRPr lang="en-AU"/>
          </a:p>
        </p:txBody>
      </p:sp>
    </p:spTree>
    <p:extLst>
      <p:ext uri="{BB962C8B-B14F-4D97-AF65-F5344CB8AC3E}">
        <p14:creationId xmlns:p14="http://schemas.microsoft.com/office/powerpoint/2010/main" val="1625852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600"/>
              </a:spcBef>
              <a:spcAft>
                <a:spcPts val="0"/>
              </a:spcAft>
              <a:buFont typeface="Arial" panose="020B0604020202020204" pitchFamily="34" charset="0"/>
              <a:buChar char="•"/>
            </a:pPr>
            <a:r>
              <a:rPr lang="en-GB" sz="1100" dirty="0">
                <a:solidFill>
                  <a:schemeClr val="tx1"/>
                </a:solidFill>
                <a:effectLst/>
                <a:ea typeface="Arial" panose="020B0604020202020204" pitchFamily="34" charset="0"/>
              </a:rPr>
              <a:t>Criterion 6 assesses students’ skills in using the features of the programming language to develop the software solution. </a:t>
            </a:r>
          </a:p>
          <a:p>
            <a:pPr marL="171450" indent="-171450">
              <a:spcBef>
                <a:spcPts val="600"/>
              </a:spcBef>
              <a:spcAft>
                <a:spcPts val="0"/>
              </a:spcAft>
              <a:buFont typeface="Arial" panose="020B0604020202020204" pitchFamily="34" charset="0"/>
              <a:buChar char="•"/>
            </a:pPr>
            <a:r>
              <a:rPr lang="en-GB" sz="1100" dirty="0">
                <a:solidFill>
                  <a:schemeClr val="tx1"/>
                </a:solidFill>
                <a:effectLst/>
                <a:ea typeface="Arial" panose="020B0604020202020204" pitchFamily="34" charset="0"/>
              </a:rPr>
              <a:t>In order to develop the software solution students are required to use an appropriate programming language that meets the </a:t>
            </a:r>
            <a:r>
              <a:rPr lang="en-GB" sz="1100" u="sng" dirty="0">
                <a:solidFill>
                  <a:schemeClr val="tx1"/>
                </a:solidFill>
                <a:effectLst/>
                <a:ea typeface="Arial" panose="020B0604020202020204" pitchFamily="34" charset="0"/>
                <a:hlinkClick r:id="rId3">
                  <a:extLst>
                    <a:ext uri="{A12FA001-AC4F-418D-AE19-62706E023703}">
                      <ahyp:hlinkClr xmlns:ahyp="http://schemas.microsoft.com/office/drawing/2018/hyperlinkcolor" val="tx"/>
                    </a:ext>
                  </a:extLst>
                </a:hlinkClick>
              </a:rPr>
              <a:t>prescribed list of software tools and functions, and outcome specific requirements</a:t>
            </a:r>
            <a:r>
              <a:rPr lang="en-US" sz="1100">
                <a:solidFill>
                  <a:schemeClr val="tx1"/>
                </a:solidFill>
                <a:effectLst/>
                <a:ea typeface="Arial" panose="020B0604020202020204" pitchFamily="34" charset="0"/>
                <a:cs typeface="Times New Roman" panose="02020603050405020304" pitchFamily="18" charset="0"/>
              </a:rPr>
              <a:t> </a:t>
            </a:r>
            <a:r>
              <a:rPr lang="en-GB" sz="1100">
                <a:solidFill>
                  <a:schemeClr val="tx1"/>
                </a:solidFill>
                <a:effectLst/>
                <a:ea typeface="Arial" panose="020B0604020202020204" pitchFamily="34" charset="0"/>
              </a:rPr>
              <a:t>of </a:t>
            </a:r>
            <a:r>
              <a:rPr lang="en-GB" sz="1100" dirty="0">
                <a:solidFill>
                  <a:schemeClr val="tx1"/>
                </a:solidFill>
                <a:effectLst/>
                <a:ea typeface="Arial" panose="020B0604020202020204" pitchFamily="34" charset="0"/>
              </a:rPr>
              <a:t>the study. </a:t>
            </a:r>
          </a:p>
          <a:p>
            <a:pPr marL="171450" indent="-171450">
              <a:spcBef>
                <a:spcPts val="600"/>
              </a:spcBef>
              <a:spcAft>
                <a:spcPts val="0"/>
              </a:spcAft>
              <a:buFont typeface="Arial" panose="020B0604020202020204" pitchFamily="34" charset="0"/>
              <a:buChar char="•"/>
            </a:pPr>
            <a:r>
              <a:rPr lang="en-GB" sz="1100" dirty="0">
                <a:solidFill>
                  <a:schemeClr val="tx1"/>
                </a:solidFill>
                <a:effectLst/>
                <a:ea typeface="Arial" panose="020B0604020202020204" pitchFamily="34" charset="0"/>
              </a:rPr>
              <a:t>Students will also use a range of appropriate data types, data structures and data sources.</a:t>
            </a:r>
            <a:endParaRPr lang="en-AU" sz="1100" dirty="0">
              <a:solidFill>
                <a:schemeClr val="tx1"/>
              </a:solidFill>
              <a:effectLst/>
              <a:ea typeface="Arial" panose="020B0604020202020204" pitchFamily="34" charset="0"/>
            </a:endParaRPr>
          </a:p>
          <a:p>
            <a:pPr marL="171450" indent="-171450">
              <a:spcBef>
                <a:spcPts val="600"/>
              </a:spcBef>
              <a:spcAft>
                <a:spcPts val="0"/>
              </a:spcAft>
              <a:buFont typeface="Arial" panose="020B0604020202020204" pitchFamily="34" charset="0"/>
              <a:buChar char="•"/>
            </a:pPr>
            <a:r>
              <a:rPr lang="en-GB" sz="1100" dirty="0">
                <a:solidFill>
                  <a:schemeClr val="tx1"/>
                </a:solidFill>
                <a:effectLst/>
                <a:ea typeface="Arial" panose="020B0604020202020204" pitchFamily="34" charset="0"/>
                <a:cs typeface="Times New Roman" panose="02020603050405020304" pitchFamily="18" charset="0"/>
              </a:rPr>
              <a:t>and The evidence from this task is observed through Observation 6 and assessed through Criterion 6.</a:t>
            </a:r>
            <a:r>
              <a:rPr lang="en-AU" dirty="0">
                <a:solidFill>
                  <a:schemeClr val="tx1"/>
                </a:solidFill>
                <a:effectLst/>
              </a:rPr>
              <a:t> </a:t>
            </a:r>
            <a:endParaRPr lang="en-AU" sz="1100" dirty="0">
              <a:solidFill>
                <a:schemeClr val="tx1"/>
              </a:solidFill>
              <a:effectLst/>
              <a:ea typeface="Arial" panose="020B06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6</a:t>
            </a:fld>
            <a:endParaRPr lang="en-AU"/>
          </a:p>
        </p:txBody>
      </p:sp>
    </p:spTree>
    <p:extLst>
      <p:ext uri="{BB962C8B-B14F-4D97-AF65-F5344CB8AC3E}">
        <p14:creationId xmlns:p14="http://schemas.microsoft.com/office/powerpoint/2010/main" val="1281519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b="0" dirty="0">
                <a:latin typeface="Verdana" panose="020B0604030504040204" pitchFamily="34" charset="0"/>
                <a:ea typeface="Verdana" panose="020B0604030504040204" pitchFamily="34" charset="0"/>
              </a:rPr>
              <a:t>Looking now at the rubric for Criterion 6.</a:t>
            </a:r>
          </a:p>
          <a:p>
            <a:endParaRPr lang="en-AU" sz="1100" b="0" dirty="0">
              <a:latin typeface="Verdana" panose="020B0604030504040204" pitchFamily="34" charset="0"/>
              <a:ea typeface="Verdana" panose="020B0604030504040204" pitchFamily="34" charset="0"/>
            </a:endParaRPr>
          </a:p>
          <a:p>
            <a:r>
              <a:rPr lang="en-AU" sz="1100" b="0" dirty="0">
                <a:latin typeface="Verdana" panose="020B0604030504040204" pitchFamily="34" charset="0"/>
                <a:ea typeface="Verdana" panose="020B0604030504040204" pitchFamily="34" charset="0"/>
              </a:rPr>
              <a:t>Criterion 6 involves:</a:t>
            </a:r>
          </a:p>
          <a:p>
            <a:endParaRPr lang="en-AU" sz="1100" b="0" dirty="0">
              <a:latin typeface="Verdana" panose="020B0604030504040204" pitchFamily="34" charset="0"/>
              <a:ea typeface="Verdana" panose="020B0604030504040204" pitchFamily="34" charset="0"/>
            </a:endParaRPr>
          </a:p>
          <a:p>
            <a:r>
              <a:rPr lang="en-GB" sz="1100" b="0" dirty="0">
                <a:effectLst/>
                <a:latin typeface="Verdana" panose="020B0604030504040204" pitchFamily="34" charset="0"/>
                <a:ea typeface="Verdana" panose="020B0604030504040204" pitchFamily="34" charset="0"/>
                <a:cs typeface="Times New Roman" panose="02020603050405020304" pitchFamily="18" charset="0"/>
              </a:rPr>
              <a:t>Skills in using the features of the programming language.</a:t>
            </a:r>
          </a:p>
          <a:p>
            <a:endPar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a:lnSpc>
                <a:spcPct val="100000"/>
              </a:lnSpc>
              <a:spcBef>
                <a:spcPts val="0"/>
              </a:spcBef>
              <a:spcAft>
                <a:spcPts val="0"/>
              </a:spcAft>
            </a:pPr>
            <a:r>
              <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This criterion has the following two indicators: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Uses a range of appropriate features of the programming language.</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and Uses a range of appropriate data types, data structures and data sources.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ctr" latinLnBrk="0" hangingPunct="0">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defRPr/>
            </a:pPr>
            <a:r>
              <a:rPr lang="en-US" sz="1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The levels of performance are used to determine a mark out of ten for the criterion.</a:t>
            </a:r>
          </a:p>
          <a:p>
            <a:pPr marL="0" lvl="0" indent="0" fontAlgn="ctr">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7</a:t>
            </a:fld>
            <a:endParaRPr lang="en-AU"/>
          </a:p>
        </p:txBody>
      </p:sp>
    </p:spTree>
    <p:extLst>
      <p:ext uri="{BB962C8B-B14F-4D97-AF65-F5344CB8AC3E}">
        <p14:creationId xmlns:p14="http://schemas.microsoft.com/office/powerpoint/2010/main" val="1301138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Criterion 7 assesses students’ skills in developing the software solution. </a:t>
            </a:r>
          </a:p>
          <a:p>
            <a:pPr marL="171450" indent="-171450">
              <a:spcBef>
                <a:spcPts val="600"/>
              </a:spcBef>
              <a:spcAft>
                <a:spcPts val="0"/>
              </a:spcAft>
              <a:buFont typeface="Arial" panose="020B0604020202020204" pitchFamily="34" charset="0"/>
              <a:buChar char="•"/>
            </a:pPr>
            <a:r>
              <a:rPr lang="en-GB" sz="1100" dirty="0">
                <a:solidFill>
                  <a:srgbClr val="000000"/>
                </a:solidFill>
                <a:effectLst/>
                <a:latin typeface="Verdana" panose="020B0604030504040204" pitchFamily="34" charset="0"/>
                <a:ea typeface="Verdana" panose="020B0604030504040204" pitchFamily="34" charset="0"/>
              </a:rPr>
              <a:t>Students will apply suitable naming conventions, write internal documentation and apply appropriate validation techniques.</a:t>
            </a:r>
            <a:endParaRPr lang="en-AU" sz="1100" dirty="0">
              <a:solidFill>
                <a:srgbClr val="000000"/>
              </a:solidFill>
              <a:effectLst/>
              <a:latin typeface="Verdana" panose="020B0604030504040204" pitchFamily="34" charset="0"/>
              <a:ea typeface="Verdana" panose="020B0604030504040204" pitchFamily="34" charset="0"/>
            </a:endParaRPr>
          </a:p>
          <a:p>
            <a:pPr marL="171450" indent="-171450">
              <a:spcBef>
                <a:spcPts val="600"/>
              </a:spcBef>
              <a:spcAft>
                <a:spcPts val="0"/>
              </a:spcAft>
              <a:buFont typeface="Arial" panose="020B0604020202020204" pitchFamily="34" charset="0"/>
              <a:buChar char="•"/>
            </a:pPr>
            <a:r>
              <a:rPr lang="en-GB" sz="1100" dirty="0">
                <a:effectLst/>
                <a:latin typeface="Verdana" panose="020B0604030504040204" pitchFamily="34" charset="0"/>
                <a:ea typeface="Verdana" panose="020B0604030504040204" pitchFamily="34" charset="0"/>
                <a:cs typeface="Times New Roman" panose="02020603050405020304" pitchFamily="18" charset="0"/>
              </a:rPr>
              <a:t>and The evidence from this task is observed through Observation 7 and assessed through Criterion 7.</a:t>
            </a:r>
            <a:endParaRPr lang="en-US"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8</a:t>
            </a:fld>
            <a:endParaRPr lang="en-AU"/>
          </a:p>
        </p:txBody>
      </p:sp>
    </p:spTree>
    <p:extLst>
      <p:ext uri="{BB962C8B-B14F-4D97-AF65-F5344CB8AC3E}">
        <p14:creationId xmlns:p14="http://schemas.microsoft.com/office/powerpoint/2010/main" val="1403267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b="0" dirty="0">
                <a:latin typeface="Verdana" panose="020B0604030504040204" pitchFamily="34" charset="0"/>
                <a:ea typeface="Verdana" panose="020B0604030504040204" pitchFamily="34" charset="0"/>
              </a:rPr>
              <a:t>Looking now at the rubric for Criterion 7.</a:t>
            </a:r>
          </a:p>
          <a:p>
            <a:endParaRPr lang="en-AU" sz="1100" b="0" dirty="0">
              <a:latin typeface="Verdana" panose="020B0604030504040204" pitchFamily="34" charset="0"/>
              <a:ea typeface="Verdana" panose="020B0604030504040204" pitchFamily="34" charset="0"/>
            </a:endParaRPr>
          </a:p>
          <a:p>
            <a:r>
              <a:rPr lang="en-AU" sz="1100" b="0" dirty="0">
                <a:latin typeface="Verdana" panose="020B0604030504040204" pitchFamily="34" charset="0"/>
                <a:ea typeface="Verdana" panose="020B0604030504040204" pitchFamily="34" charset="0"/>
              </a:rPr>
              <a:t>Criterion 7 involves:</a:t>
            </a:r>
          </a:p>
          <a:p>
            <a:endParaRPr lang="en-AU" sz="1100" b="0" dirty="0">
              <a:latin typeface="Verdana" panose="020B0604030504040204" pitchFamily="34" charset="0"/>
              <a:ea typeface="Verdana" panose="020B0604030504040204" pitchFamily="34" charset="0"/>
            </a:endParaRPr>
          </a:p>
          <a:p>
            <a:r>
              <a:rPr lang="en-GB" sz="1100" b="0" dirty="0">
                <a:effectLst/>
                <a:latin typeface="Verdana" panose="020B0604030504040204" pitchFamily="34" charset="0"/>
                <a:ea typeface="Verdana" panose="020B0604030504040204" pitchFamily="34" charset="0"/>
                <a:cs typeface="Times New Roman" panose="02020603050405020304" pitchFamily="18" charset="0"/>
              </a:rPr>
              <a:t>Skills in developing the software solution.</a:t>
            </a:r>
          </a:p>
          <a:p>
            <a:endPar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a:lnSpc>
                <a:spcPct val="100000"/>
              </a:lnSpc>
              <a:spcBef>
                <a:spcPts val="0"/>
              </a:spcBef>
              <a:spcAft>
                <a:spcPts val="0"/>
              </a:spcAft>
            </a:pPr>
            <a:r>
              <a:rPr lang="en-GB" sz="1100" b="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This criterion has the following three indicators: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Applies suitable naming conventions.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Writes comprehensive internal documentation.</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r>
              <a:rPr lang="en-US" sz="1100" b="0" dirty="0">
                <a:effectLst/>
                <a:latin typeface="Verdana" panose="020B0604030504040204" pitchFamily="34" charset="0"/>
                <a:ea typeface="Verdana" panose="020B0604030504040204" pitchFamily="34" charset="0"/>
                <a:cs typeface="Times New Roman" panose="02020603050405020304" pitchFamily="18" charset="0"/>
              </a:rPr>
              <a:t>and Applies appropriate validation techniques.</a:t>
            </a:r>
          </a:p>
          <a:p>
            <a:pPr marL="342900" lvl="0" indent="-342900" fontAlgn="ctr">
              <a:lnSpc>
                <a:spcPct val="100000"/>
              </a:lnSpc>
              <a:spcBef>
                <a:spcPts val="0"/>
              </a:spcBef>
              <a:spcAft>
                <a:spcPts val="0"/>
              </a:spcAft>
              <a:buClr>
                <a:srgbClr val="000000"/>
              </a:buClr>
              <a:buSzPts val="1000"/>
              <a:buFont typeface="Symbol" panose="05050102010706020507" pitchFamily="18" charset="2"/>
              <a:buChar char=""/>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0" fontAlgn="ctr" latinLnBrk="0" hangingPunct="0">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defRPr/>
            </a:pPr>
            <a:r>
              <a:rPr lang="en-US" sz="1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The levels of performance are used to determine a mark out of ten for the criterion.</a:t>
            </a:r>
          </a:p>
          <a:p>
            <a:pPr marL="0" lvl="0" indent="0" fontAlgn="ctr">
              <a:lnSpc>
                <a:spcPct val="100000"/>
              </a:lnSpc>
              <a:spcBef>
                <a:spcPts val="0"/>
              </a:spcBef>
              <a:spcAft>
                <a:spcPts val="0"/>
              </a:spcAft>
              <a:buClr>
                <a:srgbClr val="000000"/>
              </a:buClr>
              <a:buSzPts val="1000"/>
              <a:buFont typeface="Symbol" panose="05050102010706020507" pitchFamily="18" charset="2"/>
              <a:buNone/>
              <a:tabLst>
                <a:tab pos="2592070" algn="l"/>
                <a:tab pos="2700020" algn="l"/>
                <a:tab pos="5219700" algn="ctr"/>
              </a:tabLst>
            </a:pPr>
            <a:endParaRPr lang="en-US" sz="1100" b="0" dirty="0">
              <a:effectLst/>
              <a:latin typeface="Verdana" panose="020B0604030504040204" pitchFamily="34" charset="0"/>
              <a:ea typeface="Verdana" panose="020B060403050404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9</a:t>
            </a:fld>
            <a:endParaRPr lang="en-AU"/>
          </a:p>
        </p:txBody>
      </p:sp>
    </p:spTree>
    <p:extLst>
      <p:ext uri="{BB962C8B-B14F-4D97-AF65-F5344CB8AC3E}">
        <p14:creationId xmlns:p14="http://schemas.microsoft.com/office/powerpoint/2010/main" val="34789093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linkedin.com/company/vcaa/" TargetMode="External"/><Relationship Id="rId3" Type="http://schemas.openxmlformats.org/officeDocument/2006/relationships/hyperlink" Target="https://v6.educationapps.vic.gov.au/em/forms/subscribe.php?db=696087&amp;s=449602&amp;a=97403&amp;k=ZtEnSTb9XCqhrYLgAXYMIoaqtBfoM8BYs_QzogfLtIo" TargetMode="External"/><Relationship Id="rId7" Type="http://schemas.openxmlformats.org/officeDocument/2006/relationships/image" Target="../media/image5.png"/><Relationship Id="rId12" Type="http://schemas.openxmlformats.org/officeDocument/2006/relationships/hyperlink" Target="https://www.facebook.com/people/Victorian-Curriculum-and-Assessment-Authority/61562873466516/" TargetMode="External"/><Relationship Id="rId2" Type="http://schemas.openxmlformats.org/officeDocument/2006/relationships/hyperlink" Target="https://v6.educationapps.vic.gov.au/em/forms/subscribe.php?db=696089&amp;s=449610&amp;a=97403&amp;k=WPOC07y138qhv1M7xBWNBMs_5ijW4n_0C1mejQNjzbg" TargetMode="External"/><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s://www.instagram.com/vcaa_vic/" TargetMode="External"/><Relationship Id="rId5" Type="http://schemas.openxmlformats.org/officeDocument/2006/relationships/hyperlink" Target="https://v6.educationapps.vic.gov.au/em/forms/subscribe.php?db=820107&amp;s=792765&amp;a=97403&amp;k=uwXj1jCbEfG3bRMXjDuO0wriw0uYqkX4FPm-jQeQ8fg" TargetMode="External"/><Relationship Id="rId10" Type="http://schemas.openxmlformats.org/officeDocument/2006/relationships/image" Target="../media/image8.svg"/><Relationship Id="rId4" Type="http://schemas.openxmlformats.org/officeDocument/2006/relationships/hyperlink" Target="https://v6.educationapps.vic.gov.au/em/forms/subscribe.php?db=696088&amp;s=449606&amp;a=97403&amp;k=-kPF9VbSpHIS3-dChzIePZWoeWM6HeDBNTWLyI8TX1A" TargetMode="External"/><Relationship Id="rId9" Type="http://schemas.openxmlformats.org/officeDocument/2006/relationships/image" Target="../media/image7.png"/><Relationship Id="rId14" Type="http://schemas.openxmlformats.org/officeDocument/2006/relationships/hyperlink" Target="https://v6.educationapps.vic.gov.au/em/forms/subscribe.php?db=696093&amp;s=449620&amp;a=97403&amp;k=WdrUyYCn0esLvtK22Du97zC_tPcAW7B8N7wZUOQoE3o"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27534"/>
            <a:ext cx="5400600" cy="1246535"/>
          </a:xfrm>
        </p:spPr>
        <p:txBody>
          <a:bodyPr/>
          <a:lstStyle>
            <a:lvl1pPr algn="l">
              <a:defRPr sz="3600">
                <a:solidFill>
                  <a:schemeClr val="bg1"/>
                </a:solidFill>
              </a:defRPr>
            </a:lvl1pPr>
          </a:lstStyle>
          <a:p>
            <a:r>
              <a:rPr lang="en-GB"/>
              <a:t>Click to edit Master title style</a:t>
            </a:r>
            <a:endParaRPr lang="en-AU"/>
          </a:p>
        </p:txBody>
      </p:sp>
      <p:sp>
        <p:nvSpPr>
          <p:cNvPr id="3" name="Subtitle 2"/>
          <p:cNvSpPr>
            <a:spLocks noGrp="1"/>
          </p:cNvSpPr>
          <p:nvPr>
            <p:ph type="subTitle" idx="1"/>
          </p:nvPr>
        </p:nvSpPr>
        <p:spPr>
          <a:xfrm>
            <a:off x="395536" y="1995686"/>
            <a:ext cx="4752528" cy="1008112"/>
          </a:xfrm>
        </p:spPr>
        <p:txBody>
          <a:bodyPr/>
          <a:lstStyle>
            <a:lvl1pPr marL="0" indent="0" algn="l">
              <a:buNone/>
              <a:defRPr sz="2400" b="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AU"/>
          </a:p>
        </p:txBody>
      </p:sp>
    </p:spTree>
    <p:extLst>
      <p:ext uri="{BB962C8B-B14F-4D97-AF65-F5344CB8AC3E}">
        <p14:creationId xmlns:p14="http://schemas.microsoft.com/office/powerpoint/2010/main" val="332456893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m">
    <p:bg>
      <p:bgPr>
        <a:solidFill>
          <a:srgbClr val="003D58"/>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EE8AEE-C1C4-B442-BD55-B1D4B638E6CF}"/>
              </a:ext>
            </a:extLst>
          </p:cNvPr>
          <p:cNvSpPr>
            <a:spLocks noGrp="1"/>
          </p:cNvSpPr>
          <p:nvPr>
            <p:ph type="title" hasCustomPrompt="1"/>
          </p:nvPr>
        </p:nvSpPr>
        <p:spPr>
          <a:xfrm>
            <a:off x="179512" y="1635646"/>
            <a:ext cx="8784976" cy="432048"/>
          </a:xfrm>
        </p:spPr>
        <p:txBody>
          <a:bodyPr/>
          <a:lstStyle>
            <a:lvl1pPr>
              <a:defRPr sz="2800" b="1">
                <a:solidFill>
                  <a:schemeClr val="bg1"/>
                </a:solidFill>
              </a:defRPr>
            </a:lvl1pPr>
          </a:lstStyle>
          <a:p>
            <a:r>
              <a:rPr lang="en-GB"/>
              <a:t>Interim slide title</a:t>
            </a:r>
            <a:endParaRPr lang="en-US"/>
          </a:p>
        </p:txBody>
      </p:sp>
      <p:sp>
        <p:nvSpPr>
          <p:cNvPr id="9" name="Content Placeholder 8">
            <a:extLst>
              <a:ext uri="{FF2B5EF4-FFF2-40B4-BE49-F238E27FC236}">
                <a16:creationId xmlns:a16="http://schemas.microsoft.com/office/drawing/2014/main" id="{243ECD6D-C028-B14C-A178-C12E401024D7}"/>
              </a:ext>
            </a:extLst>
          </p:cNvPr>
          <p:cNvSpPr>
            <a:spLocks noGrp="1"/>
          </p:cNvSpPr>
          <p:nvPr>
            <p:ph sz="quarter" idx="10" hasCustomPrompt="1"/>
          </p:nvPr>
        </p:nvSpPr>
        <p:spPr>
          <a:xfrm>
            <a:off x="179388" y="2211388"/>
            <a:ext cx="5688012" cy="360362"/>
          </a:xfrm>
        </p:spPr>
        <p:txBody>
          <a:bodyPr/>
          <a:lstStyle>
            <a:lvl1pPr marL="0" indent="0">
              <a:buNone/>
              <a:defRPr sz="1400" b="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Sub title text</a:t>
            </a:r>
          </a:p>
        </p:txBody>
      </p:sp>
    </p:spTree>
    <p:extLst>
      <p:ext uri="{BB962C8B-B14F-4D97-AF65-F5344CB8AC3E}">
        <p14:creationId xmlns:p14="http://schemas.microsoft.com/office/powerpoint/2010/main" val="58572374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wsletters and Social Me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CE9E05-3DEF-D584-57D7-E362181201A7}"/>
              </a:ext>
            </a:extLst>
          </p:cNvPr>
          <p:cNvSpPr/>
          <p:nvPr userDrawn="1"/>
        </p:nvSpPr>
        <p:spPr bwMode="auto">
          <a:xfrm>
            <a:off x="0" y="6450"/>
            <a:ext cx="9144000" cy="4608000"/>
          </a:xfrm>
          <a:prstGeom prst="rect">
            <a:avLst/>
          </a:prstGeom>
          <a:solidFill>
            <a:srgbClr val="1976A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3" name="TextBox 2">
            <a:extLst>
              <a:ext uri="{FF2B5EF4-FFF2-40B4-BE49-F238E27FC236}">
                <a16:creationId xmlns:a16="http://schemas.microsoft.com/office/drawing/2014/main" id="{0EEF6C6E-242D-1703-A12C-6AE6F0F52CF7}"/>
              </a:ext>
            </a:extLst>
          </p:cNvPr>
          <p:cNvSpPr txBox="1"/>
          <p:nvPr userDrawn="1"/>
        </p:nvSpPr>
        <p:spPr>
          <a:xfrm>
            <a:off x="288305"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Subscribe to </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our newsletters</a:t>
            </a:r>
          </a:p>
        </p:txBody>
      </p:sp>
      <p:sp>
        <p:nvSpPr>
          <p:cNvPr id="4" name="TextBox 3">
            <a:extLst>
              <a:ext uri="{FF2B5EF4-FFF2-40B4-BE49-F238E27FC236}">
                <a16:creationId xmlns:a16="http://schemas.microsoft.com/office/drawing/2014/main" id="{46878249-6CCC-9FC9-96D3-706D9FC0D15C}"/>
              </a:ext>
            </a:extLst>
          </p:cNvPr>
          <p:cNvSpPr txBox="1"/>
          <p:nvPr userDrawn="1"/>
        </p:nvSpPr>
        <p:spPr>
          <a:xfrm>
            <a:off x="4788000"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Follow us on</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social media</a:t>
            </a:r>
          </a:p>
        </p:txBody>
      </p:sp>
      <p:sp>
        <p:nvSpPr>
          <p:cNvPr id="5" name="TextBox 4">
            <a:extLst>
              <a:ext uri="{FF2B5EF4-FFF2-40B4-BE49-F238E27FC236}">
                <a16:creationId xmlns:a16="http://schemas.microsoft.com/office/drawing/2014/main" id="{93BC30EF-8C6F-09C9-DF65-56A5FD2D8205}"/>
              </a:ext>
            </a:extLst>
          </p:cNvPr>
          <p:cNvSpPr txBox="1"/>
          <p:nvPr userDrawn="1"/>
        </p:nvSpPr>
        <p:spPr>
          <a:xfrm>
            <a:off x="288075" y="19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VCAA Bulletin</a:t>
            </a:r>
          </a:p>
        </p:txBody>
      </p:sp>
      <p:sp>
        <p:nvSpPr>
          <p:cNvPr id="6" name="TextBox 5">
            <a:extLst>
              <a:ext uri="{FF2B5EF4-FFF2-40B4-BE49-F238E27FC236}">
                <a16:creationId xmlns:a16="http://schemas.microsoft.com/office/drawing/2014/main" id="{2FCC99EE-23E2-962D-4BB8-AE929B47A640}"/>
              </a:ext>
            </a:extLst>
          </p:cNvPr>
          <p:cNvSpPr txBox="1"/>
          <p:nvPr userDrawn="1"/>
        </p:nvSpPr>
        <p:spPr>
          <a:xfrm>
            <a:off x="288075" y="2393451"/>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Early Years Update</a:t>
            </a:r>
          </a:p>
        </p:txBody>
      </p:sp>
      <p:sp>
        <p:nvSpPr>
          <p:cNvPr id="7" name="TextBox 6">
            <a:extLst>
              <a:ext uri="{FF2B5EF4-FFF2-40B4-BE49-F238E27FC236}">
                <a16:creationId xmlns:a16="http://schemas.microsoft.com/office/drawing/2014/main" id="{9BE36DC0-7489-FA06-A62F-D05B3206ECCD}"/>
              </a:ext>
            </a:extLst>
          </p:cNvPr>
          <p:cNvSpPr txBox="1"/>
          <p:nvPr userDrawn="1"/>
        </p:nvSpPr>
        <p:spPr>
          <a:xfrm>
            <a:off x="288075" y="28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F–10 Update</a:t>
            </a:r>
          </a:p>
        </p:txBody>
      </p:sp>
      <p:sp>
        <p:nvSpPr>
          <p:cNvPr id="8" name="TextBox 7">
            <a:extLst>
              <a:ext uri="{FF2B5EF4-FFF2-40B4-BE49-F238E27FC236}">
                <a16:creationId xmlns:a16="http://schemas.microsoft.com/office/drawing/2014/main" id="{587E3584-8D0E-9978-1C40-6A25A22D5C32}"/>
              </a:ext>
            </a:extLst>
          </p:cNvPr>
          <p:cNvSpPr txBox="1"/>
          <p:nvPr userDrawn="1"/>
        </p:nvSpPr>
        <p:spPr>
          <a:xfrm>
            <a:off x="288075" y="329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Senior Secondary Update</a:t>
            </a:r>
          </a:p>
        </p:txBody>
      </p:sp>
      <p:sp>
        <p:nvSpPr>
          <p:cNvPr id="9" name="Rectangle 8">
            <a:hlinkClick r:id="rId2"/>
            <a:extLst>
              <a:ext uri="{FF2B5EF4-FFF2-40B4-BE49-F238E27FC236}">
                <a16:creationId xmlns:a16="http://schemas.microsoft.com/office/drawing/2014/main" id="{ECF6FA2A-1454-8F10-DF75-6318A711BADB}"/>
              </a:ext>
            </a:extLst>
          </p:cNvPr>
          <p:cNvSpPr/>
          <p:nvPr userDrawn="1"/>
        </p:nvSpPr>
        <p:spPr bwMode="auto">
          <a:xfrm>
            <a:off x="144000" y="19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0" name="Rectangle 9">
            <a:hlinkClick r:id="rId3"/>
            <a:extLst>
              <a:ext uri="{FF2B5EF4-FFF2-40B4-BE49-F238E27FC236}">
                <a16:creationId xmlns:a16="http://schemas.microsoft.com/office/drawing/2014/main" id="{BC7C51A7-A2C5-89B7-9BCF-6B6E0138C518}"/>
              </a:ext>
            </a:extLst>
          </p:cNvPr>
          <p:cNvSpPr/>
          <p:nvPr userDrawn="1"/>
        </p:nvSpPr>
        <p:spPr bwMode="auto">
          <a:xfrm>
            <a:off x="144000" y="239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1" name="Rectangle 10">
            <a:hlinkClick r:id="rId4"/>
            <a:extLst>
              <a:ext uri="{FF2B5EF4-FFF2-40B4-BE49-F238E27FC236}">
                <a16:creationId xmlns:a16="http://schemas.microsoft.com/office/drawing/2014/main" id="{7B48ABB3-945F-738A-1378-650099497488}"/>
              </a:ext>
            </a:extLst>
          </p:cNvPr>
          <p:cNvSpPr/>
          <p:nvPr userDrawn="1"/>
        </p:nvSpPr>
        <p:spPr bwMode="auto">
          <a:xfrm>
            <a:off x="144000" y="28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2" name="Rectangle 11">
            <a:hlinkClick r:id="rId5"/>
            <a:extLst>
              <a:ext uri="{FF2B5EF4-FFF2-40B4-BE49-F238E27FC236}">
                <a16:creationId xmlns:a16="http://schemas.microsoft.com/office/drawing/2014/main" id="{DF86921F-389F-92A4-4F74-B9820878E9CC}"/>
              </a:ext>
            </a:extLst>
          </p:cNvPr>
          <p:cNvSpPr/>
          <p:nvPr userDrawn="1"/>
        </p:nvSpPr>
        <p:spPr bwMode="auto">
          <a:xfrm>
            <a:off x="144000" y="3294000"/>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nvGrpSpPr>
          <p:cNvPr id="13" name="Group 12">
            <a:extLst>
              <a:ext uri="{FF2B5EF4-FFF2-40B4-BE49-F238E27FC236}">
                <a16:creationId xmlns:a16="http://schemas.microsoft.com/office/drawing/2014/main" id="{5431FBD3-1D6A-EFBA-DA51-E699060EFAFA}"/>
              </a:ext>
            </a:extLst>
          </p:cNvPr>
          <p:cNvGrpSpPr/>
          <p:nvPr userDrawn="1"/>
        </p:nvGrpSpPr>
        <p:grpSpPr>
          <a:xfrm>
            <a:off x="4752000" y="1908000"/>
            <a:ext cx="3643966" cy="2237064"/>
            <a:chOff x="5075753" y="2089062"/>
            <a:chExt cx="3643966" cy="2237064"/>
          </a:xfrm>
        </p:grpSpPr>
        <p:pic>
          <p:nvPicPr>
            <p:cNvPr id="14" name="Picture 13" descr="A black letter f in a white circle&#10;&#10;Description automatically generated">
              <a:extLst>
                <a:ext uri="{FF2B5EF4-FFF2-40B4-BE49-F238E27FC236}">
                  <a16:creationId xmlns:a16="http://schemas.microsoft.com/office/drawing/2014/main" id="{B5CD7E0D-FDEC-D472-D7E1-CEC9B3F892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75753" y="3781062"/>
              <a:ext cx="504000" cy="504000"/>
            </a:xfrm>
            <a:prstGeom prst="rect">
              <a:avLst/>
            </a:prstGeom>
          </p:spPr>
        </p:pic>
        <p:pic>
          <p:nvPicPr>
            <p:cNvPr id="15" name="Graphic 14">
              <a:extLst>
                <a:ext uri="{FF2B5EF4-FFF2-40B4-BE49-F238E27FC236}">
                  <a16:creationId xmlns:a16="http://schemas.microsoft.com/office/drawing/2014/main" id="{EC5B0970-5E1E-D8CD-3F88-FECFEA6EAA5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11753" y="2953062"/>
              <a:ext cx="468000" cy="468000"/>
            </a:xfrm>
            <a:prstGeom prst="rect">
              <a:avLst/>
            </a:prstGeom>
          </p:spPr>
        </p:pic>
        <p:pic>
          <p:nvPicPr>
            <p:cNvPr id="16" name="Graphic 15">
              <a:extLst>
                <a:ext uri="{FF2B5EF4-FFF2-40B4-BE49-F238E27FC236}">
                  <a16:creationId xmlns:a16="http://schemas.microsoft.com/office/drawing/2014/main" id="{BF553D8E-1923-FB91-5FD6-6A721FDDD31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752" y="2125062"/>
              <a:ext cx="557143" cy="468000"/>
            </a:xfrm>
            <a:prstGeom prst="rect">
              <a:avLst/>
            </a:prstGeom>
          </p:spPr>
        </p:pic>
        <p:sp>
          <p:nvSpPr>
            <p:cNvPr id="17" name="TextBox 16">
              <a:extLst>
                <a:ext uri="{FF2B5EF4-FFF2-40B4-BE49-F238E27FC236}">
                  <a16:creationId xmlns:a16="http://schemas.microsoft.com/office/drawing/2014/main" id="{E188DBB7-14C0-CC23-3A6C-02FF6259623D}"/>
                </a:ext>
              </a:extLst>
            </p:cNvPr>
            <p:cNvSpPr txBox="1"/>
            <p:nvPr/>
          </p:nvSpPr>
          <p:spPr>
            <a:xfrm>
              <a:off x="5723753" y="2125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18" name="TextBox 17">
              <a:extLst>
                <a:ext uri="{FF2B5EF4-FFF2-40B4-BE49-F238E27FC236}">
                  <a16:creationId xmlns:a16="http://schemas.microsoft.com/office/drawing/2014/main" id="{C08AA402-CDB3-1DF4-1CEE-A6B1A774ED68}"/>
                </a:ext>
              </a:extLst>
            </p:cNvPr>
            <p:cNvSpPr txBox="1"/>
            <p:nvPr/>
          </p:nvSpPr>
          <p:spPr>
            <a:xfrm>
              <a:off x="5723753" y="3048109"/>
              <a:ext cx="2995966" cy="276999"/>
            </a:xfrm>
            <a:prstGeom prst="rect">
              <a:avLst/>
            </a:prstGeom>
            <a:noFill/>
          </p:spPr>
          <p:txBody>
            <a:bodyPr wrap="square" lIns="0" tIns="0" rIns="0" bIns="0" rtlCol="0">
              <a:spAutoFit/>
            </a:bodyPr>
            <a:lstStyle/>
            <a:p>
              <a:pPr marL="0" indent="0">
                <a:spcBef>
                  <a:spcPts val="217"/>
                </a:spcBef>
                <a:buNone/>
              </a:pPr>
              <a:r>
                <a:rPr lang="en-AU" sz="1800">
                  <a:solidFill>
                    <a:schemeClr val="bg1"/>
                  </a:solidFill>
                  <a:effectLst/>
                  <a:latin typeface="+mn-lt"/>
                </a:rPr>
                <a:t>@vcaa_vic</a:t>
              </a:r>
            </a:p>
          </p:txBody>
        </p:sp>
        <p:sp>
          <p:nvSpPr>
            <p:cNvPr id="19" name="TextBox 18">
              <a:extLst>
                <a:ext uri="{FF2B5EF4-FFF2-40B4-BE49-F238E27FC236}">
                  <a16:creationId xmlns:a16="http://schemas.microsoft.com/office/drawing/2014/main" id="{D7F4DF25-F006-A1FD-A1BB-53126BDAD2DD}"/>
                </a:ext>
              </a:extLst>
            </p:cNvPr>
            <p:cNvSpPr txBox="1"/>
            <p:nvPr/>
          </p:nvSpPr>
          <p:spPr>
            <a:xfrm>
              <a:off x="5723753" y="3817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20" name="Rectangle 19">
              <a:hlinkClick r:id="rId11"/>
              <a:extLst>
                <a:ext uri="{FF2B5EF4-FFF2-40B4-BE49-F238E27FC236}">
                  <a16:creationId xmlns:a16="http://schemas.microsoft.com/office/drawing/2014/main" id="{18273B2A-22C6-9871-300B-42D958341331}"/>
                </a:ext>
              </a:extLst>
            </p:cNvPr>
            <p:cNvSpPr/>
            <p:nvPr/>
          </p:nvSpPr>
          <p:spPr bwMode="auto">
            <a:xfrm>
              <a:off x="5075753" y="2925971"/>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1" name="Rectangle 20">
              <a:hlinkClick r:id="rId12"/>
              <a:extLst>
                <a:ext uri="{FF2B5EF4-FFF2-40B4-BE49-F238E27FC236}">
                  <a16:creationId xmlns:a16="http://schemas.microsoft.com/office/drawing/2014/main" id="{02DBED7C-EAF3-6F36-751F-CB5415B79031}"/>
                </a:ext>
              </a:extLst>
            </p:cNvPr>
            <p:cNvSpPr/>
            <p:nvPr/>
          </p:nvSpPr>
          <p:spPr bwMode="auto">
            <a:xfrm>
              <a:off x="5075753" y="3786126"/>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2" name="Rectangle 21">
              <a:hlinkClick r:id="rId13"/>
              <a:extLst>
                <a:ext uri="{FF2B5EF4-FFF2-40B4-BE49-F238E27FC236}">
                  <a16:creationId xmlns:a16="http://schemas.microsoft.com/office/drawing/2014/main" id="{F49F997E-3F00-6697-83EC-A0F6A2EE462D}"/>
                </a:ext>
              </a:extLst>
            </p:cNvPr>
            <p:cNvSpPr/>
            <p:nvPr/>
          </p:nvSpPr>
          <p:spPr bwMode="auto">
            <a:xfrm>
              <a:off x="5075753" y="2089062"/>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cxnSp>
        <p:nvCxnSpPr>
          <p:cNvPr id="23" name="Straight Connector 22">
            <a:extLst>
              <a:ext uri="{FF2B5EF4-FFF2-40B4-BE49-F238E27FC236}">
                <a16:creationId xmlns:a16="http://schemas.microsoft.com/office/drawing/2014/main" id="{6E849776-02CA-0C61-1D56-EB61A1810F39}"/>
              </a:ext>
            </a:extLst>
          </p:cNvPr>
          <p:cNvCxnSpPr/>
          <p:nvPr userDrawn="1"/>
        </p:nvCxnSpPr>
        <p:spPr bwMode="auto">
          <a:xfrm>
            <a:off x="2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ADBC29B5-D460-E307-1E76-E791B486BE50}"/>
              </a:ext>
            </a:extLst>
          </p:cNvPr>
          <p:cNvCxnSpPr/>
          <p:nvPr userDrawn="1"/>
        </p:nvCxnSpPr>
        <p:spPr bwMode="auto">
          <a:xfrm>
            <a:off x="47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extBox 24">
            <a:extLst>
              <a:ext uri="{FF2B5EF4-FFF2-40B4-BE49-F238E27FC236}">
                <a16:creationId xmlns:a16="http://schemas.microsoft.com/office/drawing/2014/main" id="{7AB233A0-E293-4BDF-A3B6-8DA8B21C9968}"/>
              </a:ext>
            </a:extLst>
          </p:cNvPr>
          <p:cNvSpPr txBox="1"/>
          <p:nvPr userDrawn="1"/>
        </p:nvSpPr>
        <p:spPr>
          <a:xfrm>
            <a:off x="288075" y="37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Season Update</a:t>
            </a:r>
          </a:p>
        </p:txBody>
      </p:sp>
      <p:sp>
        <p:nvSpPr>
          <p:cNvPr id="26" name="Rectangle 25">
            <a:hlinkClick r:id="rId14"/>
            <a:extLst>
              <a:ext uri="{FF2B5EF4-FFF2-40B4-BE49-F238E27FC236}">
                <a16:creationId xmlns:a16="http://schemas.microsoft.com/office/drawing/2014/main" id="{E2F6D1DA-CED5-F0DE-EF03-DE7E8A2DE9DD}"/>
              </a:ext>
            </a:extLst>
          </p:cNvPr>
          <p:cNvSpPr/>
          <p:nvPr userDrawn="1"/>
        </p:nvSpPr>
        <p:spPr bwMode="auto">
          <a:xfrm>
            <a:off x="144000" y="3723878"/>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02354807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E56C-1B8E-3E47-B03E-320907A65B6B}"/>
              </a:ext>
            </a:extLst>
          </p:cNvPr>
          <p:cNvSpPr>
            <a:spLocks noGrp="1"/>
          </p:cNvSpPr>
          <p:nvPr>
            <p:ph type="title" hasCustomPrompt="1"/>
          </p:nvPr>
        </p:nvSpPr>
        <p:spPr>
          <a:xfrm>
            <a:off x="179512" y="457200"/>
            <a:ext cx="5040560" cy="2042542"/>
          </a:xfrm>
        </p:spPr>
        <p:txBody>
          <a:bodyPr/>
          <a:lstStyle>
            <a:lvl1pPr>
              <a:defRPr>
                <a:solidFill>
                  <a:schemeClr val="bg1"/>
                </a:solidFill>
              </a:defRPr>
            </a:lvl1pPr>
          </a:lstStyle>
          <a:p>
            <a:r>
              <a:rPr lang="en-GB"/>
              <a:t>Thank you…</a:t>
            </a:r>
            <a:endParaRPr lang="en-US"/>
          </a:p>
        </p:txBody>
      </p:sp>
    </p:spTree>
    <p:extLst>
      <p:ext uri="{BB962C8B-B14F-4D97-AF65-F5344CB8AC3E}">
        <p14:creationId xmlns:p14="http://schemas.microsoft.com/office/powerpoint/2010/main" val="20842093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12968"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idx="1"/>
          </p:nvPr>
        </p:nvSpPr>
        <p:spPr>
          <a:xfrm>
            <a:off x="179512" y="1485900"/>
            <a:ext cx="8712968" cy="2971800"/>
          </a:xfrm>
        </p:spPr>
        <p:txBody>
          <a:bodyPr/>
          <a:lstStyle>
            <a:lvl1pPr>
              <a:defRPr sz="1800"/>
            </a:lvl1pPr>
            <a:lvl2pPr>
              <a:defRPr sz="1600"/>
            </a:lvl2pPr>
            <a:lvl3pPr>
              <a:defRPr sz="1600"/>
            </a:lvl3pPr>
            <a:lvl4pPr>
              <a:defRPr sz="1400"/>
            </a:lvl4pPr>
            <a:lvl5pPr>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0422853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520" y="457200"/>
            <a:ext cx="8640960"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sz="half" idx="1"/>
          </p:nvPr>
        </p:nvSpPr>
        <p:spPr>
          <a:xfrm>
            <a:off x="251520" y="1485900"/>
            <a:ext cx="4320480"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p:cNvSpPr>
            <a:spLocks noGrp="1"/>
          </p:cNvSpPr>
          <p:nvPr>
            <p:ph sz="half" idx="2"/>
          </p:nvPr>
        </p:nvSpPr>
        <p:spPr>
          <a:xfrm>
            <a:off x="4788024" y="1485900"/>
            <a:ext cx="4104456"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320508365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84976" cy="651719"/>
          </a:xfrm>
        </p:spPr>
        <p:txBody>
          <a:bodyPr/>
          <a:lstStyle>
            <a:lvl1pPr algn="l">
              <a:defRPr sz="3600"/>
            </a:lvl1pPr>
          </a:lstStyle>
          <a:p>
            <a:r>
              <a:rPr lang="en-GB"/>
              <a:t>Click to edit Master title style</a:t>
            </a:r>
            <a:endParaRPr lang="en-AU"/>
          </a:p>
        </p:txBody>
      </p:sp>
      <p:sp>
        <p:nvSpPr>
          <p:cNvPr id="3" name="Text Placeholder 2"/>
          <p:cNvSpPr>
            <a:spLocks noGrp="1"/>
          </p:cNvSpPr>
          <p:nvPr>
            <p:ph type="body" idx="1"/>
          </p:nvPr>
        </p:nvSpPr>
        <p:spPr>
          <a:xfrm>
            <a:off x="179512" y="115133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79512" y="1631156"/>
            <a:ext cx="4320480" cy="281280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9" name="Text Placeholder 2">
            <a:extLst>
              <a:ext uri="{FF2B5EF4-FFF2-40B4-BE49-F238E27FC236}">
                <a16:creationId xmlns:a16="http://schemas.microsoft.com/office/drawing/2014/main" id="{53030868-EB89-BB45-9333-4265F84D3D9E}"/>
              </a:ext>
            </a:extLst>
          </p:cNvPr>
          <p:cNvSpPr>
            <a:spLocks noGrp="1"/>
          </p:cNvSpPr>
          <p:nvPr>
            <p:ph type="body" idx="10"/>
          </p:nvPr>
        </p:nvSpPr>
        <p:spPr>
          <a:xfrm>
            <a:off x="4644008" y="117420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Content Placeholder 3">
            <a:extLst>
              <a:ext uri="{FF2B5EF4-FFF2-40B4-BE49-F238E27FC236}">
                <a16:creationId xmlns:a16="http://schemas.microsoft.com/office/drawing/2014/main" id="{936ACB6C-847D-DD42-BAFD-A7F5B7D2AB2D}"/>
              </a:ext>
            </a:extLst>
          </p:cNvPr>
          <p:cNvSpPr>
            <a:spLocks noGrp="1"/>
          </p:cNvSpPr>
          <p:nvPr>
            <p:ph sz="half" idx="11"/>
          </p:nvPr>
        </p:nvSpPr>
        <p:spPr>
          <a:xfrm>
            <a:off x="4644008" y="1654026"/>
            <a:ext cx="4320480" cy="278993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1058415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9512" y="457200"/>
            <a:ext cx="8784976" cy="857250"/>
          </a:xfrm>
        </p:spPr>
        <p:txBody>
          <a:bodyPr/>
          <a:lstStyle>
            <a:lvl1pPr algn="l">
              <a:defRPr sz="3600"/>
            </a:lvl1pPr>
          </a:lstStyle>
          <a:p>
            <a:r>
              <a:rPr lang="en-GB"/>
              <a:t>Click to edit Master title style</a:t>
            </a:r>
            <a:endParaRPr lang="en-AU"/>
          </a:p>
        </p:txBody>
      </p:sp>
    </p:spTree>
    <p:extLst>
      <p:ext uri="{BB962C8B-B14F-4D97-AF65-F5344CB8AC3E}">
        <p14:creationId xmlns:p14="http://schemas.microsoft.com/office/powerpoint/2010/main" val="313294418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11510"/>
            <a:ext cx="3008313" cy="664815"/>
          </a:xfrm>
        </p:spPr>
        <p:txBody>
          <a:bodyPr anchor="b"/>
          <a:lstStyle>
            <a:lvl1pPr algn="l">
              <a:defRPr sz="2000" b="1"/>
            </a:lvl1pPr>
          </a:lstStyle>
          <a:p>
            <a:r>
              <a:rPr lang="en-GB"/>
              <a:t>Click to edit Master title style</a:t>
            </a:r>
            <a:endParaRPr lang="en-AU"/>
          </a:p>
        </p:txBody>
      </p:sp>
      <p:sp>
        <p:nvSpPr>
          <p:cNvPr id="3" name="Content Placeholder 2"/>
          <p:cNvSpPr>
            <a:spLocks noGrp="1"/>
          </p:cNvSpPr>
          <p:nvPr>
            <p:ph idx="1"/>
          </p:nvPr>
        </p:nvSpPr>
        <p:spPr>
          <a:xfrm>
            <a:off x="3575050" y="411511"/>
            <a:ext cx="5111750" cy="4183112"/>
          </a:xfrm>
        </p:spPr>
        <p:txBody>
          <a:bodyPr/>
          <a:lstStyle>
            <a:lvl1pPr>
              <a:defRPr sz="1800"/>
            </a:lvl1pPr>
            <a:lvl2pPr>
              <a:defRPr sz="16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45616461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a:t>Click to edit Master title style</a:t>
            </a:r>
            <a:endParaRPr lang="en-AU"/>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AU"/>
          </a:p>
        </p:txBody>
      </p:sp>
      <p:sp>
        <p:nvSpPr>
          <p:cNvPr id="4" name="Text Placeholder 3"/>
          <p:cNvSpPr>
            <a:spLocks noGrp="1"/>
          </p:cNvSpPr>
          <p:nvPr>
            <p:ph type="body" sz="half" idx="2"/>
          </p:nvPr>
        </p:nvSpPr>
        <p:spPr>
          <a:xfrm>
            <a:off x="1792288" y="4025503"/>
            <a:ext cx="5486400" cy="4904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276868148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554801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000500"/>
          </a:xfrm>
        </p:spPr>
        <p:txBody>
          <a:bodyPr vert="eaVert"/>
          <a:lstStyle/>
          <a:p>
            <a:r>
              <a:rPr lang="en-GB"/>
              <a:t>Click to edit Master title style</a:t>
            </a:r>
            <a:endParaRPr lang="en-AU"/>
          </a:p>
        </p:txBody>
      </p:sp>
      <p:sp>
        <p:nvSpPr>
          <p:cNvPr id="3" name="Vertical Text Placeholder 2"/>
          <p:cNvSpPr>
            <a:spLocks noGrp="1"/>
          </p:cNvSpPr>
          <p:nvPr>
            <p:ph type="body" orient="vert" idx="1"/>
          </p:nvPr>
        </p:nvSpPr>
        <p:spPr>
          <a:xfrm>
            <a:off x="685800" y="457200"/>
            <a:ext cx="5676900" cy="40005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6198384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512" y="457200"/>
            <a:ext cx="8784976"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AU"/>
          </a:p>
        </p:txBody>
      </p:sp>
      <p:sp>
        <p:nvSpPr>
          <p:cNvPr id="1027" name="Rectangle 3"/>
          <p:cNvSpPr>
            <a:spLocks noGrp="1" noChangeArrowheads="1"/>
          </p:cNvSpPr>
          <p:nvPr>
            <p:ph type="body" idx="1"/>
          </p:nvPr>
        </p:nvSpPr>
        <p:spPr bwMode="auto">
          <a:xfrm>
            <a:off x="179512" y="1485900"/>
            <a:ext cx="8784976"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 Click to edit Master text styles</a:t>
            </a:r>
          </a:p>
          <a:p>
            <a:pPr lvl="1"/>
            <a:r>
              <a:rPr lang="en-AU"/>
              <a:t>Second level</a:t>
            </a:r>
          </a:p>
          <a:p>
            <a:pPr lvl="2"/>
            <a:r>
              <a:rPr lang="en-AU"/>
              <a:t>Third level</a:t>
            </a:r>
          </a:p>
          <a:p>
            <a:pPr lvl="3"/>
            <a:r>
              <a:rPr lang="en-AU"/>
              <a:t>Fourth level</a:t>
            </a:r>
          </a:p>
          <a:p>
            <a:pPr lvl="4"/>
            <a:r>
              <a:rPr lang="en-AU"/>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 id="2147483686" r:id="rId10"/>
    <p:sldLayoutId id="2147483687" r:id="rId11"/>
    <p:sldLayoutId id="2147483660" r:id="rId12"/>
  </p:sldLayoutIdLst>
  <p:transition/>
  <p:txStyles>
    <p:titleStyle>
      <a:lvl1pPr algn="l" rtl="0" eaLnBrk="1" fontAlgn="base" hangingPunct="1">
        <a:spcBef>
          <a:spcPct val="0"/>
        </a:spcBef>
        <a:spcAft>
          <a:spcPct val="0"/>
        </a:spcAft>
        <a:defRPr sz="3600" b="1">
          <a:solidFill>
            <a:srgbClr val="0099E3"/>
          </a:solidFill>
          <a:latin typeface="+mj-lt"/>
          <a:ea typeface="+mj-ea"/>
          <a:cs typeface="+mj-cs"/>
        </a:defRPr>
      </a:lvl1pPr>
      <a:lvl2pPr algn="ctr" rtl="0" eaLnBrk="1" fontAlgn="base" hangingPunct="1">
        <a:spcBef>
          <a:spcPct val="0"/>
        </a:spcBef>
        <a:spcAft>
          <a:spcPct val="0"/>
        </a:spcAft>
        <a:defRPr sz="4400" b="1">
          <a:solidFill>
            <a:srgbClr val="2A5686"/>
          </a:solidFill>
          <a:latin typeface="Verdana" pitchFamily="34" charset="0"/>
        </a:defRPr>
      </a:lvl2pPr>
      <a:lvl3pPr algn="ctr" rtl="0" eaLnBrk="1" fontAlgn="base" hangingPunct="1">
        <a:spcBef>
          <a:spcPct val="0"/>
        </a:spcBef>
        <a:spcAft>
          <a:spcPct val="0"/>
        </a:spcAft>
        <a:defRPr sz="4400" b="1">
          <a:solidFill>
            <a:srgbClr val="2A5686"/>
          </a:solidFill>
          <a:latin typeface="Verdana" pitchFamily="34" charset="0"/>
        </a:defRPr>
      </a:lvl3pPr>
      <a:lvl4pPr algn="ctr" rtl="0" eaLnBrk="1" fontAlgn="base" hangingPunct="1">
        <a:spcBef>
          <a:spcPct val="0"/>
        </a:spcBef>
        <a:spcAft>
          <a:spcPct val="0"/>
        </a:spcAft>
        <a:defRPr sz="4400" b="1">
          <a:solidFill>
            <a:srgbClr val="2A5686"/>
          </a:solidFill>
          <a:latin typeface="Verdana" pitchFamily="34" charset="0"/>
        </a:defRPr>
      </a:lvl4pPr>
      <a:lvl5pPr algn="ctr" rtl="0" eaLnBrk="1" fontAlgn="base" hangingPunct="1">
        <a:spcBef>
          <a:spcPct val="0"/>
        </a:spcBef>
        <a:spcAft>
          <a:spcPct val="0"/>
        </a:spcAft>
        <a:defRPr sz="4400" b="1">
          <a:solidFill>
            <a:srgbClr val="2A5686"/>
          </a:solidFill>
          <a:latin typeface="Verdana" pitchFamily="34" charset="0"/>
        </a:defRPr>
      </a:lvl5pPr>
      <a:lvl6pPr marL="457200" algn="ctr" rtl="0" eaLnBrk="1" fontAlgn="base" hangingPunct="1">
        <a:spcBef>
          <a:spcPct val="0"/>
        </a:spcBef>
        <a:spcAft>
          <a:spcPct val="0"/>
        </a:spcAft>
        <a:defRPr sz="4400" b="1">
          <a:solidFill>
            <a:srgbClr val="2A5686"/>
          </a:solidFill>
          <a:latin typeface="Verdana" pitchFamily="34" charset="0"/>
        </a:defRPr>
      </a:lvl6pPr>
      <a:lvl7pPr marL="914400" algn="ctr" rtl="0" eaLnBrk="1" fontAlgn="base" hangingPunct="1">
        <a:spcBef>
          <a:spcPct val="0"/>
        </a:spcBef>
        <a:spcAft>
          <a:spcPct val="0"/>
        </a:spcAft>
        <a:defRPr sz="4400" b="1">
          <a:solidFill>
            <a:srgbClr val="2A5686"/>
          </a:solidFill>
          <a:latin typeface="Verdana" pitchFamily="34" charset="0"/>
        </a:defRPr>
      </a:lvl7pPr>
      <a:lvl8pPr marL="1371600" algn="ctr" rtl="0" eaLnBrk="1" fontAlgn="base" hangingPunct="1">
        <a:spcBef>
          <a:spcPct val="0"/>
        </a:spcBef>
        <a:spcAft>
          <a:spcPct val="0"/>
        </a:spcAft>
        <a:defRPr sz="4400" b="1">
          <a:solidFill>
            <a:srgbClr val="2A5686"/>
          </a:solidFill>
          <a:latin typeface="Verdana" pitchFamily="34" charset="0"/>
        </a:defRPr>
      </a:lvl8pPr>
      <a:lvl9pPr marL="1828800" algn="ctr" rtl="0" eaLnBrk="1" fontAlgn="base" hangingPunct="1">
        <a:spcBef>
          <a:spcPct val="0"/>
        </a:spcBef>
        <a:spcAft>
          <a:spcPct val="0"/>
        </a:spcAft>
        <a:defRPr sz="4400" b="1">
          <a:solidFill>
            <a:srgbClr val="2A5686"/>
          </a:solidFill>
          <a:latin typeface="Verdana" pitchFamily="34" charset="0"/>
        </a:defRPr>
      </a:lvl9pPr>
    </p:titleStyle>
    <p:bodyStyle>
      <a:lvl1pPr marL="266700" indent="-266700" algn="l" rtl="0" eaLnBrk="1" fontAlgn="base" hangingPunct="1">
        <a:spcBef>
          <a:spcPct val="20000"/>
        </a:spcBef>
        <a:spcAft>
          <a:spcPct val="0"/>
        </a:spcAft>
        <a:buFont typeface="Arial" pitchFamily="34" charset="0"/>
        <a:buChar char="•"/>
        <a:defRPr sz="1800" b="0">
          <a:solidFill>
            <a:srgbClr val="303132"/>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1600">
          <a:solidFill>
            <a:srgbClr val="303132"/>
          </a:solidFill>
          <a:latin typeface="+mn-lt"/>
        </a:defRPr>
      </a:lvl2pPr>
      <a:lvl3pPr marL="1143000" indent="-228600" algn="l" rtl="0" eaLnBrk="1" fontAlgn="base" hangingPunct="1">
        <a:spcBef>
          <a:spcPct val="20000"/>
        </a:spcBef>
        <a:spcAft>
          <a:spcPct val="0"/>
        </a:spcAft>
        <a:buChar char="–"/>
        <a:defRPr sz="1600">
          <a:solidFill>
            <a:srgbClr val="303132"/>
          </a:solidFill>
          <a:latin typeface="+mn-lt"/>
        </a:defRPr>
      </a:lvl3pPr>
      <a:lvl4pPr marL="1600200" indent="-228600" algn="l" rtl="0" eaLnBrk="1" fontAlgn="base" hangingPunct="1">
        <a:spcBef>
          <a:spcPct val="20000"/>
        </a:spcBef>
        <a:spcAft>
          <a:spcPct val="0"/>
        </a:spcAft>
        <a:buChar char="–"/>
        <a:defRPr sz="1400">
          <a:solidFill>
            <a:srgbClr val="303132"/>
          </a:solidFill>
          <a:latin typeface="+mn-lt"/>
        </a:defRPr>
      </a:lvl4pPr>
      <a:lvl5pPr marL="2057400" indent="-228600" algn="l" rtl="0" eaLnBrk="1" fontAlgn="base" hangingPunct="1">
        <a:spcBef>
          <a:spcPct val="20000"/>
        </a:spcBef>
        <a:spcAft>
          <a:spcPct val="0"/>
        </a:spcAft>
        <a:buChar char="–"/>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95536" y="627534"/>
            <a:ext cx="6228930" cy="1246535"/>
          </a:xfrm>
        </p:spPr>
        <p:txBody>
          <a:bodyPr/>
          <a:lstStyle/>
          <a:p>
            <a:r>
              <a:rPr lang="en-AU" dirty="0">
                <a:cs typeface="Arial"/>
              </a:rPr>
              <a:t>VCE Software Development</a:t>
            </a:r>
            <a:br>
              <a:rPr lang="en-AU" dirty="0">
                <a:cs typeface="Arial"/>
              </a:rPr>
            </a:br>
            <a:r>
              <a:rPr lang="en-AU" dirty="0">
                <a:cs typeface="Arial"/>
              </a:rPr>
              <a:t>School-assessed Task</a:t>
            </a:r>
            <a:endParaRPr lang="en-US" dirty="0"/>
          </a:p>
        </p:txBody>
      </p:sp>
      <p:sp>
        <p:nvSpPr>
          <p:cNvPr id="5" name="Subtitle 4"/>
          <p:cNvSpPr>
            <a:spLocks noGrp="1"/>
          </p:cNvSpPr>
          <p:nvPr>
            <p:ph type="subTitle" idx="1"/>
          </p:nvPr>
        </p:nvSpPr>
        <p:spPr/>
        <p:txBody>
          <a:bodyPr/>
          <a:lstStyle/>
          <a:p>
            <a:r>
              <a:rPr lang="en-AU" dirty="0"/>
              <a:t>Video 4</a:t>
            </a:r>
            <a:endParaRPr lang="en-US" dirty="0"/>
          </a:p>
          <a:p>
            <a:r>
              <a:rPr lang="en-AU"/>
              <a:t>SAT Criteria 6–10</a:t>
            </a:r>
            <a:endParaRPr lang="en-AU" dirty="0">
              <a:cs typeface="Arial"/>
            </a:endParaRPr>
          </a:p>
          <a:p>
            <a:endParaRPr lang="en-AU" dirty="0">
              <a:cs typeface="Arial"/>
            </a:endParaRPr>
          </a:p>
        </p:txBody>
      </p:sp>
    </p:spTree>
    <p:extLst>
      <p:ext uri="{BB962C8B-B14F-4D97-AF65-F5344CB8AC3E}">
        <p14:creationId xmlns:p14="http://schemas.microsoft.com/office/powerpoint/2010/main" val="15139306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Debugging and alpha testing of the software solution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a:spcBef>
                <a:spcPts val="600"/>
              </a:spcBef>
              <a:spcAft>
                <a:spcPts val="0"/>
              </a:spcAft>
            </a:pPr>
            <a:r>
              <a:rPr lang="en-GB" dirty="0">
                <a:solidFill>
                  <a:schemeClr val="tx1"/>
                </a:solidFill>
                <a:effectLst/>
                <a:latin typeface="Arial" panose="020B0604020202020204" pitchFamily="34" charset="0"/>
                <a:ea typeface="Arial" panose="020B0604020202020204" pitchFamily="34" charset="0"/>
              </a:rPr>
              <a:t>Criterion 8 assesses students’ skills in debugging and alpha testing the software solution. </a:t>
            </a:r>
          </a:p>
          <a:p>
            <a:pPr>
              <a:spcBef>
                <a:spcPts val="600"/>
              </a:spcBef>
              <a:spcAft>
                <a:spcPts val="0"/>
              </a:spcAft>
            </a:pPr>
            <a:r>
              <a:rPr lang="en-GB" dirty="0">
                <a:solidFill>
                  <a:schemeClr val="tx1"/>
                </a:solidFill>
                <a:effectLst/>
                <a:latin typeface="Arial" panose="020B0604020202020204" pitchFamily="34" charset="0"/>
                <a:ea typeface="Arial" panose="020B0604020202020204" pitchFamily="34" charset="0"/>
              </a:rPr>
              <a:t>Students document the debugging and testing techniques. </a:t>
            </a:r>
          </a:p>
        </p:txBody>
      </p:sp>
      <p:sp>
        <p:nvSpPr>
          <p:cNvPr id="5" name="TextBox 4">
            <a:extLst>
              <a:ext uri="{FF2B5EF4-FFF2-40B4-BE49-F238E27FC236}">
                <a16:creationId xmlns:a16="http://schemas.microsoft.com/office/drawing/2014/main" id="{1EF99F0C-71E8-6449-8375-5899965984A8}"/>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p.5-6)</a:t>
            </a:r>
          </a:p>
        </p:txBody>
      </p:sp>
    </p:spTree>
    <p:extLst>
      <p:ext uri="{BB962C8B-B14F-4D97-AF65-F5344CB8AC3E}">
        <p14:creationId xmlns:p14="http://schemas.microsoft.com/office/powerpoint/2010/main" val="242447134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Criterion 8</a:t>
            </a:r>
          </a:p>
        </p:txBody>
      </p:sp>
      <p:pic>
        <p:nvPicPr>
          <p:cNvPr id="5" name="Content Placeholder 4">
            <a:extLst>
              <a:ext uri="{FF2B5EF4-FFF2-40B4-BE49-F238E27FC236}">
                <a16:creationId xmlns:a16="http://schemas.microsoft.com/office/drawing/2014/main" id="{8CFAF7B4-7051-A2A1-5825-CF0A910C1CE0}"/>
              </a:ext>
            </a:extLst>
          </p:cNvPr>
          <p:cNvPicPr>
            <a:picLocks noGrp="1" noChangeAspect="1"/>
          </p:cNvPicPr>
          <p:nvPr>
            <p:ph idx="1"/>
          </p:nvPr>
        </p:nvPicPr>
        <p:blipFill>
          <a:blip r:embed="rId3"/>
          <a:stretch>
            <a:fillRect/>
          </a:stretch>
        </p:blipFill>
        <p:spPr>
          <a:xfrm>
            <a:off x="856344" y="1182678"/>
            <a:ext cx="5756524" cy="3106449"/>
          </a:xfrm>
        </p:spPr>
      </p:pic>
      <p:sp>
        <p:nvSpPr>
          <p:cNvPr id="4" name="TextBox 3">
            <a:extLst>
              <a:ext uri="{FF2B5EF4-FFF2-40B4-BE49-F238E27FC236}">
                <a16:creationId xmlns:a16="http://schemas.microsoft.com/office/drawing/2014/main" id="{332852A9-7F7D-C857-DFF2-E1D239C5D427}"/>
              </a:ext>
            </a:extLst>
          </p:cNvPr>
          <p:cNvSpPr txBox="1"/>
          <p:nvPr/>
        </p:nvSpPr>
        <p:spPr>
          <a:xfrm>
            <a:off x="6612868" y="3936829"/>
            <a:ext cx="2432455"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p.15)</a:t>
            </a:r>
          </a:p>
        </p:txBody>
      </p:sp>
    </p:spTree>
    <p:extLst>
      <p:ext uri="{BB962C8B-B14F-4D97-AF65-F5344CB8AC3E}">
        <p14:creationId xmlns:p14="http://schemas.microsoft.com/office/powerpoint/2010/main" val="213435265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Beta testing</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a:spcBef>
                <a:spcPts val="600"/>
              </a:spcBef>
              <a:spcAft>
                <a:spcPts val="0"/>
              </a:spcAft>
            </a:pPr>
            <a:r>
              <a:rPr lang="en-GB" sz="1800" dirty="0">
                <a:solidFill>
                  <a:schemeClr val="tx1"/>
                </a:solidFill>
                <a:effectLst/>
                <a:latin typeface="Arial" panose="020B0604020202020204" pitchFamily="34" charset="0"/>
                <a:ea typeface="Arial" panose="020B0604020202020204" pitchFamily="34" charset="0"/>
              </a:rPr>
              <a:t>Criterion 9 assesses students’ skills in conducting beta testing. </a:t>
            </a:r>
          </a:p>
          <a:p>
            <a:pPr>
              <a:spcBef>
                <a:spcPts val="600"/>
              </a:spcBef>
              <a:spcAft>
                <a:spcPts val="0"/>
              </a:spcAft>
            </a:pPr>
            <a:r>
              <a:rPr lang="en-GB" sz="1800" dirty="0">
                <a:solidFill>
                  <a:schemeClr val="tx1"/>
                </a:solidFill>
                <a:effectLst/>
                <a:latin typeface="Arial" panose="020B0604020202020204" pitchFamily="34" charset="0"/>
                <a:ea typeface="Arial" panose="020B0604020202020204" pitchFamily="34" charset="0"/>
              </a:rPr>
              <a:t>Students will:</a:t>
            </a:r>
          </a:p>
          <a:p>
            <a:pPr marL="536575" indent="-268288">
              <a:spcBef>
                <a:spcPts val="600"/>
              </a:spcBef>
              <a:spcAft>
                <a:spcPts val="0"/>
              </a:spcAft>
              <a:buFont typeface="Symbol" panose="05050102010706020507" pitchFamily="18" charset="2"/>
              <a:buChar char="-"/>
            </a:pPr>
            <a:r>
              <a:rPr lang="en-GB" sz="1800" dirty="0">
                <a:solidFill>
                  <a:schemeClr val="tx1"/>
                </a:solidFill>
                <a:effectLst/>
                <a:latin typeface="Arial" panose="020B0604020202020204" pitchFamily="34" charset="0"/>
                <a:ea typeface="Arial" panose="020B0604020202020204" pitchFamily="34" charset="0"/>
              </a:rPr>
              <a:t>document the preparation of a beta testing plan and test scenarios</a:t>
            </a:r>
          </a:p>
          <a:p>
            <a:pPr marL="536575" indent="-268288">
              <a:spcBef>
                <a:spcPts val="600"/>
              </a:spcBef>
              <a:spcAft>
                <a:spcPts val="0"/>
              </a:spcAft>
              <a:buFont typeface="Symbol" panose="05050102010706020507" pitchFamily="18" charset="2"/>
              <a:buChar char="-"/>
            </a:pPr>
            <a:r>
              <a:rPr lang="en-GB" sz="1800" dirty="0">
                <a:solidFill>
                  <a:schemeClr val="tx1"/>
                </a:solidFill>
                <a:effectLst/>
                <a:latin typeface="Arial" panose="020B0604020202020204" pitchFamily="34" charset="0"/>
                <a:ea typeface="Arial" panose="020B0604020202020204" pitchFamily="34" charset="0"/>
              </a:rPr>
              <a:t>conduct the beta testing</a:t>
            </a:r>
            <a:endParaRPr lang="en-GB" dirty="0">
              <a:solidFill>
                <a:schemeClr val="tx1"/>
              </a:solidFill>
              <a:latin typeface="Arial" panose="020B0604020202020204" pitchFamily="34" charset="0"/>
              <a:ea typeface="Arial" panose="020B0604020202020204" pitchFamily="34" charset="0"/>
            </a:endParaRPr>
          </a:p>
          <a:p>
            <a:pPr marL="536575" indent="-268288">
              <a:spcBef>
                <a:spcPts val="600"/>
              </a:spcBef>
              <a:spcAft>
                <a:spcPts val="0"/>
              </a:spcAft>
              <a:buFont typeface="Symbol" panose="05050102010706020507" pitchFamily="18" charset="2"/>
              <a:buChar char="-"/>
            </a:pPr>
            <a:r>
              <a:rPr lang="en-GB" sz="1800" dirty="0">
                <a:solidFill>
                  <a:schemeClr val="tx1"/>
                </a:solidFill>
                <a:effectLst/>
                <a:latin typeface="Arial" panose="020B0604020202020204" pitchFamily="34" charset="0"/>
                <a:ea typeface="Arial" panose="020B0604020202020204" pitchFamily="34" charset="0"/>
              </a:rPr>
              <a:t>document the results</a:t>
            </a:r>
            <a:endParaRPr lang="en-GB" dirty="0">
              <a:solidFill>
                <a:schemeClr val="tx1"/>
              </a:solidFill>
              <a:latin typeface="Arial" panose="020B0604020202020204" pitchFamily="34" charset="0"/>
              <a:ea typeface="Arial" panose="020B0604020202020204" pitchFamily="34" charset="0"/>
            </a:endParaRPr>
          </a:p>
          <a:p>
            <a:pPr marL="536575" indent="-268288">
              <a:spcBef>
                <a:spcPts val="600"/>
              </a:spcBef>
              <a:spcAft>
                <a:spcPts val="0"/>
              </a:spcAft>
              <a:buFont typeface="Symbol" panose="05050102010706020507" pitchFamily="18" charset="2"/>
              <a:buChar char="-"/>
            </a:pPr>
            <a:r>
              <a:rPr lang="en-GB" sz="1800" dirty="0">
                <a:solidFill>
                  <a:schemeClr val="tx1"/>
                </a:solidFill>
                <a:effectLst/>
                <a:latin typeface="Arial" panose="020B0604020202020204" pitchFamily="34" charset="0"/>
                <a:ea typeface="Arial" panose="020B0604020202020204" pitchFamily="34" charset="0"/>
              </a:rPr>
              <a:t>use the results to make recommendations for modifications or make actual modifications. </a:t>
            </a:r>
          </a:p>
        </p:txBody>
      </p:sp>
      <p:sp>
        <p:nvSpPr>
          <p:cNvPr id="5" name="TextBox 4">
            <a:extLst>
              <a:ext uri="{FF2B5EF4-FFF2-40B4-BE49-F238E27FC236}">
                <a16:creationId xmlns:a16="http://schemas.microsoft.com/office/drawing/2014/main" id="{A04FF8BF-9BE5-F864-FB7E-453699188ED4}"/>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p.6)</a:t>
            </a:r>
          </a:p>
        </p:txBody>
      </p:sp>
    </p:spTree>
    <p:extLst>
      <p:ext uri="{BB962C8B-B14F-4D97-AF65-F5344CB8AC3E}">
        <p14:creationId xmlns:p14="http://schemas.microsoft.com/office/powerpoint/2010/main" val="146191369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Criterion 9</a:t>
            </a:r>
          </a:p>
        </p:txBody>
      </p:sp>
      <p:pic>
        <p:nvPicPr>
          <p:cNvPr id="5" name="Content Placeholder 4">
            <a:extLst>
              <a:ext uri="{FF2B5EF4-FFF2-40B4-BE49-F238E27FC236}">
                <a16:creationId xmlns:a16="http://schemas.microsoft.com/office/drawing/2014/main" id="{5E5E63A1-EA98-F0D9-3F4B-CAF2F97E1DDA}"/>
              </a:ext>
            </a:extLst>
          </p:cNvPr>
          <p:cNvPicPr>
            <a:picLocks noGrp="1" noChangeAspect="1"/>
          </p:cNvPicPr>
          <p:nvPr>
            <p:ph idx="1"/>
          </p:nvPr>
        </p:nvPicPr>
        <p:blipFill>
          <a:blip r:embed="rId3"/>
          <a:stretch>
            <a:fillRect/>
          </a:stretch>
        </p:blipFill>
        <p:spPr>
          <a:xfrm>
            <a:off x="1227349" y="1103737"/>
            <a:ext cx="5443166" cy="3350085"/>
          </a:xfrm>
        </p:spPr>
      </p:pic>
      <p:sp>
        <p:nvSpPr>
          <p:cNvPr id="4" name="TextBox 3">
            <a:extLst>
              <a:ext uri="{FF2B5EF4-FFF2-40B4-BE49-F238E27FC236}">
                <a16:creationId xmlns:a16="http://schemas.microsoft.com/office/drawing/2014/main" id="{B6BDAFE4-4177-CCD5-BF98-3AB951955435}"/>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p.16)</a:t>
            </a:r>
          </a:p>
        </p:txBody>
      </p:sp>
    </p:spTree>
    <p:extLst>
      <p:ext uri="{BB962C8B-B14F-4D97-AF65-F5344CB8AC3E}">
        <p14:creationId xmlns:p14="http://schemas.microsoft.com/office/powerpoint/2010/main" val="317211260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Evaluation of the software solution and assessment of the project plan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a:spcBef>
                <a:spcPts val="600"/>
              </a:spcBef>
              <a:spcAft>
                <a:spcPts val="0"/>
              </a:spcAft>
            </a:pPr>
            <a:r>
              <a:rPr lang="en-GB" dirty="0">
                <a:solidFill>
                  <a:schemeClr val="tx1"/>
                </a:solidFill>
                <a:effectLst/>
                <a:latin typeface="Arial" panose="020B0604020202020204" pitchFamily="34" charset="0"/>
                <a:ea typeface="Arial" panose="020B0604020202020204" pitchFamily="34" charset="0"/>
              </a:rPr>
              <a:t>Criterion 10 assesses students’ skills in evaluating the software solution and assessing the project plan. </a:t>
            </a:r>
          </a:p>
          <a:p>
            <a:pPr>
              <a:spcBef>
                <a:spcPts val="600"/>
              </a:spcBef>
              <a:spcAft>
                <a:spcPts val="0"/>
              </a:spcAft>
            </a:pPr>
            <a:r>
              <a:rPr lang="en-GB" dirty="0">
                <a:solidFill>
                  <a:schemeClr val="tx1"/>
                </a:solidFill>
                <a:effectLst/>
                <a:latin typeface="Arial" panose="020B0604020202020204" pitchFamily="34" charset="0"/>
                <a:ea typeface="Arial" panose="020B0604020202020204" pitchFamily="34" charset="0"/>
              </a:rPr>
              <a:t>Students:</a:t>
            </a:r>
            <a:endParaRPr lang="en-GB" dirty="0">
              <a:solidFill>
                <a:schemeClr val="tx1"/>
              </a:solidFill>
              <a:latin typeface="Arial" panose="020B0604020202020204" pitchFamily="34" charset="0"/>
              <a:ea typeface="Arial" panose="020B0604020202020204" pitchFamily="34" charset="0"/>
            </a:endParaRPr>
          </a:p>
          <a:p>
            <a:pPr marL="542925" indent="-276225">
              <a:spcBef>
                <a:spcPts val="600"/>
              </a:spcBef>
              <a:spcAft>
                <a:spcPts val="0"/>
              </a:spcAft>
              <a:buFont typeface="Symbol" panose="05050102010706020507" pitchFamily="18" charset="2"/>
              <a:buChar char="-"/>
            </a:pPr>
            <a:r>
              <a:rPr lang="en-GB" dirty="0">
                <a:solidFill>
                  <a:schemeClr val="tx1"/>
                </a:solidFill>
                <a:effectLst/>
                <a:latin typeface="Arial" panose="020B0604020202020204" pitchFamily="34" charset="0"/>
                <a:ea typeface="Arial" panose="020B0604020202020204" pitchFamily="34" charset="0"/>
              </a:rPr>
              <a:t>document the evaluation of the efficiency and effectiveness of the software solution </a:t>
            </a:r>
            <a:endParaRPr lang="en-GB" dirty="0">
              <a:solidFill>
                <a:schemeClr val="tx1"/>
              </a:solidFill>
              <a:latin typeface="Arial" panose="020B0604020202020204" pitchFamily="34" charset="0"/>
              <a:ea typeface="Arial" panose="020B0604020202020204" pitchFamily="34" charset="0"/>
            </a:endParaRPr>
          </a:p>
          <a:p>
            <a:pPr marL="542925" indent="-276225">
              <a:spcBef>
                <a:spcPts val="600"/>
              </a:spcBef>
              <a:spcAft>
                <a:spcPts val="0"/>
              </a:spcAft>
              <a:buFont typeface="Symbol" panose="05050102010706020507" pitchFamily="18" charset="2"/>
              <a:buChar char="-"/>
            </a:pPr>
            <a:r>
              <a:rPr lang="en-GB" dirty="0">
                <a:solidFill>
                  <a:schemeClr val="tx1"/>
                </a:solidFill>
                <a:effectLst/>
                <a:latin typeface="Arial" panose="020B0604020202020204" pitchFamily="34" charset="0"/>
                <a:ea typeface="Arial" panose="020B0604020202020204" pitchFamily="34" charset="0"/>
              </a:rPr>
              <a:t>propose an evaluation strategy.</a:t>
            </a:r>
          </a:p>
        </p:txBody>
      </p:sp>
      <p:sp>
        <p:nvSpPr>
          <p:cNvPr id="5" name="TextBox 4">
            <a:extLst>
              <a:ext uri="{FF2B5EF4-FFF2-40B4-BE49-F238E27FC236}">
                <a16:creationId xmlns:a16="http://schemas.microsoft.com/office/drawing/2014/main" id="{26AA8659-B5E9-20DF-A85F-003C5C30B41E}"/>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p.6)</a:t>
            </a:r>
          </a:p>
        </p:txBody>
      </p:sp>
    </p:spTree>
    <p:extLst>
      <p:ext uri="{BB962C8B-B14F-4D97-AF65-F5344CB8AC3E}">
        <p14:creationId xmlns:p14="http://schemas.microsoft.com/office/powerpoint/2010/main" val="72841771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Criterion 10</a:t>
            </a:r>
          </a:p>
        </p:txBody>
      </p:sp>
      <p:pic>
        <p:nvPicPr>
          <p:cNvPr id="5" name="Content Placeholder 4">
            <a:extLst>
              <a:ext uri="{FF2B5EF4-FFF2-40B4-BE49-F238E27FC236}">
                <a16:creationId xmlns:a16="http://schemas.microsoft.com/office/drawing/2014/main" id="{3037D405-2F09-EC09-8CD4-BFF1542B67EA}"/>
              </a:ext>
            </a:extLst>
          </p:cNvPr>
          <p:cNvPicPr>
            <a:picLocks noGrp="1" noChangeAspect="1"/>
          </p:cNvPicPr>
          <p:nvPr>
            <p:ph idx="1"/>
          </p:nvPr>
        </p:nvPicPr>
        <p:blipFill>
          <a:blip r:embed="rId3"/>
          <a:stretch>
            <a:fillRect/>
          </a:stretch>
        </p:blipFill>
        <p:spPr>
          <a:xfrm>
            <a:off x="1092465" y="1110316"/>
            <a:ext cx="5520403" cy="3409317"/>
          </a:xfrm>
        </p:spPr>
      </p:pic>
      <p:sp>
        <p:nvSpPr>
          <p:cNvPr id="4" name="TextBox 3">
            <a:extLst>
              <a:ext uri="{FF2B5EF4-FFF2-40B4-BE49-F238E27FC236}">
                <a16:creationId xmlns:a16="http://schemas.microsoft.com/office/drawing/2014/main" id="{C61457B6-3C45-F605-F8BB-26A9553FBAB9}"/>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p.17)</a:t>
            </a:r>
          </a:p>
        </p:txBody>
      </p:sp>
    </p:spTree>
    <p:extLst>
      <p:ext uri="{BB962C8B-B14F-4D97-AF65-F5344CB8AC3E}">
        <p14:creationId xmlns:p14="http://schemas.microsoft.com/office/powerpoint/2010/main" val="38700397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pic>
        <p:nvPicPr>
          <p:cNvPr id="5" name="Content Placeholder 4">
            <a:extLst>
              <a:ext uri="{FF2B5EF4-FFF2-40B4-BE49-F238E27FC236}">
                <a16:creationId xmlns:a16="http://schemas.microsoft.com/office/drawing/2014/main" id="{81862DA8-22AF-0620-B7CF-7A0C28544D87}"/>
              </a:ext>
            </a:extLst>
          </p:cNvPr>
          <p:cNvPicPr>
            <a:picLocks noGrp="1" noChangeAspect="1"/>
          </p:cNvPicPr>
          <p:nvPr>
            <p:ph idx="1"/>
          </p:nvPr>
        </p:nvPicPr>
        <p:blipFill>
          <a:blip r:embed="rId3"/>
          <a:stretch>
            <a:fillRect/>
          </a:stretch>
        </p:blipFill>
        <p:spPr>
          <a:xfrm>
            <a:off x="1978802" y="1179285"/>
            <a:ext cx="5186396" cy="3047582"/>
          </a:xfrm>
        </p:spPr>
      </p:pic>
      <p:sp>
        <p:nvSpPr>
          <p:cNvPr id="4" name="TextBox 3">
            <a:extLst>
              <a:ext uri="{FF2B5EF4-FFF2-40B4-BE49-F238E27FC236}">
                <a16:creationId xmlns:a16="http://schemas.microsoft.com/office/drawing/2014/main" id="{158B6CD0-3308-56CC-1BBC-7C2437A30A8B}"/>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p.20)</a:t>
            </a:r>
          </a:p>
        </p:txBody>
      </p:sp>
    </p:spTree>
    <p:extLst>
      <p:ext uri="{BB962C8B-B14F-4D97-AF65-F5344CB8AC3E}">
        <p14:creationId xmlns:p14="http://schemas.microsoft.com/office/powerpoint/2010/main" val="123572964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Assessment</a:t>
            </a:r>
          </a:p>
        </p:txBody>
      </p:sp>
      <p:pic>
        <p:nvPicPr>
          <p:cNvPr id="5" name="Content Placeholder 4">
            <a:extLst>
              <a:ext uri="{FF2B5EF4-FFF2-40B4-BE49-F238E27FC236}">
                <a16:creationId xmlns:a16="http://schemas.microsoft.com/office/drawing/2014/main" id="{47A2E3FD-B35B-A05F-6BD0-CCC02DD2440B}"/>
              </a:ext>
            </a:extLst>
          </p:cNvPr>
          <p:cNvPicPr>
            <a:picLocks noGrp="1" noChangeAspect="1"/>
          </p:cNvPicPr>
          <p:nvPr>
            <p:ph idx="1"/>
          </p:nvPr>
        </p:nvPicPr>
        <p:blipFill>
          <a:blip r:embed="rId3"/>
          <a:stretch>
            <a:fillRect/>
          </a:stretch>
        </p:blipFill>
        <p:spPr>
          <a:xfrm>
            <a:off x="2199298" y="1116894"/>
            <a:ext cx="4947211" cy="3145919"/>
          </a:xfrm>
        </p:spPr>
      </p:pic>
      <p:sp>
        <p:nvSpPr>
          <p:cNvPr id="4" name="TextBox 3">
            <a:extLst>
              <a:ext uri="{FF2B5EF4-FFF2-40B4-BE49-F238E27FC236}">
                <a16:creationId xmlns:a16="http://schemas.microsoft.com/office/drawing/2014/main" id="{82959BEB-6FF5-8214-97BF-35784C22F9B5}"/>
              </a:ext>
            </a:extLst>
          </p:cNvPr>
          <p:cNvSpPr txBox="1"/>
          <p:nvPr/>
        </p:nvSpPr>
        <p:spPr>
          <a:xfrm>
            <a:off x="6612868" y="3936829"/>
            <a:ext cx="2531131"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p.21)</a:t>
            </a:r>
          </a:p>
        </p:txBody>
      </p:sp>
    </p:spTree>
    <p:extLst>
      <p:ext uri="{BB962C8B-B14F-4D97-AF65-F5344CB8AC3E}">
        <p14:creationId xmlns:p14="http://schemas.microsoft.com/office/powerpoint/2010/main" val="425303774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8FD4-72AA-EC6D-1356-F4EB31D835A3}"/>
              </a:ext>
            </a:extLst>
          </p:cNvPr>
          <p:cNvSpPr>
            <a:spLocks noGrp="1"/>
          </p:cNvSpPr>
          <p:nvPr>
            <p:ph type="title"/>
          </p:nvPr>
        </p:nvSpPr>
        <p:spPr>
          <a:xfrm>
            <a:off x="179513" y="276127"/>
            <a:ext cx="8784976" cy="432048"/>
          </a:xfrm>
        </p:spPr>
        <p:txBody>
          <a:bodyPr/>
          <a:lstStyle/>
          <a:p>
            <a:r>
              <a:rPr lang="en-US"/>
              <a:t>Contact us:</a:t>
            </a:r>
          </a:p>
        </p:txBody>
      </p:sp>
      <p:sp>
        <p:nvSpPr>
          <p:cNvPr id="3" name="Content Placeholder 2">
            <a:extLst>
              <a:ext uri="{FF2B5EF4-FFF2-40B4-BE49-F238E27FC236}">
                <a16:creationId xmlns:a16="http://schemas.microsoft.com/office/drawing/2014/main" id="{946E6A82-BFFE-46E3-A1B8-2593FE9EF1A3}"/>
              </a:ext>
            </a:extLst>
          </p:cNvPr>
          <p:cNvSpPr>
            <a:spLocks noGrp="1"/>
          </p:cNvSpPr>
          <p:nvPr>
            <p:ph sz="quarter" idx="10"/>
          </p:nvPr>
        </p:nvSpPr>
        <p:spPr>
          <a:xfrm>
            <a:off x="179388" y="851869"/>
            <a:ext cx="5688012" cy="360362"/>
          </a:xfrm>
        </p:spPr>
        <p:txBody>
          <a:bodyPr/>
          <a:lstStyle/>
          <a:p>
            <a:r>
              <a:rPr lang="en-US"/>
              <a:t>vcaa@education.vic.gov.au or +61 3 9032 1629</a:t>
            </a:r>
          </a:p>
        </p:txBody>
      </p:sp>
      <p:sp>
        <p:nvSpPr>
          <p:cNvPr id="4" name="Content Placeholder 2">
            <a:extLst>
              <a:ext uri="{FF2B5EF4-FFF2-40B4-BE49-F238E27FC236}">
                <a16:creationId xmlns:a16="http://schemas.microsoft.com/office/drawing/2014/main" id="{AB294FE7-16A2-CA87-4074-43DAE7E62DDE}"/>
              </a:ext>
            </a:extLst>
          </p:cNvPr>
          <p:cNvSpPr txBox="1">
            <a:spLocks/>
          </p:cNvSpPr>
          <p:nvPr/>
        </p:nvSpPr>
        <p:spPr bwMode="auto">
          <a:xfrm>
            <a:off x="179388" y="1445899"/>
            <a:ext cx="5688012"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 typeface="Arial" pitchFamily="34" charset="0"/>
              <a:buNone/>
              <a:defRPr sz="1400" b="0">
                <a:solidFill>
                  <a:schemeClr val="bg1"/>
                </a:solidFill>
                <a:latin typeface="+mn-lt"/>
                <a:ea typeface="+mn-ea"/>
                <a:cs typeface="+mn-cs"/>
              </a:defRPr>
            </a:lvl1pPr>
            <a:lvl2pPr marL="457200" indent="0" algn="l" rtl="0" eaLnBrk="1" fontAlgn="base" hangingPunct="1">
              <a:spcBef>
                <a:spcPct val="20000"/>
              </a:spcBef>
              <a:spcAft>
                <a:spcPct val="0"/>
              </a:spcAft>
              <a:buFont typeface="Arial" pitchFamily="34" charset="0"/>
              <a:buNone/>
              <a:defRPr sz="1400">
                <a:solidFill>
                  <a:srgbClr val="303132"/>
                </a:solidFill>
                <a:latin typeface="+mn-lt"/>
              </a:defRPr>
            </a:lvl2pPr>
            <a:lvl3pPr marL="914400" indent="0" algn="l" rtl="0" eaLnBrk="1" fontAlgn="base" hangingPunct="1">
              <a:spcBef>
                <a:spcPct val="20000"/>
              </a:spcBef>
              <a:spcAft>
                <a:spcPct val="0"/>
              </a:spcAft>
              <a:buNone/>
              <a:defRPr sz="1400">
                <a:solidFill>
                  <a:srgbClr val="303132"/>
                </a:solidFill>
                <a:latin typeface="+mn-lt"/>
              </a:defRPr>
            </a:lvl3pPr>
            <a:lvl4pPr marL="1371600" indent="0" algn="l" rtl="0" eaLnBrk="1" fontAlgn="base" hangingPunct="1">
              <a:spcBef>
                <a:spcPct val="20000"/>
              </a:spcBef>
              <a:spcAft>
                <a:spcPct val="0"/>
              </a:spcAft>
              <a:buNone/>
              <a:defRPr sz="1400">
                <a:solidFill>
                  <a:srgbClr val="303132"/>
                </a:solidFill>
                <a:latin typeface="+mn-lt"/>
              </a:defRPr>
            </a:lvl4pPr>
            <a:lvl5pPr marL="1828800" indent="0" algn="l" rtl="0" eaLnBrk="1" fontAlgn="base" hangingPunct="1">
              <a:spcBef>
                <a:spcPct val="20000"/>
              </a:spcBef>
              <a:spcAft>
                <a:spcPct val="0"/>
              </a:spcAft>
              <a:buNone/>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a:lstStyle>
          <a:p>
            <a:pPr>
              <a:spcBef>
                <a:spcPts val="0"/>
              </a:spcBef>
              <a:spcAft>
                <a:spcPts val="1125"/>
              </a:spcAft>
              <a:defRPr/>
            </a:pPr>
            <a:endParaRPr lang="en-AU" kern="0"/>
          </a:p>
        </p:txBody>
      </p:sp>
      <p:sp>
        <p:nvSpPr>
          <p:cNvPr id="5" name="Text Box 5">
            <a:extLst>
              <a:ext uri="{FF2B5EF4-FFF2-40B4-BE49-F238E27FC236}">
                <a16:creationId xmlns:a16="http://schemas.microsoft.com/office/drawing/2014/main" id="{AA0BCF55-EC3C-C36F-F0DC-62567778D592}"/>
              </a:ext>
            </a:extLst>
          </p:cNvPr>
          <p:cNvSpPr txBox="1">
            <a:spLocks noChangeArrowheads="1"/>
          </p:cNvSpPr>
          <p:nvPr/>
        </p:nvSpPr>
        <p:spPr bwMode="auto">
          <a:xfrm>
            <a:off x="244012" y="4450111"/>
            <a:ext cx="48679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indent="0" defTabSz="914310">
              <a:spcBef>
                <a:spcPct val="50000"/>
              </a:spcBef>
            </a:pPr>
            <a:r>
              <a:rPr lang="en-AU" sz="450">
                <a:solidFill>
                  <a:schemeClr val="bg1"/>
                </a:solidFill>
              </a:rPr>
              <a:t>© </a:t>
            </a:r>
            <a:r>
              <a:rPr lang="en-AU" sz="600">
                <a:solidFill>
                  <a:schemeClr val="bg1"/>
                </a:solidFill>
              </a:rPr>
              <a:t>Victorian Curriculum and Assessment Authority 2025</a:t>
            </a:r>
            <a:br>
              <a:rPr lang="en-AU" sz="600">
                <a:solidFill>
                  <a:schemeClr val="bg1"/>
                </a:solidFill>
              </a:rPr>
            </a:br>
            <a:r>
              <a:rPr lang="en-AU" sz="600">
                <a:solidFill>
                  <a:schemeClr val="bg1"/>
                </a:solidFill>
              </a:rPr>
              <a:t>The copyright in this PowerPoint presentation is owned by the Victorian Curriculum and Assessment Authority or in the case of some materials, by third parties. No part may be reproduced by any process except in accordance with the provisions of the Copyright Act 1968 or with permission from the Copyright Officer at the Victorian Curriculum and Assessment Authority. </a:t>
            </a:r>
            <a:endParaRPr lang="en-AU" sz="338">
              <a:solidFill>
                <a:schemeClr val="bg1"/>
              </a:solidFill>
            </a:endParaRPr>
          </a:p>
        </p:txBody>
      </p:sp>
    </p:spTree>
    <p:extLst>
      <p:ext uri="{BB962C8B-B14F-4D97-AF65-F5344CB8AC3E}">
        <p14:creationId xmlns:p14="http://schemas.microsoft.com/office/powerpoint/2010/main" val="27026535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16956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9502"/>
            <a:ext cx="8712968" cy="857250"/>
          </a:xfrm>
        </p:spPr>
        <p:txBody>
          <a:bodyPr/>
          <a:lstStyle/>
          <a:p>
            <a:r>
              <a:rPr lang="en-AU"/>
              <a:t>Acknowledgement</a:t>
            </a:r>
          </a:p>
        </p:txBody>
      </p:sp>
      <p:sp>
        <p:nvSpPr>
          <p:cNvPr id="3" name="Content Placeholder 2"/>
          <p:cNvSpPr>
            <a:spLocks noGrp="1"/>
          </p:cNvSpPr>
          <p:nvPr>
            <p:ph idx="1"/>
          </p:nvPr>
        </p:nvSpPr>
        <p:spPr>
          <a:xfrm>
            <a:off x="179512" y="1275606"/>
            <a:ext cx="8712968" cy="2971800"/>
          </a:xfrm>
        </p:spPr>
        <p:txBody>
          <a:bodyPr/>
          <a:lstStyle/>
          <a:p>
            <a:pPr marL="0" indent="0">
              <a:lnSpc>
                <a:spcPct val="120000"/>
              </a:lnSpc>
              <a:spcBef>
                <a:spcPts val="600"/>
              </a:spcBef>
              <a:buNone/>
            </a:pPr>
            <a:r>
              <a:rPr lang="en-US" sz="2000" dirty="0">
                <a:solidFill>
                  <a:schemeClr val="tx1"/>
                </a:solidFill>
                <a:effectLst/>
                <a:latin typeface="Arial"/>
                <a:ea typeface="Arial" panose="020B0604020202020204" pitchFamily="34" charset="0"/>
                <a:cs typeface="Arial"/>
              </a:rPr>
              <a:t>The </a:t>
            </a:r>
            <a:r>
              <a:rPr lang="en-AU" sz="2000" dirty="0">
                <a:solidFill>
                  <a:schemeClr val="tx1"/>
                </a:solidFill>
                <a:latin typeface="Arial"/>
                <a:ea typeface="Arial" panose="020B0604020202020204" pitchFamily="34" charset="0"/>
                <a:cs typeface="Arial"/>
              </a:rPr>
              <a:t>Victorian </a:t>
            </a:r>
            <a:r>
              <a:rPr lang="en-AU" sz="2000" dirty="0">
                <a:solidFill>
                  <a:schemeClr val="tx1"/>
                </a:solidFill>
                <a:effectLst/>
                <a:latin typeface="Arial"/>
                <a:ea typeface="Arial" panose="020B0604020202020204" pitchFamily="34" charset="0"/>
                <a:cs typeface="Arial"/>
              </a:rPr>
              <a:t>Curriculum and Assessment Authority </a:t>
            </a:r>
            <a:r>
              <a:rPr lang="en-US" sz="2000" dirty="0">
                <a:solidFill>
                  <a:schemeClr val="tx1"/>
                </a:solidFill>
                <a:effectLst/>
                <a:latin typeface="Arial"/>
                <a:ea typeface="Arial" panose="020B0604020202020204" pitchFamily="34" charset="0"/>
                <a:cs typeface="Arial"/>
              </a:rPr>
              <a:t>proudly acknowledges and pays respect to Victoria’s Aboriginal and Torres Strait Islander communities and their rich and enduring cultures.</a:t>
            </a:r>
            <a:endParaRPr lang="en-AU" sz="2000" dirty="0">
              <a:solidFill>
                <a:schemeClr val="tx1"/>
              </a:solidFill>
              <a:effectLst/>
              <a:latin typeface="Arial"/>
              <a:ea typeface="Arial" panose="020B0604020202020204" pitchFamily="34" charset="0"/>
              <a:cs typeface="Arial"/>
            </a:endParaRPr>
          </a:p>
          <a:p>
            <a:pPr marL="0" indent="0">
              <a:lnSpc>
                <a:spcPct val="120000"/>
              </a:lnSpc>
              <a:spcBef>
                <a:spcPts val="600"/>
              </a:spcBef>
              <a:buNone/>
            </a:pPr>
            <a:r>
              <a:rPr lang="en-US" sz="2000" dirty="0">
                <a:solidFill>
                  <a:schemeClr val="tx1"/>
                </a:solidFill>
                <a:effectLst/>
                <a:latin typeface="Arial" panose="020B0604020202020204" pitchFamily="34" charset="0"/>
                <a:ea typeface="Arial" panose="020B0604020202020204" pitchFamily="34" charset="0"/>
              </a:rPr>
              <a:t>We acknowledge Aboriginal and Torres Strait Islander people as Australia’s first peoples and as the Traditional Owners and custodians of the lands and waters on which we rely. We pay respect to Elders past and present of the lands where we conduct our work and </a:t>
            </a:r>
            <a:r>
              <a:rPr lang="en-US" sz="2000" dirty="0" err="1">
                <a:solidFill>
                  <a:schemeClr val="tx1"/>
                </a:solidFill>
                <a:effectLst/>
                <a:latin typeface="Arial" panose="020B0604020202020204" pitchFamily="34" charset="0"/>
                <a:ea typeface="Arial" panose="020B0604020202020204" pitchFamily="34" charset="0"/>
              </a:rPr>
              <a:t>recognise</a:t>
            </a:r>
            <a:r>
              <a:rPr lang="en-US" sz="2000" dirty="0">
                <a:solidFill>
                  <a:schemeClr val="tx1"/>
                </a:solidFill>
                <a:effectLst/>
                <a:latin typeface="Arial" panose="020B0604020202020204" pitchFamily="34" charset="0"/>
                <a:ea typeface="Arial" panose="020B0604020202020204" pitchFamily="34" charset="0"/>
              </a:rPr>
              <a:t> their ongoing contributions as the first educators on the land now known as Victoria. </a:t>
            </a:r>
            <a:endParaRPr lang="en-AU" sz="2000" dirty="0">
              <a:solidFill>
                <a:schemeClr val="tx1"/>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3394823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CB949-CAEB-EE4F-8902-89135E97B711}"/>
              </a:ext>
            </a:extLst>
          </p:cNvPr>
          <p:cNvSpPr>
            <a:spLocks noGrp="1"/>
          </p:cNvSpPr>
          <p:nvPr>
            <p:ph type="title"/>
          </p:nvPr>
        </p:nvSpPr>
        <p:spPr/>
        <p:txBody>
          <a:bodyPr/>
          <a:lstStyle/>
          <a:p>
            <a:endParaRPr lang="en-US"/>
          </a:p>
        </p:txBody>
      </p:sp>
      <p:sp>
        <p:nvSpPr>
          <p:cNvPr id="3" name="TextBox 2">
            <a:extLst>
              <a:ext uri="{FF2B5EF4-FFF2-40B4-BE49-F238E27FC236}">
                <a16:creationId xmlns:a16="http://schemas.microsoft.com/office/drawing/2014/main" id="{2B4ECCD7-45B1-D0B3-2A5A-1E23E0ABB461}"/>
              </a:ext>
            </a:extLst>
          </p:cNvPr>
          <p:cNvSpPr txBox="1"/>
          <p:nvPr/>
        </p:nvSpPr>
        <p:spPr>
          <a:xfrm>
            <a:off x="323528" y="3219822"/>
            <a:ext cx="1368152" cy="923330"/>
          </a:xfrm>
          <a:prstGeom prst="rect">
            <a:avLst/>
          </a:prstGeom>
          <a:noFill/>
          <a:ln>
            <a:solidFill>
              <a:schemeClr val="bg1"/>
            </a:solidFill>
          </a:ln>
        </p:spPr>
        <p:txBody>
          <a:bodyPr wrap="square" rtlCol="0">
            <a:spAutoFit/>
          </a:bodyPr>
          <a:lstStyle/>
          <a:p>
            <a:r>
              <a:rPr lang="en-US" sz="1800">
                <a:solidFill>
                  <a:schemeClr val="bg1"/>
                </a:solidFill>
                <a:latin typeface="Arial" panose="020B0604020202020204" pitchFamily="34" charset="0"/>
                <a:cs typeface="Arial" panose="020B0604020202020204" pitchFamily="34" charset="0"/>
              </a:rPr>
              <a:t>Post-event survey QR code</a:t>
            </a:r>
          </a:p>
        </p:txBody>
      </p:sp>
    </p:spTree>
    <p:extLst>
      <p:ext uri="{BB962C8B-B14F-4D97-AF65-F5344CB8AC3E}">
        <p14:creationId xmlns:p14="http://schemas.microsoft.com/office/powerpoint/2010/main" val="50141263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50CD-CBD5-9F18-034B-9DF37631474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93DD8637-FF04-ABB9-014F-0A85646EF50B}"/>
              </a:ext>
            </a:extLst>
          </p:cNvPr>
          <p:cNvSpPr>
            <a:spLocks noGrp="1"/>
          </p:cNvSpPr>
          <p:nvPr>
            <p:ph idx="1"/>
          </p:nvPr>
        </p:nvSpPr>
        <p:spPr>
          <a:xfrm>
            <a:off x="2252001" y="1387050"/>
            <a:ext cx="4280655" cy="2971800"/>
          </a:xfrm>
        </p:spPr>
        <p:txBody>
          <a:bodyPr/>
          <a:lstStyle/>
          <a:p>
            <a:r>
              <a:rPr lang="en-US" dirty="0">
                <a:solidFill>
                  <a:schemeClr val="tx1"/>
                </a:solidFill>
              </a:rPr>
              <a:t>Nature of task</a:t>
            </a:r>
          </a:p>
          <a:p>
            <a:r>
              <a:rPr lang="en-US" dirty="0">
                <a:solidFill>
                  <a:schemeClr val="tx1"/>
                </a:solidFill>
              </a:rPr>
              <a:t>Scope of the task</a:t>
            </a:r>
          </a:p>
          <a:p>
            <a:r>
              <a:rPr lang="en-US" dirty="0">
                <a:solidFill>
                  <a:schemeClr val="tx1"/>
                </a:solidFill>
              </a:rPr>
              <a:t>Criteria 6–10 </a:t>
            </a:r>
          </a:p>
        </p:txBody>
      </p:sp>
      <p:pic>
        <p:nvPicPr>
          <p:cNvPr id="4" name="Content Placeholder 4" descr="Presentation with checklist with solid fill">
            <a:extLst>
              <a:ext uri="{FF2B5EF4-FFF2-40B4-BE49-F238E27FC236}">
                <a16:creationId xmlns:a16="http://schemas.microsoft.com/office/drawing/2014/main" id="{D630E5FB-5D27-1895-19D7-B9DDB17F82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1520" y="1146007"/>
            <a:ext cx="1928473" cy="1928473"/>
          </a:xfrm>
          <a:prstGeom prst="rect">
            <a:avLst/>
          </a:prstGeom>
        </p:spPr>
      </p:pic>
    </p:spTree>
    <p:extLst>
      <p:ext uri="{BB962C8B-B14F-4D97-AF65-F5344CB8AC3E}">
        <p14:creationId xmlns:p14="http://schemas.microsoft.com/office/powerpoint/2010/main" val="1515836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Unit 4 Outcome 1</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marL="0" indent="0">
              <a:buNone/>
            </a:pPr>
            <a:r>
              <a:rPr lang="en-AU" sz="1800" dirty="0">
                <a:solidFill>
                  <a:schemeClr val="tx1"/>
                </a:solidFill>
                <a:effectLst/>
                <a:latin typeface="Arial" panose="020B0604020202020204" pitchFamily="34" charset="0"/>
                <a:ea typeface="Arial" panose="020B0604020202020204" pitchFamily="34" charset="0"/>
                <a:cs typeface="Times New Roman" panose="02020603050405020304" pitchFamily="18" charset="0"/>
              </a:rPr>
              <a:t>On completion of this unit the student should be able to develop and evaluate a software solution that meets requirements and assess the effectiveness of the project plan.</a:t>
            </a:r>
            <a:endParaRPr lang="en-US" dirty="0">
              <a:solidFill>
                <a:schemeClr val="tx1"/>
              </a:solidFill>
            </a:endParaRPr>
          </a:p>
        </p:txBody>
      </p:sp>
      <p:sp>
        <p:nvSpPr>
          <p:cNvPr id="5" name="TextBox 4">
            <a:extLst>
              <a:ext uri="{FF2B5EF4-FFF2-40B4-BE49-F238E27FC236}">
                <a16:creationId xmlns:a16="http://schemas.microsoft.com/office/drawing/2014/main" id="{9250EAD2-E7A0-89DF-051C-C2F730321038}"/>
              </a:ext>
            </a:extLst>
          </p:cNvPr>
          <p:cNvSpPr txBox="1"/>
          <p:nvPr/>
        </p:nvSpPr>
        <p:spPr>
          <a:xfrm>
            <a:off x="7173038" y="4108339"/>
            <a:ext cx="1577930" cy="276999"/>
          </a:xfrm>
          <a:prstGeom prst="rect">
            <a:avLst/>
          </a:prstGeom>
          <a:noFill/>
        </p:spPr>
        <p:txBody>
          <a:bodyPr wrap="square">
            <a:spAutoFit/>
          </a:bodyPr>
          <a:lstStyle/>
          <a:p>
            <a:r>
              <a:rPr lang="en-AU" sz="1200" dirty="0">
                <a:latin typeface="+mn-lt"/>
              </a:rPr>
              <a:t>(Study design, p.62)</a:t>
            </a:r>
          </a:p>
        </p:txBody>
      </p:sp>
    </p:spTree>
    <p:extLst>
      <p:ext uri="{BB962C8B-B14F-4D97-AF65-F5344CB8AC3E}">
        <p14:creationId xmlns:p14="http://schemas.microsoft.com/office/powerpoint/2010/main" val="201242071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Nature of task</a:t>
            </a:r>
          </a:p>
        </p:txBody>
      </p:sp>
      <p:pic>
        <p:nvPicPr>
          <p:cNvPr id="4" name="Content Placeholder 3">
            <a:extLst>
              <a:ext uri="{FF2B5EF4-FFF2-40B4-BE49-F238E27FC236}">
                <a16:creationId xmlns:a16="http://schemas.microsoft.com/office/drawing/2014/main" id="{2396E4A8-170A-95EB-003B-2A5F35C410E0}"/>
              </a:ext>
            </a:extLst>
          </p:cNvPr>
          <p:cNvPicPr>
            <a:picLocks noGrp="1" noChangeAspect="1"/>
          </p:cNvPicPr>
          <p:nvPr>
            <p:ph idx="1"/>
          </p:nvPr>
        </p:nvPicPr>
        <p:blipFill>
          <a:blip r:embed="rId3"/>
          <a:stretch>
            <a:fillRect/>
          </a:stretch>
        </p:blipFill>
        <p:spPr>
          <a:xfrm>
            <a:off x="1689118" y="1153249"/>
            <a:ext cx="6131408" cy="3048915"/>
          </a:xfrm>
          <a:prstGeom prst="rect">
            <a:avLst/>
          </a:prstGeom>
        </p:spPr>
      </p:pic>
      <p:sp>
        <p:nvSpPr>
          <p:cNvPr id="5" name="TextBox 4">
            <a:extLst>
              <a:ext uri="{FF2B5EF4-FFF2-40B4-BE49-F238E27FC236}">
                <a16:creationId xmlns:a16="http://schemas.microsoft.com/office/drawing/2014/main" id="{E25DA94D-C5FB-9229-55AB-9F3A5E6574D5}"/>
              </a:ext>
            </a:extLst>
          </p:cNvPr>
          <p:cNvSpPr txBox="1"/>
          <p:nvPr/>
        </p:nvSpPr>
        <p:spPr>
          <a:xfrm>
            <a:off x="6612869" y="3936829"/>
            <a:ext cx="2366210"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p.5)</a:t>
            </a:r>
          </a:p>
        </p:txBody>
      </p:sp>
    </p:spTree>
    <p:extLst>
      <p:ext uri="{BB962C8B-B14F-4D97-AF65-F5344CB8AC3E}">
        <p14:creationId xmlns:p14="http://schemas.microsoft.com/office/powerpoint/2010/main" val="14936910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Development of the software solution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a:spcBef>
                <a:spcPts val="600"/>
              </a:spcBef>
              <a:spcAft>
                <a:spcPts val="0"/>
              </a:spcAft>
            </a:pPr>
            <a:r>
              <a:rPr lang="en-GB" sz="1800" dirty="0">
                <a:solidFill>
                  <a:schemeClr val="tx1"/>
                </a:solidFill>
                <a:effectLst/>
                <a:ea typeface="Arial" panose="020B0604020202020204" pitchFamily="34" charset="0"/>
              </a:rPr>
              <a:t>Criterion 6 assesses students’ skills in using the features of the programming language to develop the software solution. </a:t>
            </a:r>
          </a:p>
        </p:txBody>
      </p:sp>
      <p:sp>
        <p:nvSpPr>
          <p:cNvPr id="5" name="TextBox 4">
            <a:extLst>
              <a:ext uri="{FF2B5EF4-FFF2-40B4-BE49-F238E27FC236}">
                <a16:creationId xmlns:a16="http://schemas.microsoft.com/office/drawing/2014/main" id="{B05AB040-C940-B22B-7011-EE605DC59564}"/>
              </a:ext>
            </a:extLst>
          </p:cNvPr>
          <p:cNvSpPr txBox="1"/>
          <p:nvPr/>
        </p:nvSpPr>
        <p:spPr>
          <a:xfrm>
            <a:off x="6612869" y="3936829"/>
            <a:ext cx="2366210"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p.5)</a:t>
            </a:r>
          </a:p>
        </p:txBody>
      </p:sp>
    </p:spTree>
    <p:extLst>
      <p:ext uri="{BB962C8B-B14F-4D97-AF65-F5344CB8AC3E}">
        <p14:creationId xmlns:p14="http://schemas.microsoft.com/office/powerpoint/2010/main" val="323990243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a:xfrm>
            <a:off x="155449" y="228600"/>
            <a:ext cx="8712968" cy="857250"/>
          </a:xfrm>
        </p:spPr>
        <p:txBody>
          <a:bodyPr/>
          <a:lstStyle/>
          <a:p>
            <a:r>
              <a:rPr lang="en-US" dirty="0"/>
              <a:t>Criterion 6</a:t>
            </a:r>
          </a:p>
        </p:txBody>
      </p:sp>
      <p:pic>
        <p:nvPicPr>
          <p:cNvPr id="5" name="Content Placeholder 4">
            <a:extLst>
              <a:ext uri="{FF2B5EF4-FFF2-40B4-BE49-F238E27FC236}">
                <a16:creationId xmlns:a16="http://schemas.microsoft.com/office/drawing/2014/main" id="{7E7A0933-ED37-62F2-BC57-0D4BCE6B7E81}"/>
              </a:ext>
            </a:extLst>
          </p:cNvPr>
          <p:cNvPicPr>
            <a:picLocks noGrp="1" noChangeAspect="1"/>
          </p:cNvPicPr>
          <p:nvPr>
            <p:ph idx="1"/>
          </p:nvPr>
        </p:nvPicPr>
        <p:blipFill>
          <a:blip r:embed="rId3"/>
          <a:stretch>
            <a:fillRect/>
          </a:stretch>
        </p:blipFill>
        <p:spPr>
          <a:xfrm>
            <a:off x="1155973" y="965029"/>
            <a:ext cx="6164277" cy="2971800"/>
          </a:xfrm>
        </p:spPr>
      </p:pic>
      <p:sp>
        <p:nvSpPr>
          <p:cNvPr id="4" name="TextBox 3">
            <a:extLst>
              <a:ext uri="{FF2B5EF4-FFF2-40B4-BE49-F238E27FC236}">
                <a16:creationId xmlns:a16="http://schemas.microsoft.com/office/drawing/2014/main" id="{A854056F-0B45-9913-72E4-EC9440140D8C}"/>
              </a:ext>
            </a:extLst>
          </p:cNvPr>
          <p:cNvSpPr txBox="1"/>
          <p:nvPr/>
        </p:nvSpPr>
        <p:spPr>
          <a:xfrm>
            <a:off x="6612869" y="3936829"/>
            <a:ext cx="2450920"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p.13)</a:t>
            </a:r>
          </a:p>
        </p:txBody>
      </p:sp>
    </p:spTree>
    <p:extLst>
      <p:ext uri="{BB962C8B-B14F-4D97-AF65-F5344CB8AC3E}">
        <p14:creationId xmlns:p14="http://schemas.microsoft.com/office/powerpoint/2010/main" val="43722610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Development of the software solution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a:spcBef>
                <a:spcPts val="600"/>
              </a:spcBef>
              <a:spcAft>
                <a:spcPts val="0"/>
              </a:spcAft>
            </a:pPr>
            <a:r>
              <a:rPr lang="en-GB" sz="1800" dirty="0">
                <a:solidFill>
                  <a:schemeClr val="tx1"/>
                </a:solidFill>
                <a:effectLst/>
                <a:latin typeface="Arial" panose="020B0604020202020204" pitchFamily="34" charset="0"/>
                <a:ea typeface="Arial" panose="020B0604020202020204" pitchFamily="34" charset="0"/>
              </a:rPr>
              <a:t>Criterion 7 assesses students’ skills in developing the software solution. </a:t>
            </a:r>
          </a:p>
          <a:p>
            <a:pPr>
              <a:spcBef>
                <a:spcPts val="600"/>
              </a:spcBef>
              <a:spcAft>
                <a:spcPts val="0"/>
              </a:spcAft>
            </a:pPr>
            <a:r>
              <a:rPr lang="en-GB" sz="1800" dirty="0">
                <a:solidFill>
                  <a:schemeClr val="tx1"/>
                </a:solidFill>
                <a:effectLst/>
                <a:latin typeface="Arial" panose="020B0604020202020204" pitchFamily="34" charset="0"/>
                <a:ea typeface="Arial" panose="020B0604020202020204" pitchFamily="34" charset="0"/>
              </a:rPr>
              <a:t>Students naming conventions, write internal documentation and apply validation techniques.</a:t>
            </a:r>
            <a:endParaRPr lang="en-AU" sz="1800" dirty="0">
              <a:solidFill>
                <a:schemeClr val="tx1"/>
              </a:solidFill>
              <a:effectLst/>
              <a:latin typeface="Arial" panose="020B0604020202020204" pitchFamily="34" charset="0"/>
              <a:ea typeface="Arial" panose="020B0604020202020204" pitchFamily="34" charset="0"/>
            </a:endParaRPr>
          </a:p>
        </p:txBody>
      </p:sp>
      <p:sp>
        <p:nvSpPr>
          <p:cNvPr id="5" name="TextBox 4">
            <a:extLst>
              <a:ext uri="{FF2B5EF4-FFF2-40B4-BE49-F238E27FC236}">
                <a16:creationId xmlns:a16="http://schemas.microsoft.com/office/drawing/2014/main" id="{0BC6818C-40D8-E062-497E-81D859D0FB58}"/>
              </a:ext>
            </a:extLst>
          </p:cNvPr>
          <p:cNvSpPr txBox="1"/>
          <p:nvPr/>
        </p:nvSpPr>
        <p:spPr>
          <a:xfrm>
            <a:off x="6612869" y="3936829"/>
            <a:ext cx="2366210"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p.5)</a:t>
            </a:r>
          </a:p>
        </p:txBody>
      </p:sp>
    </p:spTree>
    <p:extLst>
      <p:ext uri="{BB962C8B-B14F-4D97-AF65-F5344CB8AC3E}">
        <p14:creationId xmlns:p14="http://schemas.microsoft.com/office/powerpoint/2010/main" val="416059793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a:xfrm>
            <a:off x="215515" y="186921"/>
            <a:ext cx="8712968" cy="857250"/>
          </a:xfrm>
        </p:spPr>
        <p:txBody>
          <a:bodyPr/>
          <a:lstStyle/>
          <a:p>
            <a:r>
              <a:rPr lang="en-US" dirty="0"/>
              <a:t>Criterion 7</a:t>
            </a:r>
          </a:p>
        </p:txBody>
      </p:sp>
      <p:pic>
        <p:nvPicPr>
          <p:cNvPr id="5" name="Content Placeholder 4">
            <a:extLst>
              <a:ext uri="{FF2B5EF4-FFF2-40B4-BE49-F238E27FC236}">
                <a16:creationId xmlns:a16="http://schemas.microsoft.com/office/drawing/2014/main" id="{74602007-F3A1-E425-A9DD-BFD7ABA7CCF3}"/>
              </a:ext>
            </a:extLst>
          </p:cNvPr>
          <p:cNvPicPr>
            <a:picLocks noGrp="1" noChangeAspect="1"/>
          </p:cNvPicPr>
          <p:nvPr>
            <p:ph idx="1"/>
          </p:nvPr>
        </p:nvPicPr>
        <p:blipFill>
          <a:blip r:embed="rId3"/>
          <a:stretch>
            <a:fillRect/>
          </a:stretch>
        </p:blipFill>
        <p:spPr>
          <a:xfrm>
            <a:off x="752168" y="1044171"/>
            <a:ext cx="5860701" cy="3317879"/>
          </a:xfrm>
        </p:spPr>
      </p:pic>
      <p:sp>
        <p:nvSpPr>
          <p:cNvPr id="4" name="TextBox 3">
            <a:extLst>
              <a:ext uri="{FF2B5EF4-FFF2-40B4-BE49-F238E27FC236}">
                <a16:creationId xmlns:a16="http://schemas.microsoft.com/office/drawing/2014/main" id="{BD9A9BDA-C721-2DB5-25BB-984314418FC0}"/>
              </a:ext>
            </a:extLst>
          </p:cNvPr>
          <p:cNvSpPr txBox="1"/>
          <p:nvPr/>
        </p:nvSpPr>
        <p:spPr>
          <a:xfrm>
            <a:off x="6612869" y="3936829"/>
            <a:ext cx="2450920" cy="461665"/>
          </a:xfrm>
          <a:prstGeom prst="rect">
            <a:avLst/>
          </a:prstGeom>
          <a:noFill/>
        </p:spPr>
        <p:txBody>
          <a:bodyPr wrap="square">
            <a:spAutoFit/>
          </a:bodyPr>
          <a:lstStyle/>
          <a:p>
            <a:r>
              <a:rPr lang="en-AU" sz="1200" dirty="0">
                <a:latin typeface="+mn-lt"/>
              </a:rPr>
              <a:t>(Administrative information for </a:t>
            </a:r>
            <a:br>
              <a:rPr lang="en-AU" sz="1200" dirty="0">
                <a:latin typeface="+mn-lt"/>
              </a:rPr>
            </a:br>
            <a:r>
              <a:rPr lang="en-AU" sz="1200" dirty="0">
                <a:latin typeface="+mn-lt"/>
              </a:rPr>
              <a:t>School-based Assessment, p.14)</a:t>
            </a:r>
          </a:p>
        </p:txBody>
      </p:sp>
    </p:spTree>
    <p:extLst>
      <p:ext uri="{BB962C8B-B14F-4D97-AF65-F5344CB8AC3E}">
        <p14:creationId xmlns:p14="http://schemas.microsoft.com/office/powerpoint/2010/main" val="4170566605"/>
      </p:ext>
    </p:extLst>
  </p:cSld>
  <p:clrMapOvr>
    <a:masterClrMapping/>
  </p:clrMapOvr>
  <p:transition/>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CAAPowerPointWidescreen" id="{9A521A7F-9D08-D944-8A40-81398AB25BBE}" vid="{92186753-9632-5C47-BA00-7CE00922265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9098F75C0D2B41AC9354430F26B468" ma:contentTypeVersion="17" ma:contentTypeDescription="Create a new document." ma:contentTypeScope="" ma:versionID="8fa7931de6d8b289a8c07aff5e361c61">
  <xsd:schema xmlns:xsd="http://www.w3.org/2001/XMLSchema" xmlns:xs="http://www.w3.org/2001/XMLSchema" xmlns:p="http://schemas.microsoft.com/office/2006/metadata/properties" xmlns:ns2="022f9bf4-678a-46c3-868b-9318a1926bcf" xmlns:ns3="437c3ed8-dfc9-4261-a6c7-26b463653d9e" targetNamespace="http://schemas.microsoft.com/office/2006/metadata/properties" ma:root="true" ma:fieldsID="8e2b162892925190b7cca63a5c80e842" ns2:_="" ns3:_="">
    <xsd:import namespace="022f9bf4-678a-46c3-868b-9318a1926bcf"/>
    <xsd:import namespace="437c3ed8-dfc9-4261-a6c7-26b463653d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CheckedbyDTP" minOccurs="0"/>
                <xsd:element ref="ns2:Addedtostocktake" minOccurs="0"/>
                <xsd:element ref="ns2:CheckbyDTP" minOccurs="0"/>
                <xsd:element ref="ns2:CheckedbyDirector_x002f_ExecutiveDirect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2f9bf4-678a-46c3-868b-9318a1926b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b607bbe-9751-46d3-ac86-39dfe3141325"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CheckedbyDTP" ma:index="19" nillable="true" ma:displayName="Checked by DTP" ma:format="Dropdown" ma:internalName="CheckedbyDTP">
      <xsd:simpleType>
        <xsd:restriction base="dms:Choice">
          <xsd:enumeration value="No"/>
          <xsd:enumeration value="Yes"/>
        </xsd:restriction>
      </xsd:simpleType>
    </xsd:element>
    <xsd:element name="Addedtostocktake" ma:index="20" nillable="true" ma:displayName="Added to stocktake" ma:default="1" ma:format="Dropdown" ma:internalName="Addedtostocktake">
      <xsd:simpleType>
        <xsd:restriction base="dms:Boolean"/>
      </xsd:simpleType>
    </xsd:element>
    <xsd:element name="CheckbyDTP" ma:index="21" nillable="true" ma:displayName="Check by DTP" ma:default="1" ma:format="Dropdown" ma:internalName="CheckbyDTP">
      <xsd:simpleType>
        <xsd:restriction base="dms:Boolean"/>
      </xsd:simpleType>
    </xsd:element>
    <xsd:element name="CheckedbyDirector_x002f_ExecutiveDirector" ma:index="22" nillable="true" ma:displayName="Director approved" ma:default="0" ma:format="Dropdown" ma:internalName="CheckedbyDirector_x002f_ExecutiveDirector">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37c3ed8-dfc9-4261-a6c7-26b463653d9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8766961-0997-4cbf-807f-9865ea4a01d3}" ma:internalName="TaxCatchAll" ma:showField="CatchAllData" ma:web="437c3ed8-dfc9-4261-a6c7-26b463653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37c3ed8-dfc9-4261-a6c7-26b463653d9e" xsi:nil="true"/>
    <lcf76f155ced4ddcb4097134ff3c332f xmlns="022f9bf4-678a-46c3-868b-9318a1926bcf">
      <Terms xmlns="http://schemas.microsoft.com/office/infopath/2007/PartnerControls"/>
    </lcf76f155ced4ddcb4097134ff3c332f>
    <CheckedbyDTP xmlns="022f9bf4-678a-46c3-868b-9318a1926bcf" xsi:nil="true"/>
    <CheckbyDTP xmlns="022f9bf4-678a-46c3-868b-9318a1926bcf">true</CheckbyDTP>
    <CheckedbyDirector_x002f_ExecutiveDirector xmlns="022f9bf4-678a-46c3-868b-9318a1926bcf">false</CheckedbyDirector_x002f_ExecutiveDirector>
    <Addedtostocktake xmlns="022f9bf4-678a-46c3-868b-9318a1926bcf">true</Addedtostocktake>
  </documentManagement>
</p:properties>
</file>

<file path=customXml/itemProps1.xml><?xml version="1.0" encoding="utf-8"?>
<ds:datastoreItem xmlns:ds="http://schemas.openxmlformats.org/officeDocument/2006/customXml" ds:itemID="{2EB1C228-0589-47E2-A148-5A3375EF0C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2f9bf4-678a-46c3-868b-9318a1926bcf"/>
    <ds:schemaRef ds:uri="437c3ed8-dfc9-4261-a6c7-26b463653d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4705D7-D60A-46E3-BA2C-8B57085D324B}">
  <ds:schemaRefs>
    <ds:schemaRef ds:uri="http://schemas.microsoft.com/sharepoint/v3/contenttype/forms"/>
  </ds:schemaRefs>
</ds:datastoreItem>
</file>

<file path=customXml/itemProps3.xml><?xml version="1.0" encoding="utf-8"?>
<ds:datastoreItem xmlns:ds="http://schemas.openxmlformats.org/officeDocument/2006/customXml" ds:itemID="{93785FAB-D59D-4751-82BC-6FA63AED1921}">
  <ds:schemaRefs>
    <ds:schemaRef ds:uri="http://www.w3.org/XML/1998/namespace"/>
    <ds:schemaRef ds:uri="http://purl.org/dc/terms/"/>
    <ds:schemaRef ds:uri="http://schemas.microsoft.com/office/2006/metadata/properties"/>
    <ds:schemaRef ds:uri="f77e68f7-c052-4667-a1a6-124cfe860c79"/>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91390586-87fb-46cf-92ab-e8c7138719eb"/>
    <ds:schemaRef ds:uri="http://purl.org/dc/elements/1.1/"/>
    <ds:schemaRef ds:uri="437c3ed8-dfc9-4261-a6c7-26b463653d9e"/>
    <ds:schemaRef ds:uri="022f9bf4-678a-46c3-868b-9318a1926bcf"/>
  </ds:schemaRefs>
</ds:datastoreItem>
</file>

<file path=docProps/app.xml><?xml version="1.0" encoding="utf-8"?>
<Properties xmlns="http://schemas.openxmlformats.org/officeDocument/2006/extended-properties" xmlns:vt="http://schemas.openxmlformats.org/officeDocument/2006/docPropsVTypes">
  <Template>VCAA Powerpoint Template</Template>
  <TotalTime>74</TotalTime>
  <Words>2107</Words>
  <Application>Microsoft Office PowerPoint</Application>
  <PresentationFormat>On-screen Show (16:9)</PresentationFormat>
  <Paragraphs>214</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Symbol</vt:lpstr>
      <vt:lpstr>Times New Roman</vt:lpstr>
      <vt:lpstr>Verdana</vt:lpstr>
      <vt:lpstr>VCAA Powerpoint Template</vt:lpstr>
      <vt:lpstr>VCE Software Development School-assessed Task</vt:lpstr>
      <vt:lpstr>Acknowledgement</vt:lpstr>
      <vt:lpstr>Agenda</vt:lpstr>
      <vt:lpstr>Unit 4 Outcome 1</vt:lpstr>
      <vt:lpstr>Nature of task</vt:lpstr>
      <vt:lpstr>Development of the software solution</vt:lpstr>
      <vt:lpstr>Criterion 6</vt:lpstr>
      <vt:lpstr>Development of the software solution</vt:lpstr>
      <vt:lpstr>Criterion 7</vt:lpstr>
      <vt:lpstr>Debugging and alpha testing of the software solution</vt:lpstr>
      <vt:lpstr>Criterion 8</vt:lpstr>
      <vt:lpstr>Beta testing</vt:lpstr>
      <vt:lpstr>Criterion 9</vt:lpstr>
      <vt:lpstr>Evaluation of the software solution and assessment of the project plan</vt:lpstr>
      <vt:lpstr>Criterion 10</vt:lpstr>
      <vt:lpstr>Authentication</vt:lpstr>
      <vt:lpstr>Assessment</vt:lpstr>
      <vt:lpstr>Contact us:</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VCE Software Development School-assessed Task</dc:title>
  <dc:subject/>
  <dc:creator>Therese David</dc:creator>
  <cp:keywords/>
  <dc:description/>
  <cp:lastModifiedBy>Vanessa Flores</cp:lastModifiedBy>
  <cp:revision>32</cp:revision>
  <cp:lastPrinted>2026-01-08T03:55:09Z</cp:lastPrinted>
  <dcterms:created xsi:type="dcterms:W3CDTF">2024-06-04T06:11:57Z</dcterms:created>
  <dcterms:modified xsi:type="dcterms:W3CDTF">2026-03-03T06:12:42Z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0x010100B69098F75C0D2B41AC9354430F26B468</vt:lpwstr>
  </property>
  <property fmtid="{D5CDD505-2E9C-101B-9397-08002B2CF9AE}" pid="3" name="MediaServiceImageTags">
    <vt:lpwstr/>
  </property>
</Properties>
</file>