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handoutMasterIdLst>
    <p:handoutMasterId r:id="rId37"/>
  </p:handoutMasterIdLst>
  <p:sldIdLst>
    <p:sldId id="257" r:id="rId5"/>
    <p:sldId id="267" r:id="rId6"/>
    <p:sldId id="270" r:id="rId7"/>
    <p:sldId id="299" r:id="rId8"/>
    <p:sldId id="300" r:id="rId9"/>
    <p:sldId id="301" r:id="rId10"/>
    <p:sldId id="302" r:id="rId11"/>
    <p:sldId id="303" r:id="rId12"/>
    <p:sldId id="329" r:id="rId13"/>
    <p:sldId id="304" r:id="rId14"/>
    <p:sldId id="330" r:id="rId15"/>
    <p:sldId id="325" r:id="rId16"/>
    <p:sldId id="331" r:id="rId17"/>
    <p:sldId id="323" r:id="rId18"/>
    <p:sldId id="306" r:id="rId19"/>
    <p:sldId id="307" r:id="rId20"/>
    <p:sldId id="308" r:id="rId21"/>
    <p:sldId id="328" r:id="rId22"/>
    <p:sldId id="326" r:id="rId23"/>
    <p:sldId id="314" r:id="rId24"/>
    <p:sldId id="309" r:id="rId25"/>
    <p:sldId id="310" r:id="rId26"/>
    <p:sldId id="311" r:id="rId27"/>
    <p:sldId id="312" r:id="rId28"/>
    <p:sldId id="313" r:id="rId29"/>
    <p:sldId id="315" r:id="rId30"/>
    <p:sldId id="316" r:id="rId31"/>
    <p:sldId id="317" r:id="rId32"/>
    <p:sldId id="318" r:id="rId33"/>
    <p:sldId id="320" r:id="rId34"/>
    <p:sldId id="322" r:id="rId35"/>
  </p:sldIdLst>
  <p:sldSz cx="9144000" cy="5143500" type="screen16x9"/>
  <p:notesSz cx="6797675" cy="9926638"/>
  <p:defaultTextStyle>
    <a:defPPr>
      <a:defRPr lang="en-AU"/>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D58"/>
    <a:srgbClr val="0099E3"/>
    <a:srgbClr val="0099CC"/>
    <a:srgbClr val="306278"/>
    <a:srgbClr val="468EAE"/>
    <a:srgbClr val="646566"/>
    <a:srgbClr val="C0C0C0"/>
    <a:srgbClr val="75AEC7"/>
    <a:srgbClr val="777879"/>
    <a:srgbClr val="3031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F4BA8C-7DE0-45A5-A21E-F4940B9DD592}" v="22" dt="2022-08-07T22:35:46.6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03" autoAdjust="0"/>
    <p:restoredTop sz="56772" autoAdjust="0"/>
  </p:normalViewPr>
  <p:slideViewPr>
    <p:cSldViewPr>
      <p:cViewPr varScale="1">
        <p:scale>
          <a:sx n="100" d="100"/>
          <a:sy n="100" d="100"/>
        </p:scale>
        <p:origin x="78" y="78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3" d="100"/>
          <a:sy n="43" d="100"/>
        </p:scale>
        <p:origin x="-1380"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McMenamin" userId="7b3357d2-c379-4d44-bf07-d0779cd349ab" providerId="ADAL" clId="{DD974D46-BF0B-42CA-8828-D6ACDD9FDC39}"/>
    <pc:docChg chg="custSel addSld delSld modSld">
      <pc:chgData name="Kevin McMenamin" userId="7b3357d2-c379-4d44-bf07-d0779cd349ab" providerId="ADAL" clId="{DD974D46-BF0B-42CA-8828-D6ACDD9FDC39}" dt="2022-08-02T04:44:21.495" v="1700" actId="2696"/>
      <pc:docMkLst>
        <pc:docMk/>
      </pc:docMkLst>
      <pc:sldChg chg="modNotesTx">
        <pc:chgData name="Kevin McMenamin" userId="7b3357d2-c379-4d44-bf07-d0779cd349ab" providerId="ADAL" clId="{DD974D46-BF0B-42CA-8828-D6ACDD9FDC39}" dt="2022-08-02T04:13:57.876" v="258" actId="20577"/>
        <pc:sldMkLst>
          <pc:docMk/>
          <pc:sldMk cId="627886845" sldId="309"/>
        </pc:sldMkLst>
      </pc:sldChg>
      <pc:sldChg chg="modNotesTx">
        <pc:chgData name="Kevin McMenamin" userId="7b3357d2-c379-4d44-bf07-d0779cd349ab" providerId="ADAL" clId="{DD974D46-BF0B-42CA-8828-D6ACDD9FDC39}" dt="2022-08-02T04:15:56.285" v="560" actId="20577"/>
        <pc:sldMkLst>
          <pc:docMk/>
          <pc:sldMk cId="3837988521" sldId="310"/>
        </pc:sldMkLst>
      </pc:sldChg>
      <pc:sldChg chg="modNotesTx">
        <pc:chgData name="Kevin McMenamin" userId="7b3357d2-c379-4d44-bf07-d0779cd349ab" providerId="ADAL" clId="{DD974D46-BF0B-42CA-8828-D6ACDD9FDC39}" dt="2022-08-02T04:24:13.215" v="1142" actId="20577"/>
        <pc:sldMkLst>
          <pc:docMk/>
          <pc:sldMk cId="200264357" sldId="311"/>
        </pc:sldMkLst>
      </pc:sldChg>
      <pc:sldChg chg="modNotesTx">
        <pc:chgData name="Kevin McMenamin" userId="7b3357d2-c379-4d44-bf07-d0779cd349ab" providerId="ADAL" clId="{DD974D46-BF0B-42CA-8828-D6ACDD9FDC39}" dt="2022-08-02T04:25:31.632" v="1283" actId="20577"/>
        <pc:sldMkLst>
          <pc:docMk/>
          <pc:sldMk cId="2259131717" sldId="312"/>
        </pc:sldMkLst>
      </pc:sldChg>
      <pc:sldChg chg="delSp modSp mod modNotesTx">
        <pc:chgData name="Kevin McMenamin" userId="7b3357d2-c379-4d44-bf07-d0779cd349ab" providerId="ADAL" clId="{DD974D46-BF0B-42CA-8828-D6ACDD9FDC39}" dt="2022-08-02T04:38:54.447" v="1698" actId="20577"/>
        <pc:sldMkLst>
          <pc:docMk/>
          <pc:sldMk cId="3987717335" sldId="313"/>
        </pc:sldMkLst>
        <pc:spChg chg="del mod">
          <ac:chgData name="Kevin McMenamin" userId="7b3357d2-c379-4d44-bf07-d0779cd349ab" providerId="ADAL" clId="{DD974D46-BF0B-42CA-8828-D6ACDD9FDC39}" dt="2022-08-02T04:26:02.867" v="1285" actId="478"/>
          <ac:spMkLst>
            <pc:docMk/>
            <pc:sldMk cId="3987717335" sldId="313"/>
            <ac:spMk id="3" creationId="{00000000-0000-0000-0000-000000000000}"/>
          </ac:spMkLst>
        </pc:spChg>
      </pc:sldChg>
      <pc:sldChg chg="new del">
        <pc:chgData name="Kevin McMenamin" userId="7b3357d2-c379-4d44-bf07-d0779cd349ab" providerId="ADAL" clId="{DD974D46-BF0B-42CA-8828-D6ACDD9FDC39}" dt="2022-08-02T04:44:21.495" v="1700" actId="2696"/>
        <pc:sldMkLst>
          <pc:docMk/>
          <pc:sldMk cId="3703646980" sldId="323"/>
        </pc:sldMkLst>
      </pc:sldChg>
    </pc:docChg>
  </pc:docChgLst>
  <pc:docChgLst>
    <pc:chgData name="Kevin McMenamin" userId="7b3357d2-c379-4d44-bf07-d0779cd349ab" providerId="ADAL" clId="{C7F4BA8C-7DE0-45A5-A21E-F4940B9DD592}"/>
    <pc:docChg chg="undo custSel addSld delSld modSld sldOrd">
      <pc:chgData name="Kevin McMenamin" userId="7b3357d2-c379-4d44-bf07-d0779cd349ab" providerId="ADAL" clId="{C7F4BA8C-7DE0-45A5-A21E-F4940B9DD592}" dt="2022-08-07T22:47:59.356" v="5634" actId="20577"/>
      <pc:docMkLst>
        <pc:docMk/>
      </pc:docMkLst>
      <pc:sldChg chg="modSp mod">
        <pc:chgData name="Kevin McMenamin" userId="7b3357d2-c379-4d44-bf07-d0779cd349ab" providerId="ADAL" clId="{C7F4BA8C-7DE0-45A5-A21E-F4940B9DD592}" dt="2022-08-05T00:04:08.989" v="35" actId="20577"/>
        <pc:sldMkLst>
          <pc:docMk/>
          <pc:sldMk cId="1513930656" sldId="257"/>
        </pc:sldMkLst>
        <pc:spChg chg="mod">
          <ac:chgData name="Kevin McMenamin" userId="7b3357d2-c379-4d44-bf07-d0779cd349ab" providerId="ADAL" clId="{C7F4BA8C-7DE0-45A5-A21E-F4940B9DD592}" dt="2022-08-05T00:04:08.989" v="35" actId="20577"/>
          <ac:spMkLst>
            <pc:docMk/>
            <pc:sldMk cId="1513930656" sldId="257"/>
            <ac:spMk id="4" creationId="{00000000-0000-0000-0000-000000000000}"/>
          </ac:spMkLst>
        </pc:spChg>
      </pc:sldChg>
      <pc:sldChg chg="modSp mod">
        <pc:chgData name="Kevin McMenamin" userId="7b3357d2-c379-4d44-bf07-d0779cd349ab" providerId="ADAL" clId="{C7F4BA8C-7DE0-45A5-A21E-F4940B9DD592}" dt="2022-08-05T00:04:25.406" v="59" actId="20577"/>
        <pc:sldMkLst>
          <pc:docMk/>
          <pc:sldMk cId="1389275010" sldId="299"/>
        </pc:sldMkLst>
        <pc:spChg chg="mod">
          <ac:chgData name="Kevin McMenamin" userId="7b3357d2-c379-4d44-bf07-d0779cd349ab" providerId="ADAL" clId="{C7F4BA8C-7DE0-45A5-A21E-F4940B9DD592}" dt="2022-08-05T00:04:25.406" v="59" actId="20577"/>
          <ac:spMkLst>
            <pc:docMk/>
            <pc:sldMk cId="1389275010" sldId="299"/>
            <ac:spMk id="3" creationId="{00000000-0000-0000-0000-000000000000}"/>
          </ac:spMkLst>
        </pc:spChg>
      </pc:sldChg>
      <pc:sldChg chg="modSp mod modNotesTx">
        <pc:chgData name="Kevin McMenamin" userId="7b3357d2-c379-4d44-bf07-d0779cd349ab" providerId="ADAL" clId="{C7F4BA8C-7DE0-45A5-A21E-F4940B9DD592}" dt="2022-08-07T03:41:42.683" v="156" actId="20577"/>
        <pc:sldMkLst>
          <pc:docMk/>
          <pc:sldMk cId="4009629069" sldId="302"/>
        </pc:sldMkLst>
        <pc:spChg chg="mod">
          <ac:chgData name="Kevin McMenamin" userId="7b3357d2-c379-4d44-bf07-d0779cd349ab" providerId="ADAL" clId="{C7F4BA8C-7DE0-45A5-A21E-F4940B9DD592}" dt="2022-08-05T00:04:49.414" v="81" actId="20577"/>
          <ac:spMkLst>
            <pc:docMk/>
            <pc:sldMk cId="4009629069" sldId="302"/>
            <ac:spMk id="2" creationId="{00000000-0000-0000-0000-000000000000}"/>
          </ac:spMkLst>
        </pc:spChg>
        <pc:spChg chg="mod">
          <ac:chgData name="Kevin McMenamin" userId="7b3357d2-c379-4d44-bf07-d0779cd349ab" providerId="ADAL" clId="{C7F4BA8C-7DE0-45A5-A21E-F4940B9DD592}" dt="2022-08-07T03:41:42.683" v="156" actId="20577"/>
          <ac:spMkLst>
            <pc:docMk/>
            <pc:sldMk cId="4009629069" sldId="302"/>
            <ac:spMk id="3" creationId="{00000000-0000-0000-0000-000000000000}"/>
          </ac:spMkLst>
        </pc:spChg>
      </pc:sldChg>
      <pc:sldChg chg="modSp mod">
        <pc:chgData name="Kevin McMenamin" userId="7b3357d2-c379-4d44-bf07-d0779cd349ab" providerId="ADAL" clId="{C7F4BA8C-7DE0-45A5-A21E-F4940B9DD592}" dt="2022-08-07T08:39:05.023" v="1821" actId="1076"/>
        <pc:sldMkLst>
          <pc:docMk/>
          <pc:sldMk cId="521736335" sldId="303"/>
        </pc:sldMkLst>
        <pc:spChg chg="mod">
          <ac:chgData name="Kevin McMenamin" userId="7b3357d2-c379-4d44-bf07-d0779cd349ab" providerId="ADAL" clId="{C7F4BA8C-7DE0-45A5-A21E-F4940B9DD592}" dt="2022-08-07T08:35:46.606" v="1803" actId="20577"/>
          <ac:spMkLst>
            <pc:docMk/>
            <pc:sldMk cId="521736335" sldId="303"/>
            <ac:spMk id="2" creationId="{00000000-0000-0000-0000-000000000000}"/>
          </ac:spMkLst>
        </pc:spChg>
        <pc:spChg chg="mod">
          <ac:chgData name="Kevin McMenamin" userId="7b3357d2-c379-4d44-bf07-d0779cd349ab" providerId="ADAL" clId="{C7F4BA8C-7DE0-45A5-A21E-F4940B9DD592}" dt="2022-08-07T08:39:05.023" v="1821" actId="1076"/>
          <ac:spMkLst>
            <pc:docMk/>
            <pc:sldMk cId="521736335" sldId="303"/>
            <ac:spMk id="3" creationId="{00000000-0000-0000-0000-000000000000}"/>
          </ac:spMkLst>
        </pc:spChg>
      </pc:sldChg>
      <pc:sldChg chg="addSp modSp mod">
        <pc:chgData name="Kevin McMenamin" userId="7b3357d2-c379-4d44-bf07-d0779cd349ab" providerId="ADAL" clId="{C7F4BA8C-7DE0-45A5-A21E-F4940B9DD592}" dt="2022-08-07T09:55:56.802" v="2220" actId="14100"/>
        <pc:sldMkLst>
          <pc:docMk/>
          <pc:sldMk cId="3740202484" sldId="304"/>
        </pc:sldMkLst>
        <pc:spChg chg="mod">
          <ac:chgData name="Kevin McMenamin" userId="7b3357d2-c379-4d44-bf07-d0779cd349ab" providerId="ADAL" clId="{C7F4BA8C-7DE0-45A5-A21E-F4940B9DD592}" dt="2022-08-07T08:35:52.559" v="1806" actId="20577"/>
          <ac:spMkLst>
            <pc:docMk/>
            <pc:sldMk cId="3740202484" sldId="304"/>
            <ac:spMk id="2" creationId="{00000000-0000-0000-0000-000000000000}"/>
          </ac:spMkLst>
        </pc:spChg>
        <pc:spChg chg="mod">
          <ac:chgData name="Kevin McMenamin" userId="7b3357d2-c379-4d44-bf07-d0779cd349ab" providerId="ADAL" clId="{C7F4BA8C-7DE0-45A5-A21E-F4940B9DD592}" dt="2022-08-07T09:55:56.802" v="2220" actId="14100"/>
          <ac:spMkLst>
            <pc:docMk/>
            <pc:sldMk cId="3740202484" sldId="304"/>
            <ac:spMk id="3" creationId="{00000000-0000-0000-0000-000000000000}"/>
          </ac:spMkLst>
        </pc:spChg>
        <pc:spChg chg="add mod">
          <ac:chgData name="Kevin McMenamin" userId="7b3357d2-c379-4d44-bf07-d0779cd349ab" providerId="ADAL" clId="{C7F4BA8C-7DE0-45A5-A21E-F4940B9DD592}" dt="2022-08-07T08:47:19.767" v="2033" actId="1076"/>
          <ac:spMkLst>
            <pc:docMk/>
            <pc:sldMk cId="3740202484" sldId="304"/>
            <ac:spMk id="4" creationId="{8FBCEE4E-5CCE-4AED-BF38-A2DE6A2CF24F}"/>
          </ac:spMkLst>
        </pc:spChg>
        <pc:graphicFrameChg chg="add mod">
          <ac:chgData name="Kevin McMenamin" userId="7b3357d2-c379-4d44-bf07-d0779cd349ab" providerId="ADAL" clId="{C7F4BA8C-7DE0-45A5-A21E-F4940B9DD592}" dt="2022-08-07T09:55:25.373" v="2217" actId="1076"/>
          <ac:graphicFrameMkLst>
            <pc:docMk/>
            <pc:sldMk cId="3740202484" sldId="304"/>
            <ac:graphicFrameMk id="5" creationId="{CEB8D866-29A0-4CDB-A36B-A5C535CF170E}"/>
          </ac:graphicFrameMkLst>
        </pc:graphicFrameChg>
      </pc:sldChg>
      <pc:sldChg chg="del">
        <pc:chgData name="Kevin McMenamin" userId="7b3357d2-c379-4d44-bf07-d0779cd349ab" providerId="ADAL" clId="{C7F4BA8C-7DE0-45A5-A21E-F4940B9DD592}" dt="2022-08-07T11:27:14.273" v="3287" actId="2696"/>
        <pc:sldMkLst>
          <pc:docMk/>
          <pc:sldMk cId="2386820272" sldId="305"/>
        </pc:sldMkLst>
      </pc:sldChg>
      <pc:sldChg chg="modSp mod">
        <pc:chgData name="Kevin McMenamin" userId="7b3357d2-c379-4d44-bf07-d0779cd349ab" providerId="ADAL" clId="{C7F4BA8C-7DE0-45A5-A21E-F4940B9DD592}" dt="2022-08-07T11:29:37.945" v="3311" actId="6549"/>
        <pc:sldMkLst>
          <pc:docMk/>
          <pc:sldMk cId="2223500379" sldId="306"/>
        </pc:sldMkLst>
        <pc:spChg chg="mod">
          <ac:chgData name="Kevin McMenamin" userId="7b3357d2-c379-4d44-bf07-d0779cd349ab" providerId="ADAL" clId="{C7F4BA8C-7DE0-45A5-A21E-F4940B9DD592}" dt="2022-08-07T11:29:37.945" v="3311" actId="6549"/>
          <ac:spMkLst>
            <pc:docMk/>
            <pc:sldMk cId="2223500379" sldId="306"/>
            <ac:spMk id="2" creationId="{00000000-0000-0000-0000-000000000000}"/>
          </ac:spMkLst>
        </pc:spChg>
        <pc:spChg chg="mod">
          <ac:chgData name="Kevin McMenamin" userId="7b3357d2-c379-4d44-bf07-d0779cd349ab" providerId="ADAL" clId="{C7F4BA8C-7DE0-45A5-A21E-F4940B9DD592}" dt="2022-08-07T11:29:14.848" v="3289" actId="20577"/>
          <ac:spMkLst>
            <pc:docMk/>
            <pc:sldMk cId="2223500379" sldId="306"/>
            <ac:spMk id="3" creationId="{00000000-0000-0000-0000-000000000000}"/>
          </ac:spMkLst>
        </pc:spChg>
      </pc:sldChg>
      <pc:sldChg chg="modSp mod modNotesTx">
        <pc:chgData name="Kevin McMenamin" userId="7b3357d2-c379-4d44-bf07-d0779cd349ab" providerId="ADAL" clId="{C7F4BA8C-7DE0-45A5-A21E-F4940B9DD592}" dt="2022-08-07T12:31:52.904" v="4202" actId="6549"/>
        <pc:sldMkLst>
          <pc:docMk/>
          <pc:sldMk cId="839125355" sldId="307"/>
        </pc:sldMkLst>
        <pc:spChg chg="mod">
          <ac:chgData name="Kevin McMenamin" userId="7b3357d2-c379-4d44-bf07-d0779cd349ab" providerId="ADAL" clId="{C7F4BA8C-7DE0-45A5-A21E-F4940B9DD592}" dt="2022-08-07T11:35:10.891" v="3342" actId="20577"/>
          <ac:spMkLst>
            <pc:docMk/>
            <pc:sldMk cId="839125355" sldId="307"/>
            <ac:spMk id="2" creationId="{00000000-0000-0000-0000-000000000000}"/>
          </ac:spMkLst>
        </pc:spChg>
        <pc:spChg chg="mod">
          <ac:chgData name="Kevin McMenamin" userId="7b3357d2-c379-4d44-bf07-d0779cd349ab" providerId="ADAL" clId="{C7F4BA8C-7DE0-45A5-A21E-F4940B9DD592}" dt="2022-08-07T12:12:44.256" v="3928" actId="20577"/>
          <ac:spMkLst>
            <pc:docMk/>
            <pc:sldMk cId="839125355" sldId="307"/>
            <ac:spMk id="3" creationId="{00000000-0000-0000-0000-000000000000}"/>
          </ac:spMkLst>
        </pc:spChg>
      </pc:sldChg>
      <pc:sldChg chg="modSp mod modNotesTx">
        <pc:chgData name="Kevin McMenamin" userId="7b3357d2-c379-4d44-bf07-d0779cd349ab" providerId="ADAL" clId="{C7F4BA8C-7DE0-45A5-A21E-F4940B9DD592}" dt="2022-08-07T12:36:47.006" v="4519" actId="20577"/>
        <pc:sldMkLst>
          <pc:docMk/>
          <pc:sldMk cId="3055571106" sldId="308"/>
        </pc:sldMkLst>
        <pc:spChg chg="mod">
          <ac:chgData name="Kevin McMenamin" userId="7b3357d2-c379-4d44-bf07-d0779cd349ab" providerId="ADAL" clId="{C7F4BA8C-7DE0-45A5-A21E-F4940B9DD592}" dt="2022-08-07T12:03:45.846" v="3867" actId="20577"/>
          <ac:spMkLst>
            <pc:docMk/>
            <pc:sldMk cId="3055571106" sldId="308"/>
            <ac:spMk id="2" creationId="{00000000-0000-0000-0000-000000000000}"/>
          </ac:spMkLst>
        </pc:spChg>
        <pc:spChg chg="mod">
          <ac:chgData name="Kevin McMenamin" userId="7b3357d2-c379-4d44-bf07-d0779cd349ab" providerId="ADAL" clId="{C7F4BA8C-7DE0-45A5-A21E-F4940B9DD592}" dt="2022-08-07T12:36:47.006" v="4519" actId="20577"/>
          <ac:spMkLst>
            <pc:docMk/>
            <pc:sldMk cId="3055571106" sldId="308"/>
            <ac:spMk id="3" creationId="{00000000-0000-0000-0000-000000000000}"/>
          </ac:spMkLst>
        </pc:spChg>
      </pc:sldChg>
      <pc:sldChg chg="modNotesTx">
        <pc:chgData name="Kevin McMenamin" userId="7b3357d2-c379-4d44-bf07-d0779cd349ab" providerId="ADAL" clId="{C7F4BA8C-7DE0-45A5-A21E-F4940B9DD592}" dt="2022-08-07T22:36:02.373" v="5352" actId="20577"/>
        <pc:sldMkLst>
          <pc:docMk/>
          <pc:sldMk cId="3837988521" sldId="310"/>
        </pc:sldMkLst>
      </pc:sldChg>
      <pc:sldChg chg="modNotesTx">
        <pc:chgData name="Kevin McMenamin" userId="7b3357d2-c379-4d44-bf07-d0779cd349ab" providerId="ADAL" clId="{C7F4BA8C-7DE0-45A5-A21E-F4940B9DD592}" dt="2022-08-07T22:45:52.333" v="5385" actId="20577"/>
        <pc:sldMkLst>
          <pc:docMk/>
          <pc:sldMk cId="2259131717" sldId="312"/>
        </pc:sldMkLst>
      </pc:sldChg>
      <pc:sldChg chg="addSp delSp modSp mod modNotesTx">
        <pc:chgData name="Kevin McMenamin" userId="7b3357d2-c379-4d44-bf07-d0779cd349ab" providerId="ADAL" clId="{C7F4BA8C-7DE0-45A5-A21E-F4940B9DD592}" dt="2022-08-07T22:47:59.356" v="5634" actId="20577"/>
        <pc:sldMkLst>
          <pc:docMk/>
          <pc:sldMk cId="3987717335" sldId="313"/>
        </pc:sldMkLst>
        <pc:spChg chg="add mod">
          <ac:chgData name="Kevin McMenamin" userId="7b3357d2-c379-4d44-bf07-d0779cd349ab" providerId="ADAL" clId="{C7F4BA8C-7DE0-45A5-A21E-F4940B9DD592}" dt="2022-08-07T13:37:52.767" v="5310" actId="1076"/>
          <ac:spMkLst>
            <pc:docMk/>
            <pc:sldMk cId="3987717335" sldId="313"/>
            <ac:spMk id="5" creationId="{8BE22CE7-138E-4637-964A-3DB4A3BA79B2}"/>
          </ac:spMkLst>
        </pc:spChg>
        <pc:picChg chg="del">
          <ac:chgData name="Kevin McMenamin" userId="7b3357d2-c379-4d44-bf07-d0779cd349ab" providerId="ADAL" clId="{C7F4BA8C-7DE0-45A5-A21E-F4940B9DD592}" dt="2022-08-07T13:37:23.918" v="5304" actId="478"/>
          <ac:picMkLst>
            <pc:docMk/>
            <pc:sldMk cId="3987717335" sldId="313"/>
            <ac:picMk id="4" creationId="{7D862884-D658-4E10-A3C9-30A7767BE0DA}"/>
          </ac:picMkLst>
        </pc:picChg>
      </pc:sldChg>
      <pc:sldChg chg="modSp mod">
        <pc:chgData name="Kevin McMenamin" userId="7b3357d2-c379-4d44-bf07-d0779cd349ab" providerId="ADAL" clId="{C7F4BA8C-7DE0-45A5-A21E-F4940B9DD592}" dt="2022-08-07T13:38:08.864" v="5322" actId="6549"/>
        <pc:sldMkLst>
          <pc:docMk/>
          <pc:sldMk cId="56996404" sldId="314"/>
        </pc:sldMkLst>
        <pc:spChg chg="mod">
          <ac:chgData name="Kevin McMenamin" userId="7b3357d2-c379-4d44-bf07-d0779cd349ab" providerId="ADAL" clId="{C7F4BA8C-7DE0-45A5-A21E-F4940B9DD592}" dt="2022-08-07T13:38:08.864" v="5322" actId="6549"/>
          <ac:spMkLst>
            <pc:docMk/>
            <pc:sldMk cId="56996404" sldId="314"/>
            <ac:spMk id="2" creationId="{00000000-0000-0000-0000-000000000000}"/>
          </ac:spMkLst>
        </pc:spChg>
      </pc:sldChg>
      <pc:sldChg chg="modSp mod">
        <pc:chgData name="Kevin McMenamin" userId="7b3357d2-c379-4d44-bf07-d0779cd349ab" providerId="ADAL" clId="{C7F4BA8C-7DE0-45A5-A21E-F4940B9DD592}" dt="2022-08-07T13:46:54.855" v="5328" actId="12"/>
        <pc:sldMkLst>
          <pc:docMk/>
          <pc:sldMk cId="3428797232" sldId="315"/>
        </pc:sldMkLst>
        <pc:graphicFrameChg chg="mod modGraphic">
          <ac:chgData name="Kevin McMenamin" userId="7b3357d2-c379-4d44-bf07-d0779cd349ab" providerId="ADAL" clId="{C7F4BA8C-7DE0-45A5-A21E-F4940B9DD592}" dt="2022-08-07T13:46:54.855" v="5328" actId="12"/>
          <ac:graphicFrameMkLst>
            <pc:docMk/>
            <pc:sldMk cId="3428797232" sldId="315"/>
            <ac:graphicFrameMk id="4" creationId="{FE530E25-C98C-4AAF-9EA0-903DEF1457F0}"/>
          </ac:graphicFrameMkLst>
        </pc:graphicFrameChg>
      </pc:sldChg>
      <pc:sldChg chg="addSp delSp modSp mod">
        <pc:chgData name="Kevin McMenamin" userId="7b3357d2-c379-4d44-bf07-d0779cd349ab" providerId="ADAL" clId="{C7F4BA8C-7DE0-45A5-A21E-F4940B9DD592}" dt="2022-08-07T13:52:59.659" v="5334" actId="1076"/>
        <pc:sldMkLst>
          <pc:docMk/>
          <pc:sldMk cId="717018467" sldId="316"/>
        </pc:sldMkLst>
        <pc:spChg chg="del">
          <ac:chgData name="Kevin McMenamin" userId="7b3357d2-c379-4d44-bf07-d0779cd349ab" providerId="ADAL" clId="{C7F4BA8C-7DE0-45A5-A21E-F4940B9DD592}" dt="2022-08-07T13:47:29.121" v="5330" actId="478"/>
          <ac:spMkLst>
            <pc:docMk/>
            <pc:sldMk cId="717018467" sldId="316"/>
            <ac:spMk id="3" creationId="{00000000-0000-0000-0000-000000000000}"/>
          </ac:spMkLst>
        </pc:spChg>
        <pc:picChg chg="del">
          <ac:chgData name="Kevin McMenamin" userId="7b3357d2-c379-4d44-bf07-d0779cd349ab" providerId="ADAL" clId="{C7F4BA8C-7DE0-45A5-A21E-F4940B9DD592}" dt="2022-08-07T13:47:26.101" v="5329" actId="478"/>
          <ac:picMkLst>
            <pc:docMk/>
            <pc:sldMk cId="717018467" sldId="316"/>
            <ac:picMk id="4" creationId="{0269C613-8847-4C44-A77B-F804E66FBBF1}"/>
          </ac:picMkLst>
        </pc:picChg>
        <pc:picChg chg="add mod">
          <ac:chgData name="Kevin McMenamin" userId="7b3357d2-c379-4d44-bf07-d0779cd349ab" providerId="ADAL" clId="{C7F4BA8C-7DE0-45A5-A21E-F4940B9DD592}" dt="2022-08-07T13:52:59.659" v="5334" actId="1076"/>
          <ac:picMkLst>
            <pc:docMk/>
            <pc:sldMk cId="717018467" sldId="316"/>
            <ac:picMk id="6" creationId="{BA055F77-6612-4EF0-8D70-F4BD681B6CC9}"/>
          </ac:picMkLst>
        </pc:picChg>
      </pc:sldChg>
      <pc:sldChg chg="del">
        <pc:chgData name="Kevin McMenamin" userId="7b3357d2-c379-4d44-bf07-d0779cd349ab" providerId="ADAL" clId="{C7F4BA8C-7DE0-45A5-A21E-F4940B9DD592}" dt="2022-08-07T14:21:21.447" v="5335" actId="47"/>
        <pc:sldMkLst>
          <pc:docMk/>
          <pc:sldMk cId="2967496856" sldId="321"/>
        </pc:sldMkLst>
      </pc:sldChg>
      <pc:sldChg chg="modSp add mod ord">
        <pc:chgData name="Kevin McMenamin" userId="7b3357d2-c379-4d44-bf07-d0779cd349ab" providerId="ADAL" clId="{C7F4BA8C-7DE0-45A5-A21E-F4940B9DD592}" dt="2022-08-07T22:33:37.156" v="5347" actId="20577"/>
        <pc:sldMkLst>
          <pc:docMk/>
          <pc:sldMk cId="209546338" sldId="323"/>
        </pc:sldMkLst>
        <pc:spChg chg="mod">
          <ac:chgData name="Kevin McMenamin" userId="7b3357d2-c379-4d44-bf07-d0779cd349ab" providerId="ADAL" clId="{C7F4BA8C-7DE0-45A5-A21E-F4940B9DD592}" dt="2022-08-07T09:56:12.032" v="2222" actId="20577"/>
          <ac:spMkLst>
            <pc:docMk/>
            <pc:sldMk cId="209546338" sldId="323"/>
            <ac:spMk id="2" creationId="{00000000-0000-0000-0000-000000000000}"/>
          </ac:spMkLst>
        </pc:spChg>
        <pc:spChg chg="mod">
          <ac:chgData name="Kevin McMenamin" userId="7b3357d2-c379-4d44-bf07-d0779cd349ab" providerId="ADAL" clId="{C7F4BA8C-7DE0-45A5-A21E-F4940B9DD592}" dt="2022-08-07T22:33:37.156" v="5347" actId="20577"/>
          <ac:spMkLst>
            <pc:docMk/>
            <pc:sldMk cId="209546338" sldId="323"/>
            <ac:spMk id="3" creationId="{00000000-0000-0000-0000-000000000000}"/>
          </ac:spMkLst>
        </pc:spChg>
      </pc:sldChg>
      <pc:sldChg chg="modSp add del mod ord">
        <pc:chgData name="Kevin McMenamin" userId="7b3357d2-c379-4d44-bf07-d0779cd349ab" providerId="ADAL" clId="{C7F4BA8C-7DE0-45A5-A21E-F4940B9DD592}" dt="2022-08-07T11:27:08.890" v="3286" actId="2696"/>
        <pc:sldMkLst>
          <pc:docMk/>
          <pc:sldMk cId="685612829" sldId="324"/>
        </pc:sldMkLst>
        <pc:spChg chg="mod">
          <ac:chgData name="Kevin McMenamin" userId="7b3357d2-c379-4d44-bf07-d0779cd349ab" providerId="ADAL" clId="{C7F4BA8C-7DE0-45A5-A21E-F4940B9DD592}" dt="2022-08-07T08:42:49.287" v="1835" actId="6549"/>
          <ac:spMkLst>
            <pc:docMk/>
            <pc:sldMk cId="685612829" sldId="324"/>
            <ac:spMk id="3" creationId="{00000000-0000-0000-0000-000000000000}"/>
          </ac:spMkLst>
        </pc:spChg>
      </pc:sldChg>
      <pc:sldChg chg="modSp add mod ord">
        <pc:chgData name="Kevin McMenamin" userId="7b3357d2-c379-4d44-bf07-d0779cd349ab" providerId="ADAL" clId="{C7F4BA8C-7DE0-45A5-A21E-F4940B9DD592}" dt="2022-08-07T22:33:32.004" v="5345" actId="20577"/>
        <pc:sldMkLst>
          <pc:docMk/>
          <pc:sldMk cId="1876048861" sldId="325"/>
        </pc:sldMkLst>
        <pc:spChg chg="mod">
          <ac:chgData name="Kevin McMenamin" userId="7b3357d2-c379-4d44-bf07-d0779cd349ab" providerId="ADAL" clId="{C7F4BA8C-7DE0-45A5-A21E-F4940B9DD592}" dt="2022-08-07T09:56:35.277" v="2227" actId="20577"/>
          <ac:spMkLst>
            <pc:docMk/>
            <pc:sldMk cId="1876048861" sldId="325"/>
            <ac:spMk id="2" creationId="{00000000-0000-0000-0000-000000000000}"/>
          </ac:spMkLst>
        </pc:spChg>
        <pc:spChg chg="mod">
          <ac:chgData name="Kevin McMenamin" userId="7b3357d2-c379-4d44-bf07-d0779cd349ab" providerId="ADAL" clId="{C7F4BA8C-7DE0-45A5-A21E-F4940B9DD592}" dt="2022-08-07T22:33:32.004" v="5345" actId="20577"/>
          <ac:spMkLst>
            <pc:docMk/>
            <pc:sldMk cId="1876048861" sldId="325"/>
            <ac:spMk id="3" creationId="{00000000-0000-0000-0000-000000000000}"/>
          </ac:spMkLst>
        </pc:spChg>
      </pc:sldChg>
      <pc:sldChg chg="modSp add mod">
        <pc:chgData name="Kevin McMenamin" userId="7b3357d2-c379-4d44-bf07-d0779cd349ab" providerId="ADAL" clId="{C7F4BA8C-7DE0-45A5-A21E-F4940B9DD592}" dt="2022-08-07T22:35:41.719" v="5350" actId="1076"/>
        <pc:sldMkLst>
          <pc:docMk/>
          <pc:sldMk cId="4248969991" sldId="326"/>
        </pc:sldMkLst>
        <pc:spChg chg="mod">
          <ac:chgData name="Kevin McMenamin" userId="7b3357d2-c379-4d44-bf07-d0779cd349ab" providerId="ADAL" clId="{C7F4BA8C-7DE0-45A5-A21E-F4940B9DD592}" dt="2022-08-07T22:35:41.719" v="5350" actId="1076"/>
          <ac:spMkLst>
            <pc:docMk/>
            <pc:sldMk cId="4248969991" sldId="326"/>
            <ac:spMk id="3" creationId="{00000000-0000-0000-0000-000000000000}"/>
          </ac:spMkLst>
        </pc:spChg>
      </pc:sldChg>
      <pc:sldChg chg="modSp add">
        <pc:chgData name="Kevin McMenamin" userId="7b3357d2-c379-4d44-bf07-d0779cd349ab" providerId="ADAL" clId="{C7F4BA8C-7DE0-45A5-A21E-F4940B9DD592}" dt="2022-08-07T22:35:46.601" v="5351" actId="1076"/>
        <pc:sldMkLst>
          <pc:docMk/>
          <pc:sldMk cId="1975654110" sldId="327"/>
        </pc:sldMkLst>
        <pc:spChg chg="mod">
          <ac:chgData name="Kevin McMenamin" userId="7b3357d2-c379-4d44-bf07-d0779cd349ab" providerId="ADAL" clId="{C7F4BA8C-7DE0-45A5-A21E-F4940B9DD592}" dt="2022-08-07T22:35:46.601" v="5351" actId="1076"/>
          <ac:spMkLst>
            <pc:docMk/>
            <pc:sldMk cId="1975654110" sldId="327"/>
            <ac:spMk id="3" creationId="{00000000-0000-0000-0000-000000000000}"/>
          </ac:spMkLst>
        </pc:spChg>
      </pc:sldChg>
      <pc:sldChg chg="modSp add mod ord">
        <pc:chgData name="Kevin McMenamin" userId="7b3357d2-c379-4d44-bf07-d0779cd349ab" providerId="ADAL" clId="{C7F4BA8C-7DE0-45A5-A21E-F4940B9DD592}" dt="2022-08-07T22:35:11.263" v="5349"/>
        <pc:sldMkLst>
          <pc:docMk/>
          <pc:sldMk cId="330941233" sldId="328"/>
        </pc:sldMkLst>
        <pc:spChg chg="mod">
          <ac:chgData name="Kevin McMenamin" userId="7b3357d2-c379-4d44-bf07-d0779cd349ab" providerId="ADAL" clId="{C7F4BA8C-7DE0-45A5-A21E-F4940B9DD592}" dt="2022-08-07T12:50:57.137" v="4834" actId="20577"/>
          <ac:spMkLst>
            <pc:docMk/>
            <pc:sldMk cId="330941233" sldId="328"/>
            <ac:spMk id="2" creationId="{00000000-0000-0000-0000-000000000000}"/>
          </ac:spMkLst>
        </pc:spChg>
        <pc:spChg chg="mod">
          <ac:chgData name="Kevin McMenamin" userId="7b3357d2-c379-4d44-bf07-d0779cd349ab" providerId="ADAL" clId="{C7F4BA8C-7DE0-45A5-A21E-F4940B9DD592}" dt="2022-08-07T12:55:37.476" v="5303" actId="20577"/>
          <ac:spMkLst>
            <pc:docMk/>
            <pc:sldMk cId="330941233" sldId="328"/>
            <ac:spMk id="3"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AU"/>
          </a:p>
        </p:txBody>
      </p:sp>
      <p:sp>
        <p:nvSpPr>
          <p:cNvPr id="7171" name="Rectangle 3"/>
          <p:cNvSpPr>
            <a:spLocks noGrp="1" noChangeArrowheads="1"/>
          </p:cNvSpPr>
          <p:nvPr>
            <p:ph type="dt" sz="quarter" idx="1"/>
          </p:nvPr>
        </p:nvSpPr>
        <p:spPr bwMode="auto">
          <a:xfrm>
            <a:off x="3852016"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AU"/>
          </a:p>
        </p:txBody>
      </p:sp>
      <p:sp>
        <p:nvSpPr>
          <p:cNvPr id="7172" name="Rectangle 4"/>
          <p:cNvSpPr>
            <a:spLocks noGrp="1" noChangeArrowheads="1"/>
          </p:cNvSpPr>
          <p:nvPr>
            <p:ph type="ftr" sz="quarter" idx="2"/>
          </p:nvPr>
        </p:nvSpPr>
        <p:spPr bwMode="auto">
          <a:xfrm>
            <a:off x="0"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AU"/>
          </a:p>
        </p:txBody>
      </p:sp>
      <p:sp>
        <p:nvSpPr>
          <p:cNvPr id="7173" name="Rectangle 5"/>
          <p:cNvSpPr>
            <a:spLocks noGrp="1" noChangeArrowheads="1"/>
          </p:cNvSpPr>
          <p:nvPr>
            <p:ph type="sldNum" sz="quarter" idx="3"/>
          </p:nvPr>
        </p:nvSpPr>
        <p:spPr bwMode="auto">
          <a:xfrm>
            <a:off x="3852016"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2A6D20FD-8F03-4CD0-8EBE-BDFFACD302B2}" type="slidenum">
              <a:rPr lang="en-AU"/>
              <a:pPr/>
              <a:t>‹#›</a:t>
            </a:fld>
            <a:endParaRPr lang="en-AU"/>
          </a:p>
        </p:txBody>
      </p:sp>
    </p:spTree>
    <p:extLst>
      <p:ext uri="{BB962C8B-B14F-4D97-AF65-F5344CB8AC3E}">
        <p14:creationId xmlns:p14="http://schemas.microsoft.com/office/powerpoint/2010/main" val="33552275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026"/>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9219" name="Rectangle 1027"/>
          <p:cNvSpPr>
            <a:spLocks noGrp="1" noChangeArrowheads="1"/>
          </p:cNvSpPr>
          <p:nvPr>
            <p:ph type="dt" idx="1"/>
          </p:nvPr>
        </p:nvSpPr>
        <p:spPr bwMode="auto">
          <a:xfrm>
            <a:off x="3852016"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9220" name="Rectangle 1028"/>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1029"/>
          <p:cNvSpPr>
            <a:spLocks noGrp="1" noChangeArrowheads="1"/>
          </p:cNvSpPr>
          <p:nvPr>
            <p:ph type="body" sz="quarter" idx="3"/>
          </p:nvPr>
        </p:nvSpPr>
        <p:spPr bwMode="auto">
          <a:xfrm>
            <a:off x="906357" y="4715153"/>
            <a:ext cx="4984962"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9222" name="Rectangle 1030"/>
          <p:cNvSpPr>
            <a:spLocks noGrp="1" noChangeArrowheads="1"/>
          </p:cNvSpPr>
          <p:nvPr>
            <p:ph type="ftr" sz="quarter" idx="4"/>
          </p:nvPr>
        </p:nvSpPr>
        <p:spPr bwMode="auto">
          <a:xfrm>
            <a:off x="0"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9223" name="Rectangle 1031"/>
          <p:cNvSpPr>
            <a:spLocks noGrp="1" noChangeArrowheads="1"/>
          </p:cNvSpPr>
          <p:nvPr>
            <p:ph type="sldNum" sz="quarter" idx="5"/>
          </p:nvPr>
        </p:nvSpPr>
        <p:spPr bwMode="auto">
          <a:xfrm>
            <a:off x="3852016"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086DB27-C44E-42FC-8577-04AF19E06BB2}" type="slidenum">
              <a:rPr lang="en-AU"/>
              <a:pPr/>
              <a:t>‹#›</a:t>
            </a:fld>
            <a:endParaRPr lang="en-AU"/>
          </a:p>
        </p:txBody>
      </p:sp>
    </p:spTree>
    <p:extLst>
      <p:ext uri="{BB962C8B-B14F-4D97-AF65-F5344CB8AC3E}">
        <p14:creationId xmlns:p14="http://schemas.microsoft.com/office/powerpoint/2010/main" val="1449700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1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1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1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1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a:t>
            </a:fld>
            <a:endParaRPr lang="en-AU"/>
          </a:p>
        </p:txBody>
      </p:sp>
    </p:spTree>
    <p:extLst>
      <p:ext uri="{BB962C8B-B14F-4D97-AF65-F5344CB8AC3E}">
        <p14:creationId xmlns:p14="http://schemas.microsoft.com/office/powerpoint/2010/main" val="73299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a:t>
            </a:fld>
            <a:endParaRPr lang="en-AU"/>
          </a:p>
        </p:txBody>
      </p:sp>
    </p:spTree>
    <p:extLst>
      <p:ext uri="{BB962C8B-B14F-4D97-AF65-F5344CB8AC3E}">
        <p14:creationId xmlns:p14="http://schemas.microsoft.com/office/powerpoint/2010/main" val="2180213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3AF5F9FC-620C-4B6D-A6A9-D5B8CA54C810}" type="slidenum">
              <a:rPr lang="en-AU" smtClean="0"/>
              <a:t>3</a:t>
            </a:fld>
            <a:endParaRPr lang="en-AU" dirty="0"/>
          </a:p>
        </p:txBody>
      </p:sp>
    </p:spTree>
    <p:extLst>
      <p:ext uri="{BB962C8B-B14F-4D97-AF65-F5344CB8AC3E}">
        <p14:creationId xmlns:p14="http://schemas.microsoft.com/office/powerpoint/2010/main" val="56820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4</a:t>
            </a:fld>
            <a:endParaRPr lang="en-AU"/>
          </a:p>
        </p:txBody>
      </p:sp>
    </p:spTree>
    <p:extLst>
      <p:ext uri="{BB962C8B-B14F-4D97-AF65-F5344CB8AC3E}">
        <p14:creationId xmlns:p14="http://schemas.microsoft.com/office/powerpoint/2010/main" val="1518328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5</a:t>
            </a:fld>
            <a:endParaRPr lang="en-AU"/>
          </a:p>
        </p:txBody>
      </p:sp>
    </p:spTree>
    <p:extLst>
      <p:ext uri="{BB962C8B-B14F-4D97-AF65-F5344CB8AC3E}">
        <p14:creationId xmlns:p14="http://schemas.microsoft.com/office/powerpoint/2010/main" val="230925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6</a:t>
            </a:fld>
            <a:endParaRPr lang="en-AU"/>
          </a:p>
        </p:txBody>
      </p:sp>
    </p:spTree>
    <p:extLst>
      <p:ext uri="{BB962C8B-B14F-4D97-AF65-F5344CB8AC3E}">
        <p14:creationId xmlns:p14="http://schemas.microsoft.com/office/powerpoint/2010/main" val="1041757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7</a:t>
            </a:fld>
            <a:endParaRPr lang="en-AU"/>
          </a:p>
        </p:txBody>
      </p:sp>
    </p:spTree>
    <p:extLst>
      <p:ext uri="{BB962C8B-B14F-4D97-AF65-F5344CB8AC3E}">
        <p14:creationId xmlns:p14="http://schemas.microsoft.com/office/powerpoint/2010/main" val="848415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u="none"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8</a:t>
            </a:fld>
            <a:endParaRPr lang="en-AU"/>
          </a:p>
        </p:txBody>
      </p:sp>
    </p:spTree>
    <p:extLst>
      <p:ext uri="{BB962C8B-B14F-4D97-AF65-F5344CB8AC3E}">
        <p14:creationId xmlns:p14="http://schemas.microsoft.com/office/powerpoint/2010/main" val="2318827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u="none"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9</a:t>
            </a:fld>
            <a:endParaRPr lang="en-AU"/>
          </a:p>
        </p:txBody>
      </p:sp>
    </p:spTree>
    <p:extLst>
      <p:ext uri="{BB962C8B-B14F-4D97-AF65-F5344CB8AC3E}">
        <p14:creationId xmlns:p14="http://schemas.microsoft.com/office/powerpoint/2010/main" val="1628720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10</a:t>
            </a:fld>
            <a:endParaRPr lang="en-AU"/>
          </a:p>
        </p:txBody>
      </p:sp>
    </p:spTree>
    <p:extLst>
      <p:ext uri="{BB962C8B-B14F-4D97-AF65-F5344CB8AC3E}">
        <p14:creationId xmlns:p14="http://schemas.microsoft.com/office/powerpoint/2010/main" val="3051721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11</a:t>
            </a:fld>
            <a:endParaRPr lang="en-AU"/>
          </a:p>
        </p:txBody>
      </p:sp>
    </p:spTree>
    <p:extLst>
      <p:ext uri="{BB962C8B-B14F-4D97-AF65-F5344CB8AC3E}">
        <p14:creationId xmlns:p14="http://schemas.microsoft.com/office/powerpoint/2010/main" val="1270893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Michael</a:t>
                </a:r>
                <a:r>
                  <a:rPr lang="en-US" dirty="0"/>
                  <a:t> to speak to this slide:</a:t>
                </a:r>
              </a:p>
              <a:p>
                <a:r>
                  <a:rPr lang="en-AU" dirty="0"/>
                  <a:t>New content:</a:t>
                </a:r>
              </a:p>
              <a:p>
                <a:r>
                  <a:rPr lang="en-AU" dirty="0"/>
                  <a:t>Unit 2, </a:t>
                </a:r>
                <a:r>
                  <a:rPr lang="en-AU" dirty="0" err="1"/>
                  <a:t>AoS</a:t>
                </a:r>
                <a:r>
                  <a:rPr lang="en-AU" dirty="0"/>
                  <a:t> 2, dot-point 3</a:t>
                </a:r>
              </a:p>
              <a:p>
                <a:pPr marL="171450" indent="-171450">
                  <a:buFont typeface="Arial" panose="020B0604020202020204" pitchFamily="34" charset="0"/>
                  <a:buChar char="•"/>
                </a:pPr>
                <a:r>
                  <a:rPr lang="en-US" dirty="0"/>
                  <a:t>numerical approximation of roots of cubic polynomial functions using the Newton’s method </a:t>
                </a:r>
                <a:r>
                  <a:rPr lang="en-US" u="sng" dirty="0"/>
                  <a:t>algorithm</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intention for the inclusion of Newton’s method was to introduce students to a numerical recipe in order to facilitate </a:t>
                </a:r>
                <a:r>
                  <a:rPr lang="en-US" u="sng" dirty="0"/>
                  <a:t>learning</a:t>
                </a:r>
                <a:r>
                  <a:rPr lang="en-US" dirty="0"/>
                  <a:t> through algorithmic thinking, and now computational thinking.</a:t>
                </a:r>
              </a:p>
              <a:p>
                <a:pPr marL="171450" indent="-171450">
                  <a:buFont typeface="Arial" panose="020B0604020202020204" pitchFamily="34" charset="0"/>
                  <a:buChar char="•"/>
                </a:pPr>
                <a:r>
                  <a:rPr lang="en-US" dirty="0"/>
                  <a:t>For the 2023-2027 SD, bisection and Newton’s method may be examined through the introduction of pseudocode (more in the Unit 3&amp;4 section)</a:t>
                </a:r>
              </a:p>
              <a:p>
                <a:pPr marL="0" indent="0">
                  <a:buFont typeface="Arial" panose="020B0604020202020204" pitchFamily="34" charset="0"/>
                  <a:buNone/>
                </a:pPr>
                <a:endParaRPr lang="en-US"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AU" dirty="0"/>
                  <a:t>Unit 2, </a:t>
                </a:r>
                <a:r>
                  <a:rPr lang="en-AU" dirty="0" err="1"/>
                  <a:t>AoS</a:t>
                </a:r>
                <a:r>
                  <a:rPr lang="en-AU" dirty="0"/>
                  <a:t> 3, dot-points 1, 2</a:t>
                </a:r>
              </a:p>
              <a:p>
                <a:pPr marL="342900" marR="89535" lvl="0" indent="-342900">
                  <a:lnSpc>
                    <a:spcPts val="1700"/>
                  </a:lnSpc>
                  <a:spcBef>
                    <a:spcPts val="300"/>
                  </a:spcBef>
                  <a:spcAft>
                    <a:spcPts val="300"/>
                  </a:spcAft>
                  <a:buFont typeface="Symbol" panose="05050102010706020507" pitchFamily="18" charset="2"/>
                  <a:buChar char=""/>
                  <a:tabLst>
                    <a:tab pos="269875" algn="l"/>
                  </a:tabLst>
                </a:pPr>
                <a:r>
                  <a:rPr lang="en-AU" sz="1100" kern="1100" dirty="0">
                    <a:effectLst/>
                    <a:latin typeface="Verdana" panose="020B0604030504040204" pitchFamily="34" charset="0"/>
                    <a:ea typeface="Verdana" panose="020B0604030504040204" pitchFamily="34" charset="0"/>
                  </a:rPr>
                  <a:t>informal treatment of the gradient of the tangent to a curve at a point as a limit, and the limit definition of the derivative of a function</a:t>
                </a:r>
                <a:r>
                  <a:rPr lang="en-AU" sz="1400" kern="1100" dirty="0">
                    <a:effectLst/>
                    <a:latin typeface="Verdana" panose="020B0604030504040204" pitchFamily="34" charset="0"/>
                    <a:ea typeface="Verdana" panose="020B0604030504040204" pitchFamily="34" charset="0"/>
                  </a:rPr>
                  <a:t> </a:t>
                </a:r>
                <a:r>
                  <a:rPr lang="en-AU" sz="1400" i="0" kern="1100">
                    <a:effectLst/>
                    <a:latin typeface="Cambria Math" panose="02040503050406030204" pitchFamily="18" charset="0"/>
                    <a:ea typeface="Times New Roman" panose="02020603050405020304" pitchFamily="18" charset="0"/>
                  </a:rPr>
                  <a:t>𝑓</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a:t>
                </a:r>
                <a:r>
                  <a:rPr lang="en-US" sz="1400" i="0" kern="1100">
                    <a:effectLst/>
                    <a:latin typeface="Cambria Math" panose="02040503050406030204" pitchFamily="18" charset="0"/>
                    <a:ea typeface="Times New Roman" panose="02020603050405020304" pitchFamily="18" charset="0"/>
                  </a:rPr>
                  <a:t> </a:t>
                </a:r>
                <a:r>
                  <a:rPr lang="en-US" sz="1400" i="0" kern="1100">
                    <a:effectLst/>
                    <a:latin typeface="Cambria Math" panose="02040503050406030204" pitchFamily="18" charset="0"/>
                  </a:rPr>
                  <a:t>(</a:t>
                </a:r>
                <a:r>
                  <a:rPr lang="en-AU" sz="1400" i="0" kern="1100">
                    <a:effectLst/>
                    <a:latin typeface="Cambria Math" panose="02040503050406030204" pitchFamily="18" charset="0"/>
                    <a:ea typeface="Times New Roman" panose="02020603050405020304" pitchFamily="18" charset="0"/>
                  </a:rPr>
                  <a:t>𝑥)=lim</a:t>
                </a:r>
                <a:r>
                  <a:rPr lang="en-US" sz="1400" i="0" kern="1100">
                    <a:effectLst/>
                    <a:latin typeface="Cambria Math" panose="02040503050406030204" pitchFamily="18" charset="0"/>
                    <a:ea typeface="Times New Roman" panose="02020603050405020304" pitchFamily="18" charset="0"/>
                  </a:rPr>
                  <a:t>_(</a:t>
                </a:r>
                <a:r>
                  <a:rPr lang="en-AU" sz="1400" i="0" kern="1100">
                    <a:effectLst/>
                    <a:latin typeface="Cambria Math" panose="02040503050406030204" pitchFamily="18" charset="0"/>
                    <a:ea typeface="Times New Roman" panose="02020603050405020304" pitchFamily="18" charset="0"/>
                  </a:rPr>
                  <a:t>ℎ→0</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  </a:t>
                </a:r>
                <a:r>
                  <a:rPr lang="en-AU" sz="1400" i="0" kern="1100">
                    <a:effectLst/>
                    <a:latin typeface="Cambria Math" panose="02040503050406030204" pitchFamily="18" charset="0"/>
                  </a:rPr>
                  <a:t> </a:t>
                </a:r>
                <a:r>
                  <a:rPr lang="en-US" sz="1400" i="0" kern="1100">
                    <a:effectLst/>
                    <a:latin typeface="Cambria Math" panose="02040503050406030204" pitchFamily="18" charset="0"/>
                  </a:rPr>
                  <a:t>(</a:t>
                </a:r>
                <a:r>
                  <a:rPr lang="en-AU" sz="1400" i="0" kern="1100">
                    <a:effectLst/>
                    <a:latin typeface="Cambria Math" panose="02040503050406030204" pitchFamily="18" charset="0"/>
                    <a:ea typeface="Times New Roman" panose="02020603050405020304" pitchFamily="18" charset="0"/>
                  </a:rPr>
                  <a:t>𝑓</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𝑥)−𝑓</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𝑥−ℎ)</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ℎ= lim</a:t>
                </a:r>
                <a:r>
                  <a:rPr lang="en-US" sz="1400" i="0" kern="1100">
                    <a:effectLst/>
                    <a:latin typeface="Cambria Math" panose="02040503050406030204" pitchFamily="18" charset="0"/>
                    <a:ea typeface="Times New Roman" panose="02020603050405020304" pitchFamily="18" charset="0"/>
                  </a:rPr>
                  <a:t>_(</a:t>
                </a:r>
                <a:r>
                  <a:rPr lang="en-AU" sz="1400" i="0" kern="1100">
                    <a:effectLst/>
                    <a:latin typeface="Cambria Math" panose="02040503050406030204" pitchFamily="18" charset="0"/>
                    <a:ea typeface="Times New Roman" panose="02020603050405020304" pitchFamily="18" charset="0"/>
                  </a:rPr>
                  <a:t>ℎ→0</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  </a:t>
                </a:r>
                <a:r>
                  <a:rPr lang="en-AU" sz="1400" i="0" kern="1100">
                    <a:effectLst/>
                    <a:latin typeface="Cambria Math" panose="02040503050406030204" pitchFamily="18" charset="0"/>
                  </a:rPr>
                  <a:t> </a:t>
                </a:r>
                <a:r>
                  <a:rPr lang="en-US" sz="1400" i="0" kern="1100">
                    <a:effectLst/>
                    <a:latin typeface="Cambria Math" panose="02040503050406030204" pitchFamily="18" charset="0"/>
                  </a:rPr>
                  <a:t>(</a:t>
                </a:r>
                <a:r>
                  <a:rPr lang="en-AU" sz="1400" i="0" kern="1100">
                    <a:effectLst/>
                    <a:latin typeface="Cambria Math" panose="02040503050406030204" pitchFamily="18" charset="0"/>
                    <a:ea typeface="Times New Roman" panose="02020603050405020304" pitchFamily="18" charset="0"/>
                  </a:rPr>
                  <a:t>𝑓</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𝑥+ℎ)−𝑓</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𝑥)</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ℎ  </a:t>
                </a:r>
                <a:endParaRPr lang="en-US" sz="1100" kern="1100" dirty="0">
                  <a:effectLst/>
                  <a:latin typeface="Verdana" panose="020B0604030504040204" pitchFamily="34" charset="0"/>
                  <a:ea typeface="Verdana" panose="020B0604030504040204" pitchFamily="34" charset="0"/>
                </a:endParaRPr>
              </a:p>
              <a:p>
                <a:pPr marL="342900" lvl="0" indent="-342900">
                  <a:lnSpc>
                    <a:spcPct val="115000"/>
                  </a:lnSpc>
                  <a:spcBef>
                    <a:spcPts val="600"/>
                  </a:spcBef>
                  <a:spcAft>
                    <a:spcPts val="300"/>
                  </a:spcAft>
                  <a:buFont typeface="Symbol" panose="05050102010706020507" pitchFamily="18" charset="2"/>
                  <a:buChar char=""/>
                  <a:tabLst>
                    <a:tab pos="269875" algn="l"/>
                  </a:tabLst>
                </a:pPr>
                <a:r>
                  <a:rPr lang="en-AU" sz="1100" kern="1100" dirty="0">
                    <a:effectLst/>
                    <a:latin typeface="Verdana" panose="020B0604030504040204" pitchFamily="34" charset="0"/>
                    <a:ea typeface="Verdana" panose="020B0604030504040204" pitchFamily="34" charset="0"/>
                  </a:rPr>
                  <a:t>the central difference approximation </a:t>
                </a:r>
                <a:r>
                  <a:rPr lang="en-AU" sz="1400" i="0" kern="1100">
                    <a:effectLst/>
                    <a:latin typeface="Cambria Math" panose="02040503050406030204" pitchFamily="18" charset="0"/>
                    <a:ea typeface="Times New Roman" panose="02020603050405020304" pitchFamily="18" charset="0"/>
                  </a:rPr>
                  <a:t>𝑓′(𝑥)≈</a:t>
                </a:r>
                <a:r>
                  <a:rPr lang="en-US" sz="1400" i="0" kern="1100">
                    <a:effectLst/>
                    <a:latin typeface="Cambria Math" panose="02040503050406030204" pitchFamily="18" charset="0"/>
                  </a:rPr>
                  <a:t>(</a:t>
                </a:r>
                <a:r>
                  <a:rPr lang="en-AU" sz="1400" i="0" kern="1100">
                    <a:effectLst/>
                    <a:latin typeface="Cambria Math" panose="02040503050406030204" pitchFamily="18" charset="0"/>
                    <a:ea typeface="Times New Roman" panose="02020603050405020304" pitchFamily="18" charset="0"/>
                  </a:rPr>
                  <a:t>𝑓</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𝑥+ℎ)−𝑓(𝑥−ℎ)</a:t>
                </a:r>
                <a:r>
                  <a:rPr lang="en-US" sz="1400" i="0" kern="1100">
                    <a:effectLst/>
                    <a:latin typeface="Cambria Math" panose="02040503050406030204" pitchFamily="18" charset="0"/>
                    <a:ea typeface="Times New Roman" panose="02020603050405020304" pitchFamily="18" charset="0"/>
                  </a:rPr>
                  <a:t>)/</a:t>
                </a:r>
                <a:r>
                  <a:rPr lang="en-AU" sz="1400" i="0" kern="1100">
                    <a:effectLst/>
                    <a:latin typeface="Cambria Math" panose="02040503050406030204" pitchFamily="18" charset="0"/>
                    <a:ea typeface="Times New Roman" panose="02020603050405020304" pitchFamily="18" charset="0"/>
                  </a:rPr>
                  <a:t>2ℎ</a:t>
                </a:r>
                <a:r>
                  <a:rPr lang="en-AU" sz="1100" kern="1100" dirty="0">
                    <a:effectLst/>
                    <a:latin typeface="Verdana" panose="020B0604030504040204" pitchFamily="34" charset="0"/>
                    <a:ea typeface="Verdana" panose="020B0604030504040204" pitchFamily="34" charset="0"/>
                  </a:rPr>
                  <a:t> and its graphical interpretation</a:t>
                </a:r>
                <a:endParaRPr lang="en-US" sz="1100" kern="1100" dirty="0">
                  <a:effectLst/>
                  <a:latin typeface="Verdana" panose="020B0604030504040204" pitchFamily="34" charset="0"/>
                  <a:ea typeface="Verdana" panose="020B060403050404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AU" dirty="0">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This provides a different approach to the historic differentiation from first principles</a:t>
                </a:r>
              </a:p>
              <a:p>
                <a:pPr marL="0" indent="0">
                  <a:buFont typeface="Arial" panose="020B0604020202020204" pitchFamily="34" charset="0"/>
                  <a:buNone/>
                </a:pPr>
                <a:endParaRPr lang="en-US"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AU" dirty="0"/>
                  <a:t>Unit 2, </a:t>
                </a:r>
                <a:r>
                  <a:rPr lang="en-AU" dirty="0" err="1"/>
                  <a:t>AoS</a:t>
                </a:r>
                <a:r>
                  <a:rPr lang="en-AU" dirty="0"/>
                  <a:t> 4, dot-point 6</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simulation to estimate probabilities involving selection with and without replacement.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Facilitates student learning</a:t>
                </a:r>
                <a:endParaRPr lang="en-AU"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mc:Fallback>
      </mc:AlternateContent>
      <p:sp>
        <p:nvSpPr>
          <p:cNvPr id="4" name="Slide Number Placeholder 3"/>
          <p:cNvSpPr>
            <a:spLocks noGrp="1"/>
          </p:cNvSpPr>
          <p:nvPr>
            <p:ph type="sldNum" sz="quarter" idx="10"/>
          </p:nvPr>
        </p:nvSpPr>
        <p:spPr/>
        <p:txBody>
          <a:bodyPr/>
          <a:lstStyle/>
          <a:p>
            <a:fld id="{4086DB27-C44E-42FC-8577-04AF19E06BB2}" type="slidenum">
              <a:rPr lang="en-AU" smtClean="0"/>
              <a:pPr/>
              <a:t>12</a:t>
            </a:fld>
            <a:endParaRPr lang="en-AU"/>
          </a:p>
        </p:txBody>
      </p:sp>
    </p:spTree>
    <p:extLst>
      <p:ext uri="{BB962C8B-B14F-4D97-AF65-F5344CB8AC3E}">
        <p14:creationId xmlns:p14="http://schemas.microsoft.com/office/powerpoint/2010/main" val="2695368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13</a:t>
            </a:fld>
            <a:endParaRPr lang="en-AU"/>
          </a:p>
        </p:txBody>
      </p:sp>
    </p:spTree>
    <p:extLst>
      <p:ext uri="{BB962C8B-B14F-4D97-AF65-F5344CB8AC3E}">
        <p14:creationId xmlns:p14="http://schemas.microsoft.com/office/powerpoint/2010/main" val="3092565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14</a:t>
            </a:fld>
            <a:endParaRPr lang="en-AU"/>
          </a:p>
        </p:txBody>
      </p:sp>
    </p:spTree>
    <p:extLst>
      <p:ext uri="{BB962C8B-B14F-4D97-AF65-F5344CB8AC3E}">
        <p14:creationId xmlns:p14="http://schemas.microsoft.com/office/powerpoint/2010/main" val="1370577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15</a:t>
            </a:fld>
            <a:endParaRPr lang="en-AU"/>
          </a:p>
        </p:txBody>
      </p:sp>
    </p:spTree>
    <p:extLst>
      <p:ext uri="{BB962C8B-B14F-4D97-AF65-F5344CB8AC3E}">
        <p14:creationId xmlns:p14="http://schemas.microsoft.com/office/powerpoint/2010/main" val="558077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ts val="1800"/>
                  </a:lnSpc>
                  <a:spcBef>
                    <a:spcPts val="1400"/>
                  </a:spcBef>
                  <a:spcAft>
                    <a:spcPts val="600"/>
                  </a:spcAft>
                  <a:buClrTx/>
                  <a:buSzTx/>
                  <a:buFontTx/>
                  <a:buNone/>
                  <a:tabLst/>
                  <a:defRPr/>
                </a:pPr>
                <a:r>
                  <a:rPr lang="en-US" sz="1100" b="1" dirty="0"/>
                  <a:t>Michael</a:t>
                </a:r>
                <a:r>
                  <a:rPr lang="en-US" sz="1100" dirty="0"/>
                  <a:t> to speak to this slide:</a:t>
                </a:r>
              </a:p>
              <a:p>
                <a:pPr>
                  <a:lnSpc>
                    <a:spcPts val="1800"/>
                  </a:lnSpc>
                  <a:spcBef>
                    <a:spcPts val="1400"/>
                  </a:spcBef>
                  <a:spcAft>
                    <a:spcPts val="600"/>
                  </a:spcAft>
                </a:pPr>
                <a:endParaRPr lang="en-AU" sz="1100" dirty="0">
                  <a:solidFill>
                    <a:srgbClr val="0F7EB4"/>
                  </a:solidFill>
                  <a:effectLst/>
                  <a:latin typeface="Arial" panose="020B0604020202020204" pitchFamily="34" charset="0"/>
                  <a:ea typeface="Arial" panose="020B0604020202020204" pitchFamily="34" charset="0"/>
                </a:endParaRPr>
              </a:p>
              <a:p>
                <a:r>
                  <a:rPr lang="en-AU" dirty="0"/>
                  <a:t>New content:</a:t>
                </a:r>
              </a:p>
              <a:p>
                <a:r>
                  <a:rPr lang="en-AU" dirty="0"/>
                  <a:t>Units 3&amp;4, </a:t>
                </a:r>
                <a:r>
                  <a:rPr lang="en-AU" dirty="0" err="1"/>
                  <a:t>AoS</a:t>
                </a:r>
                <a:r>
                  <a:rPr lang="en-AU" dirty="0"/>
                  <a:t> 1, dot-point 1</a:t>
                </a:r>
              </a:p>
              <a:p>
                <a:pPr marL="171450" indent="-171450">
                  <a:buFont typeface="Arial" panose="020B0604020202020204" pitchFamily="34" charset="0"/>
                  <a:buChar char="•"/>
                </a:pPr>
                <a:r>
                  <a:rPr lang="en-US" dirty="0"/>
                  <a:t>graphs of polynomial functions and their </a:t>
                </a:r>
                <a:r>
                  <a:rPr lang="en-US" u="sng" dirty="0"/>
                  <a:t>key features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Key or relevant features for VCE Mathematical Methods graphs include axial intercepts, critical points, stationary points, endpoints.</a:t>
                </a:r>
              </a:p>
              <a:p>
                <a:pPr marL="171450" indent="-171450">
                  <a:buFont typeface="Arial" panose="020B0604020202020204" pitchFamily="34" charset="0"/>
                  <a:buChar char="•"/>
                </a:pPr>
                <a:r>
                  <a:rPr lang="en-US" dirty="0"/>
                  <a:t>Where more than one curve line appears on one set of axes, students should be seeking the location of line intersections.</a:t>
                </a:r>
              </a:p>
              <a:p>
                <a:pPr marL="171450" indent="-171450">
                  <a:buFont typeface="Arial" panose="020B0604020202020204" pitchFamily="34" charset="0"/>
                  <a:buChar char="•"/>
                </a:pPr>
                <a:r>
                  <a:rPr lang="en-US" dirty="0"/>
                  <a:t>Any asymptotes, whether vertical, horizontal or oblique, should be labeled with their equation.</a:t>
                </a:r>
              </a:p>
              <a:p>
                <a:pPr marL="0" indent="0">
                  <a:buFont typeface="Arial" panose="020B0604020202020204" pitchFamily="34" charset="0"/>
                  <a:buNone/>
                </a:pPr>
                <a:r>
                  <a:rPr lang="en-AU" dirty="0"/>
                  <a:t>-------------------------------------------------------------------------------------------------------------------------------------------------------------------------------------</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AU" dirty="0"/>
                  <a:t>Units 3&amp;4, </a:t>
                </a:r>
                <a:r>
                  <a:rPr lang="en-AU" dirty="0" err="1"/>
                  <a:t>AoS</a:t>
                </a:r>
                <a:r>
                  <a:rPr lang="en-AU" dirty="0"/>
                  <a:t> 2, dot-point 1</a:t>
                </a:r>
              </a:p>
              <a:p>
                <a:pPr marL="171450" indent="-171450">
                  <a:buFont typeface="Arial" panose="020B0604020202020204" pitchFamily="34" charset="0"/>
                  <a:buChar char="•"/>
                </a:pPr>
                <a:r>
                  <a:rPr lang="en-US" dirty="0"/>
                  <a:t>solution of polynomial equations with real coefficients of degree n having up to n real solutions, </a:t>
                </a:r>
                <a:r>
                  <a:rPr lang="en-US" u="sng" dirty="0"/>
                  <a:t>including numerical solutions</a:t>
                </a:r>
              </a:p>
              <a:p>
                <a:pPr marL="171450" indent="-171450">
                  <a:buFont typeface="Arial" panose="020B0604020202020204" pitchFamily="34" charset="0"/>
                  <a:buChar char="•"/>
                </a:pPr>
                <a:r>
                  <a:rPr lang="en-US" u="none" dirty="0"/>
                  <a:t>Employing Newton’s Method – lends itself to algorithmic thinking, computational thinking and pseudocode</a:t>
                </a:r>
              </a:p>
              <a:p>
                <a:pPr marL="171450" indent="-171450">
                  <a:buFont typeface="Arial" panose="020B0604020202020204" pitchFamily="34" charset="0"/>
                  <a:buChar char="•"/>
                </a:pPr>
                <a:endParaRPr lang="en-AU" u="none" dirty="0"/>
              </a:p>
              <a:p>
                <a:pPr marL="171450" indent="-171450">
                  <a:buFont typeface="Arial" panose="020B0604020202020204" pitchFamily="34" charset="0"/>
                  <a:buChar char="•"/>
                </a:pPr>
                <a:r>
                  <a:rPr lang="en-AU" sz="1800" dirty="0">
                    <a:effectLst/>
                    <a:latin typeface="Arial" panose="020B0604020202020204" pitchFamily="34" charset="0"/>
                    <a:ea typeface="Arial" panose="020B0604020202020204" pitchFamily="34" charset="0"/>
                    <a:cs typeface="Times New Roman" panose="02020603050405020304" pitchFamily="18" charset="0"/>
                  </a:rPr>
                  <a:t>composition of functions, where  composite </a:t>
                </a:r>
                <a:r>
                  <a:rPr lang="en-AU" sz="1800" i="0">
                    <a:effectLst/>
                    <a:latin typeface="Cambria Math" panose="02040503050406030204" pitchFamily="18" charset="0"/>
                    <a:ea typeface="Arial" panose="020B0604020202020204" pitchFamily="34" charset="0"/>
                    <a:cs typeface="Times New Roman" panose="02020603050405020304" pitchFamily="18" charset="0"/>
                  </a:rPr>
                  <a:t>𝑔</a:t>
                </a:r>
                <a:r>
                  <a:rPr lang="en-AU" sz="1800" dirty="0">
                    <a:effectLst/>
                    <a:latin typeface="Arial" panose="020B0604020202020204" pitchFamily="34" charset="0"/>
                    <a:ea typeface="Arial" panose="020B0604020202020204" pitchFamily="34" charset="0"/>
                    <a:cs typeface="Times New Roman" panose="02020603050405020304" pitchFamily="18" charset="0"/>
                  </a:rPr>
                  <a:t>, </a:t>
                </a:r>
                <a:r>
                  <a:rPr lang="en-AU" sz="1800" i="0">
                    <a:effectLst/>
                    <a:latin typeface="Cambria Math" panose="02040503050406030204" pitchFamily="18" charset="0"/>
                    <a:ea typeface="Arial" panose="020B0604020202020204" pitchFamily="34" charset="0"/>
                    <a:cs typeface="Times New Roman" panose="02020603050405020304" pitchFamily="18" charset="0"/>
                  </a:rPr>
                  <a:t>𝑓∘𝑔, </a:t>
                </a:r>
                <a:r>
                  <a:rPr lang="en-AU" sz="1800" dirty="0">
                    <a:effectLst/>
                    <a:latin typeface="Arial" panose="020B0604020202020204" pitchFamily="34" charset="0"/>
                    <a:ea typeface="Arial" panose="020B0604020202020204" pitchFamily="34" charset="0"/>
                    <a:cs typeface="Times New Roman" panose="02020603050405020304" pitchFamily="18" charset="0"/>
                  </a:rPr>
                  <a:t> is defined by </a:t>
                </a:r>
                <a:r>
                  <a:rPr lang="en-US" i="0">
                    <a:effectLst/>
                    <a:latin typeface="Cambria Math" panose="02040503050406030204" pitchFamily="18" charset="0"/>
                  </a:rPr>
                  <a:t>(</a:t>
                </a:r>
                <a:r>
                  <a:rPr lang="en-AU" sz="1800" i="0">
                    <a:effectLst/>
                    <a:latin typeface="Cambria Math" panose="02040503050406030204" pitchFamily="18" charset="0"/>
                    <a:ea typeface="Arial" panose="020B0604020202020204" pitchFamily="34" charset="0"/>
                    <a:cs typeface="Times New Roman" panose="02020603050405020304" pitchFamily="18" charset="0"/>
                  </a:rPr>
                  <a:t>𝑓∘𝑔)</a:t>
                </a:r>
                <a:r>
                  <a:rPr lang="en-US" i="0">
                    <a:effectLst/>
                    <a:latin typeface="Cambria Math" panose="02040503050406030204" pitchFamily="18" charset="0"/>
                  </a:rPr>
                  <a:t>(</a:t>
                </a:r>
                <a:r>
                  <a:rPr lang="en-AU" sz="1800" i="0">
                    <a:effectLst/>
                    <a:latin typeface="Cambria Math" panose="02040503050406030204" pitchFamily="18" charset="0"/>
                    <a:ea typeface="Arial" panose="020B0604020202020204" pitchFamily="34" charset="0"/>
                    <a:cs typeface="Times New Roman" panose="02020603050405020304" pitchFamily="18" charset="0"/>
                  </a:rPr>
                  <a:t>𝑥)=𝑓</a:t>
                </a:r>
                <a:r>
                  <a:rPr lang="en-US" i="0">
                    <a:effectLst/>
                    <a:latin typeface="Cambria Math" panose="02040503050406030204" pitchFamily="18" charset="0"/>
                  </a:rPr>
                  <a:t>(</a:t>
                </a:r>
                <a:r>
                  <a:rPr lang="en-AU" sz="1800" i="0">
                    <a:effectLst/>
                    <a:latin typeface="Cambria Math" panose="02040503050406030204" pitchFamily="18" charset="0"/>
                    <a:ea typeface="Arial" panose="020B0604020202020204" pitchFamily="34" charset="0"/>
                    <a:cs typeface="Times New Roman" panose="02020603050405020304" pitchFamily="18" charset="0"/>
                  </a:rPr>
                  <a:t>𝑔</a:t>
                </a:r>
                <a:r>
                  <a:rPr lang="en-US" sz="1800" i="0">
                    <a:effectLst/>
                    <a:latin typeface="Cambria Math" panose="02040503050406030204" pitchFamily="18" charset="0"/>
                    <a:ea typeface="Arial" panose="020B0604020202020204" pitchFamily="34" charset="0"/>
                    <a:cs typeface="Times New Roman" panose="02020603050405020304" pitchFamily="18" charset="0"/>
                  </a:rPr>
                  <a:t>(</a:t>
                </a:r>
                <a:r>
                  <a:rPr lang="en-AU" sz="1800" i="0">
                    <a:effectLst/>
                    <a:latin typeface="Cambria Math" panose="02040503050406030204" pitchFamily="18" charset="0"/>
                    <a:ea typeface="Arial" panose="020B0604020202020204" pitchFamily="34" charset="0"/>
                    <a:cs typeface="Times New Roman" panose="02020603050405020304" pitchFamily="18" charset="0"/>
                  </a:rPr>
                  <a:t>𝑥))  </a:t>
                </a:r>
                <a:r>
                  <a:rPr lang="en-AU" sz="1800" dirty="0">
                    <a:effectLst/>
                    <a:latin typeface="Arial" panose="020B0604020202020204" pitchFamily="34" charset="0"/>
                    <a:ea typeface="Arial" panose="020B0604020202020204" pitchFamily="34" charset="0"/>
                    <a:cs typeface="Times New Roman" panose="02020603050405020304" pitchFamily="18" charset="0"/>
                  </a:rPr>
                  <a:t>given Ran(g) subsets Dom(f)</a:t>
                </a:r>
              </a:p>
              <a:p>
                <a:pPr marL="171450" indent="-171450">
                  <a:buFont typeface="Arial" panose="020B0604020202020204" pitchFamily="34" charset="0"/>
                  <a:buChar char="•"/>
                </a:pPr>
                <a:r>
                  <a:rPr lang="en-AU" sz="1800" u="none" dirty="0">
                    <a:effectLst/>
                    <a:latin typeface="Arial" panose="020B0604020202020204" pitchFamily="34" charset="0"/>
                    <a:cs typeface="Times New Roman" panose="02020603050405020304" pitchFamily="18" charset="0"/>
                  </a:rPr>
                  <a:t>This revision recognises conventional representations. Operationally there is no real change to how this would be taught</a:t>
                </a:r>
              </a:p>
              <a:p>
                <a:pPr marL="0" indent="0">
                  <a:buFont typeface="Arial" panose="020B0604020202020204" pitchFamily="34" charset="0"/>
                  <a:buNone/>
                </a:pPr>
                <a:r>
                  <a:rPr lang="en-AU" u="none" dirty="0"/>
                  <a:t>---------------------------------------------------------------------------------------------------------------------------------------------------------------------------------------</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AU" dirty="0"/>
                  <a:t>Units 3&amp;4, </a:t>
                </a:r>
                <a:r>
                  <a:rPr lang="en-AU" dirty="0" err="1"/>
                  <a:t>AoS</a:t>
                </a:r>
                <a:r>
                  <a:rPr lang="en-AU" dirty="0"/>
                  <a:t> 3, dot-point 4, 5, 7</a:t>
                </a:r>
              </a:p>
              <a:p>
                <a:pPr marL="171450" indent="-171450">
                  <a:buFont typeface="Arial" panose="020B0604020202020204" pitchFamily="34" charset="0"/>
                  <a:buChar char="•"/>
                </a:pPr>
                <a:r>
                  <a:rPr lang="en-US" dirty="0"/>
                  <a:t>application of differentiation to graph sketching and identification of key features of graphs, including stationary points and points of inflection, and intervals over which a function is strictly increasing or strictly decreasing</a:t>
                </a:r>
                <a:endParaRPr lang="en-AU" dirty="0"/>
              </a:p>
              <a:p>
                <a:pPr marL="171450" indent="-171450">
                  <a:buFont typeface="Arial" panose="020B0604020202020204" pitchFamily="34" charset="0"/>
                  <a:buChar char="•"/>
                </a:pPr>
                <a:r>
                  <a:rPr lang="en-US" dirty="0"/>
                  <a:t>In particular the explicit mention of (non-stationary) points of inflection warrants expansion. Students of Mathematical Methods should complete Units 3 &amp; 4 with an appreciation of what a POI looks like for both the non-stationary and stationary case, be able to informally articulate the behaviour of the tangent gradient either side of the POI. There remains no explicit requirement that students need to employ the second derivative in categorizing stationary points, however, students should be sufficiently familiar with the use of technology to locate POI and SPOI. This was previously present, only as an expanded description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identification of local maximum/minimum values over an interval and application to solving optimization problems in context, including identification of interval endpoint maximum and minimum values</a:t>
                </a:r>
                <a:endParaRPr lang="en-AU" dirty="0"/>
              </a:p>
              <a:p>
                <a:pPr marL="171450" indent="-171450">
                  <a:buFont typeface="Arial" panose="020B0604020202020204" pitchFamily="34" charset="0"/>
                  <a:buChar char="•"/>
                </a:pPr>
                <a:r>
                  <a:rPr lang="en-AU" dirty="0"/>
                  <a:t>This dot-point now sees clarification</a:t>
                </a:r>
              </a:p>
              <a:p>
                <a:pPr marL="0" indent="0">
                  <a:buFont typeface="Arial" panose="020B0604020202020204" pitchFamily="34" charset="0"/>
                  <a:buNone/>
                </a:pPr>
                <a:endParaRPr lang="en-AU" dirty="0"/>
              </a:p>
              <a:p>
                <a:pPr marL="171450" indent="-171450">
                  <a:buFont typeface="Arial" panose="020B0604020202020204" pitchFamily="34" charset="0"/>
                  <a:buChar char="•"/>
                </a:pPr>
                <a:r>
                  <a:rPr lang="en-US" dirty="0"/>
                  <a:t>informal consideration of the definite integral as a limiting value of a sum involving quantities such as area under a curve and approximation of definite integrals using the trapezium rule</a:t>
                </a:r>
              </a:p>
              <a:p>
                <a:pPr marL="171450" indent="-171450">
                  <a:buFont typeface="Arial" panose="020B0604020202020204" pitchFamily="34" charset="0"/>
                  <a:buChar char="•"/>
                </a:pPr>
                <a:r>
                  <a:rPr lang="en-US" dirty="0"/>
                  <a:t>The purpose of the approximate areas was always to build a sensible pathway towards finding exact areas. The trapezium rule particularly lends itself to pseudocode familiarity. A sensible Learning activity would be an exploration of multiple forms of area approximation (left and right rectangle rules, midpoint rule, trapezium rule etc.), however, only the trapezium rule explicitly appears in the key knowledge and key skills for Units 3&amp;4</a:t>
                </a:r>
              </a:p>
              <a:p>
                <a:pPr marL="0" indent="0">
                  <a:buFont typeface="Arial" panose="020B0604020202020204" pitchFamily="34" charset="0"/>
                  <a:buNone/>
                </a:pPr>
                <a:r>
                  <a:rPr lang="en-US" dirty="0"/>
                  <a:t>---------------------------------------------------------------------------------------------------------------------------------------------------------------------------------------</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AU" dirty="0"/>
                  <a:t>Units 3&amp;4, </a:t>
                </a:r>
                <a:r>
                  <a:rPr lang="en-AU" dirty="0" err="1"/>
                  <a:t>AoS</a:t>
                </a:r>
                <a:r>
                  <a:rPr lang="en-AU" dirty="0"/>
                  <a:t> 4, dot-point 4, sub point 2</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simulation of random sampling, for a variety of values of p and a range of sample sizes, to illustrate the distribution of P p-hat and variations in confidence intervals between samples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Students should have an understanding that the development of Confidence Intervals on the basis of a point sample for inference purposes necessarily identifies the point sample for p-hat is in itself a variable. This may lead to instability (or stability) for the upper and lower bounds of the CI span.</a:t>
                </a:r>
                <a:endParaRPr lang="en-AU"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AU" dirty="0"/>
              </a:p>
            </p:txBody>
          </p:sp>
        </mc:Fallback>
      </mc:AlternateContent>
      <p:sp>
        <p:nvSpPr>
          <p:cNvPr id="4" name="Slide Number Placeholder 3"/>
          <p:cNvSpPr>
            <a:spLocks noGrp="1"/>
          </p:cNvSpPr>
          <p:nvPr>
            <p:ph type="sldNum" sz="quarter" idx="10"/>
          </p:nvPr>
        </p:nvSpPr>
        <p:spPr/>
        <p:txBody>
          <a:bodyPr/>
          <a:lstStyle/>
          <a:p>
            <a:fld id="{4086DB27-C44E-42FC-8577-04AF19E06BB2}" type="slidenum">
              <a:rPr lang="en-AU" smtClean="0"/>
              <a:pPr/>
              <a:t>16</a:t>
            </a:fld>
            <a:endParaRPr lang="en-AU"/>
          </a:p>
        </p:txBody>
      </p:sp>
    </p:spTree>
    <p:extLst>
      <p:ext uri="{BB962C8B-B14F-4D97-AF65-F5344CB8AC3E}">
        <p14:creationId xmlns:p14="http://schemas.microsoft.com/office/powerpoint/2010/main" val="4256896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ts val="1400"/>
                  </a:lnSpc>
                  <a:spcBef>
                    <a:spcPts val="600"/>
                  </a:spcBef>
                  <a:spcAft>
                    <a:spcPts val="600"/>
                  </a:spcAft>
                  <a:buClrTx/>
                  <a:buSzTx/>
                  <a:buFontTx/>
                  <a:buNone/>
                  <a:tabLst/>
                  <a:defRPr/>
                </a:pPr>
                <a:endParaRPr lang="en-AU"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ts val="1400"/>
                  </a:lnSpc>
                  <a:spcBef>
                    <a:spcPts val="600"/>
                  </a:spcBef>
                  <a:spcAft>
                    <a:spcPts val="600"/>
                  </a:spcAft>
                  <a:buClrTx/>
                  <a:buSzTx/>
                  <a:buFontTx/>
                  <a:buNone/>
                  <a:tabLst/>
                  <a:defRPr/>
                </a:pPr>
                <a:r>
                  <a:rPr lang="en-US" sz="1100" b="1" dirty="0" smtClean="0"/>
                  <a:t>Michael</a:t>
                </a:r>
                <a:r>
                  <a:rPr lang="en-US" sz="1100" dirty="0"/>
                  <a:t> to speak to this slide:</a:t>
                </a:r>
              </a:p>
              <a:p>
                <a:pPr>
                  <a:lnSpc>
                    <a:spcPts val="1400"/>
                  </a:lnSpc>
                  <a:spcBef>
                    <a:spcPts val="600"/>
                  </a:spcBef>
                  <a:spcAft>
                    <a:spcPts val="600"/>
                  </a:spcAft>
                </a:pPr>
                <a:endParaRPr lang="en-AU" sz="1100" dirty="0">
                  <a:solidFill>
                    <a:srgbClr val="000000"/>
                  </a:solidFill>
                  <a:effectLst/>
                  <a:latin typeface="Arial" panose="020B0604020202020204" pitchFamily="34" charset="0"/>
                  <a:ea typeface="Arial" panose="020B0604020202020204" pitchFamily="34" charset="0"/>
                </a:endParaRPr>
              </a:p>
              <a:p>
                <a:pPr>
                  <a:lnSpc>
                    <a:spcPts val="1400"/>
                  </a:lnSpc>
                  <a:spcBef>
                    <a:spcPts val="600"/>
                  </a:spcBef>
                  <a:spcAft>
                    <a:spcPts val="600"/>
                  </a:spcAft>
                </a:pPr>
                <a:r>
                  <a:rPr lang="en-AU" sz="1100" dirty="0">
                    <a:solidFill>
                      <a:srgbClr val="000000"/>
                    </a:solidFill>
                    <a:effectLst/>
                    <a:latin typeface="Arial" panose="020B0604020202020204" pitchFamily="34" charset="0"/>
                    <a:ea typeface="Arial" panose="020B0604020202020204" pitchFamily="34" charset="0"/>
                  </a:rPr>
                  <a:t>This topic includes:</a:t>
                </a:r>
              </a:p>
              <a:p>
                <a:pPr marL="342900" lvl="0" indent="-342900">
                  <a:lnSpc>
                    <a:spcPts val="1400"/>
                  </a:lnSpc>
                  <a:spcBef>
                    <a:spcPts val="300"/>
                  </a:spcBef>
                  <a:spcAft>
                    <a:spcPts val="300"/>
                  </a:spcAft>
                  <a:buFont typeface="Symbol" panose="05050102010706020507" pitchFamily="18" charset="2"/>
                  <a:buChar char=""/>
                  <a:tabLst>
                    <a:tab pos="228600" algn="l"/>
                    <a:tab pos="269875" algn="l"/>
                    <a:tab pos="269875" algn="l"/>
                  </a:tabLst>
                </a:pPr>
                <a:r>
                  <a:rPr lang="en-AU" sz="1100" kern="1100" dirty="0">
                    <a:effectLst/>
                    <a:latin typeface="Arial" panose="020B0604020202020204" pitchFamily="34" charset="0"/>
                    <a:ea typeface="Times New Roman" panose="02020603050405020304" pitchFamily="18" charset="0"/>
                  </a:rPr>
                  <a:t>for </a:t>
                </a:r>
                <a:r>
                  <a:rPr lang="en-AU" sz="1100" i="0" kern="1100">
                    <a:effectLst/>
                    <a:latin typeface="Cambria Math" panose="02040503050406030204" pitchFamily="18" charset="0"/>
                    <a:ea typeface="Times New Roman" panose="02020603050405020304" pitchFamily="18" charset="0"/>
                  </a:rPr>
                  <a:t>𝑛</a:t>
                </a:r>
                <a:r>
                  <a:rPr lang="en-AU" sz="1100" kern="1100" dirty="0">
                    <a:effectLst/>
                    <a:latin typeface="Arial" panose="020B0604020202020204" pitchFamily="34" charset="0"/>
                    <a:ea typeface="Times New Roman" panose="02020603050405020304" pitchFamily="18" charset="0"/>
                  </a:rPr>
                  <a:t> independent identically distributed random variables </a:t>
                </a:r>
                <a:r>
                  <a:rPr lang="en-AU" sz="1100" i="0" kern="1100">
                    <a:effectLst/>
                    <a:latin typeface="Cambria Math" panose="02040503050406030204" pitchFamily="18" charset="0"/>
                    <a:ea typeface="Times New Roman" panose="02020603050405020304" pitchFamily="18" charset="0"/>
                  </a:rPr>
                  <a:t>𝑋_1, 𝑋_2  …𝑋_𝑛</a:t>
                </a:r>
                <a:r>
                  <a:rPr lang="en-AU" sz="1100" kern="1100" dirty="0">
                    <a:effectLst/>
                    <a:latin typeface="Arial" panose="020B0604020202020204" pitchFamily="34" charset="0"/>
                    <a:ea typeface="Times New Roman" panose="02020603050405020304" pitchFamily="18" charset="0"/>
                  </a:rPr>
                  <a:t> each with mean </a:t>
                </a:r>
                <a:r>
                  <a:rPr lang="en-AU" sz="1100" i="0" kern="1100">
                    <a:effectLst/>
                    <a:latin typeface="Cambria Math" panose="02040503050406030204" pitchFamily="18" charset="0"/>
                    <a:ea typeface="Times New Roman" panose="02020603050405020304" pitchFamily="18" charset="0"/>
                  </a:rPr>
                  <a:t>𝜇</a:t>
                </a:r>
                <a:r>
                  <a:rPr lang="en-AU" sz="1100" kern="1100" dirty="0">
                    <a:effectLst/>
                    <a:latin typeface="Arial" panose="020B0604020202020204" pitchFamily="34" charset="0"/>
                    <a:ea typeface="Times New Roman" panose="02020603050405020304" pitchFamily="18" charset="0"/>
                  </a:rPr>
                  <a:t> and variance </a:t>
                </a:r>
                <a:r>
                  <a:rPr lang="en-AU" sz="1100" i="0" kern="1100">
                    <a:effectLst/>
                    <a:latin typeface="Cambria Math" panose="02040503050406030204" pitchFamily="18" charset="0"/>
                    <a:ea typeface="Times New Roman" panose="02020603050405020304" pitchFamily="18" charset="0"/>
                  </a:rPr>
                  <a:t>𝜎^2</a:t>
                </a:r>
                <a:r>
                  <a:rPr lang="en-AU" sz="1100" kern="1100" dirty="0">
                    <a:effectLst/>
                    <a:latin typeface="Arial" panose="020B0604020202020204" pitchFamily="34" charset="0"/>
                    <a:ea typeface="Times New Roman" panose="02020603050405020304" pitchFamily="18" charset="0"/>
                  </a:rPr>
                  <a:t>:</a:t>
                </a:r>
              </a:p>
              <a:p>
                <a:pPr marL="342900" lvl="0" indent="-342900">
                  <a:lnSpc>
                    <a:spcPts val="1400"/>
                  </a:lnSpc>
                  <a:spcBef>
                    <a:spcPts val="300"/>
                  </a:spcBef>
                  <a:buFont typeface="Symbol" panose="05050102010706020507" pitchFamily="18" charset="2"/>
                  <a:buChar char=""/>
                  <a:tabLst>
                    <a:tab pos="269875" algn="l"/>
                    <a:tab pos="457200" algn="l"/>
                  </a:tabLst>
                </a:pP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E(𝑋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𝑛)=𝑛𝜇</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Aft>
                    <a:spcPts val="300"/>
                  </a:spcAft>
                  <a:buFont typeface="Symbol" panose="05050102010706020507" pitchFamily="18" charset="2"/>
                  <a:buChar char=""/>
                  <a:tabLst>
                    <a:tab pos="269875" algn="l"/>
                    <a:tab pos="457200" algn="l"/>
                  </a:tabLst>
                </a:pP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Var(𝑋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𝑛)=𝑛𝜎</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2</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Bef>
                    <a:spcPts val="300"/>
                  </a:spcBef>
                  <a:spcAft>
                    <a:spcPts val="300"/>
                  </a:spcAft>
                  <a:buFont typeface="Symbol" panose="05050102010706020507" pitchFamily="18" charset="2"/>
                  <a:buChar char=""/>
                  <a:tabLst>
                    <a:tab pos="228600" algn="l"/>
                    <a:tab pos="269875" algn="l"/>
                    <a:tab pos="269875" algn="l"/>
                  </a:tabLst>
                </a:pPr>
                <a:r>
                  <a:rPr lang="en-AU" sz="1100" kern="1100" dirty="0">
                    <a:effectLst/>
                    <a:latin typeface="Arial" panose="020B0604020202020204" pitchFamily="34" charset="0"/>
                    <a:ea typeface="Times New Roman" panose="02020603050405020304" pitchFamily="18" charset="0"/>
                  </a:rPr>
                  <a:t>for </a:t>
                </a:r>
                <a:r>
                  <a:rPr lang="en-AU" sz="1100" i="0" kern="1100">
                    <a:effectLst/>
                    <a:latin typeface="Cambria Math" panose="02040503050406030204" pitchFamily="18" charset="0"/>
                    <a:ea typeface="Times New Roman" panose="02020603050405020304" pitchFamily="18" charset="0"/>
                  </a:rPr>
                  <a:t>𝑛</a:t>
                </a:r>
                <a:r>
                  <a:rPr lang="en-AU" sz="1100" kern="1100" dirty="0">
                    <a:effectLst/>
                    <a:latin typeface="Arial" panose="020B0604020202020204" pitchFamily="34" charset="0"/>
                    <a:ea typeface="Times New Roman" panose="02020603050405020304" pitchFamily="18" charset="0"/>
                  </a:rPr>
                  <a:t> independent random variables  </a:t>
                </a:r>
                <a:r>
                  <a:rPr lang="en-AU" sz="1100" i="0" kern="1100">
                    <a:effectLst/>
                    <a:latin typeface="Cambria Math" panose="02040503050406030204" pitchFamily="18" charset="0"/>
                    <a:ea typeface="Times New Roman" panose="02020603050405020304" pitchFamily="18" charset="0"/>
                  </a:rPr>
                  <a:t>𝑋_1, 𝑋_2  …𝑋_𝑛</a:t>
                </a:r>
                <a:r>
                  <a:rPr lang="en-AU" sz="1100" kern="1100" dirty="0">
                    <a:effectLst/>
                    <a:latin typeface="Arial" panose="020B0604020202020204" pitchFamily="34" charset="0"/>
                    <a:ea typeface="Times New Roman" panose="02020603050405020304" pitchFamily="18" charset="0"/>
                  </a:rPr>
                  <a:t>and real numbers </a:t>
                </a:r>
                <a:r>
                  <a:rPr lang="en-AU" sz="1100" i="0" kern="1100">
                    <a:effectLst/>
                    <a:latin typeface="Cambria Math" panose="02040503050406030204" pitchFamily="18" charset="0"/>
                    <a:ea typeface="Times New Roman" panose="02020603050405020304" pitchFamily="18" charset="0"/>
                  </a:rPr>
                  <a:t>𝑎_1, 𝑎_2… 𝑎_𝑛</a:t>
                </a:r>
                <a:r>
                  <a:rPr lang="en-AU" sz="1100" kern="1100" dirty="0">
                    <a:effectLst/>
                    <a:latin typeface="Arial" panose="020B0604020202020204" pitchFamily="34" charset="0"/>
                    <a:ea typeface="Times New Roman" panose="02020603050405020304" pitchFamily="18" charset="0"/>
                  </a:rPr>
                  <a:t>:</a:t>
                </a:r>
              </a:p>
              <a:p>
                <a:pPr marL="342900" lvl="0" indent="-342900">
                  <a:lnSpc>
                    <a:spcPts val="1400"/>
                  </a:lnSpc>
                  <a:spcBef>
                    <a:spcPts val="300"/>
                  </a:spcBef>
                  <a:buFont typeface="Symbol" panose="05050102010706020507" pitchFamily="18" charset="2"/>
                  <a:buChar char=""/>
                  <a:tabLst>
                    <a:tab pos="269875" algn="l"/>
                    <a:tab pos="457200" algn="l"/>
                  </a:tabLst>
                </a:pPr>
                <a:r>
                  <a:rPr lang="en-GB" sz="1100" i="0" kern="1100">
                    <a:effectLst/>
                    <a:latin typeface="Cambria Math" panose="02040503050406030204" pitchFamily="18" charset="0"/>
                    <a:ea typeface="Times New Roman" panose="02020603050405020304" pitchFamily="18" charset="0"/>
                  </a:rPr>
                  <a:t>E(</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E(𝑋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 E(𝑋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E(𝑋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Aft>
                    <a:spcPts val="300"/>
                  </a:spcAft>
                  <a:buFont typeface="Symbol" panose="05050102010706020507" pitchFamily="18" charset="2"/>
                  <a:buChar char=""/>
                  <a:tabLst>
                    <a:tab pos="269875" algn="l"/>
                    <a:tab pos="457200" algn="l"/>
                  </a:tabLst>
                </a:pPr>
                <a:r>
                  <a:rPr lang="en-GB" sz="1100" i="0" kern="1100">
                    <a:effectLst/>
                    <a:latin typeface="Cambria Math" panose="02040503050406030204" pitchFamily="18" charset="0"/>
                    <a:ea typeface="Times New Roman" panose="02020603050405020304" pitchFamily="18" charset="0"/>
                  </a:rPr>
                  <a:t>Var(</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2 Var(𝑋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2 Var(𝑋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2 Var(𝑋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a:t>
                </a:r>
                <a:endParaRPr lang="en-AU" sz="1100" kern="1100" dirty="0">
                  <a:effectLst/>
                  <a:latin typeface="Arial" panose="020B0604020202020204" pitchFamily="34" charset="0"/>
                  <a:ea typeface="Times New Roman" panose="02020603050405020304" pitchFamily="18" charset="0"/>
                </a:endParaRPr>
              </a:p>
              <a:p>
                <a:endParaRPr lang="en-AU" dirty="0"/>
              </a:p>
              <a:p>
                <a:pPr marL="342900" lvl="0" indent="-342900">
                  <a:lnSpc>
                    <a:spcPts val="1400"/>
                  </a:lnSpc>
                  <a:spcBef>
                    <a:spcPts val="300"/>
                  </a:spcBef>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concepts of null hypothesis, </a:t>
                </a:r>
                <a:r>
                  <a:rPr lang="en-AU" sz="1100" i="0" kern="1100">
                    <a:effectLst/>
                    <a:latin typeface="Cambria Math" panose="02040503050406030204" pitchFamily="18" charset="0"/>
                    <a:ea typeface="Times New Roman" panose="02020603050405020304" pitchFamily="18" charset="0"/>
                  </a:rPr>
                  <a:t>𝐻_0</a:t>
                </a:r>
                <a:r>
                  <a:rPr lang="en-AU" sz="1100" kern="1100" dirty="0">
                    <a:effectLst/>
                    <a:latin typeface="Arial" panose="020B0604020202020204" pitchFamily="34" charset="0"/>
                    <a:ea typeface="Times New Roman" panose="02020603050405020304" pitchFamily="18" charset="0"/>
                  </a:rPr>
                  <a:t>, and alternative hypotheses, </a:t>
                </a:r>
                <a:r>
                  <a:rPr lang="en-AU" sz="1100" i="0" kern="1100">
                    <a:effectLst/>
                    <a:latin typeface="Cambria Math" panose="02040503050406030204" pitchFamily="18" charset="0"/>
                    <a:ea typeface="Times New Roman" panose="02020603050405020304" pitchFamily="18" charset="0"/>
                  </a:rPr>
                  <a:t>𝐻_1</a:t>
                </a:r>
                <a:r>
                  <a:rPr lang="en-AU" sz="1100" kern="1100" dirty="0">
                    <a:effectLst/>
                    <a:latin typeface="Arial" panose="020B0604020202020204" pitchFamily="34" charset="0"/>
                    <a:ea typeface="Times New Roman" panose="02020603050405020304" pitchFamily="18" charset="0"/>
                  </a:rPr>
                  <a:t>, test statistic</a:t>
                </a:r>
              </a:p>
              <a:p>
                <a:pPr marL="342900" lvl="0" indent="-342900">
                  <a:lnSpc>
                    <a:spcPts val="1400"/>
                  </a:lnSpc>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level of significance and </a:t>
                </a:r>
                <a:r>
                  <a:rPr lang="en-AU" sz="1100" i="0" kern="1100">
                    <a:effectLst/>
                    <a:latin typeface="Cambria Math" panose="02040503050406030204" pitchFamily="18" charset="0"/>
                    <a:ea typeface="Times New Roman" panose="02020603050405020304" pitchFamily="18" charset="0"/>
                  </a:rPr>
                  <a:t>𝑝</a:t>
                </a:r>
                <a:r>
                  <a:rPr lang="en-AU" sz="1100" kern="1100" dirty="0">
                    <a:effectLst/>
                    <a:latin typeface="Arial" panose="020B0604020202020204" pitchFamily="34" charset="0"/>
                    <a:ea typeface="Times New Roman" panose="02020603050405020304" pitchFamily="18" charset="0"/>
                  </a:rPr>
                  <a:t>-value</a:t>
                </a:r>
              </a:p>
              <a:p>
                <a:pPr marL="342900" lvl="0" indent="-342900">
                  <a:lnSpc>
                    <a:spcPts val="1400"/>
                  </a:lnSpc>
                  <a:spcAft>
                    <a:spcPts val="300"/>
                  </a:spcAft>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formulation of hypotheses and making a decision concerning a population mean based on:</a:t>
                </a:r>
              </a:p>
              <a:p>
                <a:pPr marL="342900" lvl="0" indent="-342900">
                  <a:lnSpc>
                    <a:spcPts val="1400"/>
                  </a:lnSpc>
                  <a:spcBef>
                    <a:spcPts val="300"/>
                  </a:spcBef>
                  <a:buFont typeface="Symbol" panose="05050102010706020507" pitchFamily="18" charset="2"/>
                  <a:buChar char=""/>
                  <a:tabLst>
                    <a:tab pos="269875" algn="l"/>
                    <a:tab pos="457200" algn="l"/>
                  </a:tabLst>
                </a:pPr>
                <a:r>
                  <a:rPr lang="en-GB" sz="1100" kern="1100" dirty="0">
                    <a:effectLst/>
                    <a:latin typeface="Arial" panose="020B0604020202020204" pitchFamily="34" charset="0"/>
                    <a:ea typeface="Times New Roman" panose="02020603050405020304" pitchFamily="18" charset="0"/>
                  </a:rPr>
                  <a:t>a random sample from a normal population of known variance</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Aft>
                    <a:spcPts val="300"/>
                  </a:spcAft>
                  <a:buFont typeface="Symbol" panose="05050102010706020507" pitchFamily="18" charset="2"/>
                  <a:buChar char=""/>
                  <a:tabLst>
                    <a:tab pos="269875" algn="l"/>
                    <a:tab pos="457200" algn="l"/>
                  </a:tabLst>
                </a:pPr>
                <a:r>
                  <a:rPr lang="en-GB" sz="1100" kern="1100" dirty="0">
                    <a:effectLst/>
                    <a:latin typeface="Arial" panose="020B0604020202020204" pitchFamily="34" charset="0"/>
                    <a:ea typeface="Times New Roman" panose="02020603050405020304" pitchFamily="18" charset="0"/>
                  </a:rPr>
                  <a:t>a large random sample from any population</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Bef>
                    <a:spcPts val="300"/>
                  </a:spcBef>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1-tail and 2-tail tests</a:t>
                </a:r>
              </a:p>
              <a:p>
                <a:pPr marL="342900" lvl="0" indent="-342900">
                  <a:lnSpc>
                    <a:spcPts val="1400"/>
                  </a:lnSpc>
                  <a:spcAft>
                    <a:spcPts val="300"/>
                  </a:spcAft>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interpretation of the results of a hypothesis test in the context of the problem</a:t>
                </a:r>
              </a:p>
              <a:p>
                <a:pPr marL="285750" indent="-285750">
                  <a:buFont typeface="Arial" panose="020B0604020202020204" pitchFamily="34" charset="0"/>
                  <a:buChar char="•"/>
                </a:pPr>
                <a:r>
                  <a:rPr lang="en-AU" sz="1100" dirty="0">
                    <a:effectLst/>
                    <a:latin typeface="Arial" panose="020B0604020202020204" pitchFamily="34" charset="0"/>
                    <a:ea typeface="Arial" panose="020B0604020202020204" pitchFamily="34" charset="0"/>
                    <a:cs typeface="Times New Roman" panose="02020603050405020304" pitchFamily="18" charset="0"/>
                  </a:rPr>
                  <a:t>  hypothesis test, relating the formulation, conduct, errors and results in terms of conditional probability</a:t>
                </a:r>
                <a:endParaRPr lang="en-AU" dirty="0"/>
              </a:p>
              <a:p>
                <a:endParaRPr lang="en-AU" dirty="0"/>
              </a:p>
            </p:txBody>
          </p:sp>
        </mc:Fallback>
      </mc:AlternateContent>
      <p:sp>
        <p:nvSpPr>
          <p:cNvPr id="4" name="Slide Number Placeholder 3"/>
          <p:cNvSpPr>
            <a:spLocks noGrp="1"/>
          </p:cNvSpPr>
          <p:nvPr>
            <p:ph type="sldNum" sz="quarter" idx="10"/>
          </p:nvPr>
        </p:nvSpPr>
        <p:spPr/>
        <p:txBody>
          <a:bodyPr/>
          <a:lstStyle/>
          <a:p>
            <a:fld id="{4086DB27-C44E-42FC-8577-04AF19E06BB2}" type="slidenum">
              <a:rPr lang="en-AU" smtClean="0"/>
              <a:pPr/>
              <a:t>17</a:t>
            </a:fld>
            <a:endParaRPr lang="en-AU"/>
          </a:p>
        </p:txBody>
      </p:sp>
    </p:spTree>
    <p:extLst>
      <p:ext uri="{BB962C8B-B14F-4D97-AF65-F5344CB8AC3E}">
        <p14:creationId xmlns:p14="http://schemas.microsoft.com/office/powerpoint/2010/main" val="1255786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18</a:t>
            </a:fld>
            <a:endParaRPr lang="en-AU"/>
          </a:p>
        </p:txBody>
      </p:sp>
    </p:spTree>
    <p:extLst>
      <p:ext uri="{BB962C8B-B14F-4D97-AF65-F5344CB8AC3E}">
        <p14:creationId xmlns:p14="http://schemas.microsoft.com/office/powerpoint/2010/main" val="869267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19</a:t>
            </a:fld>
            <a:endParaRPr lang="en-AU"/>
          </a:p>
        </p:txBody>
      </p:sp>
    </p:spTree>
    <p:extLst>
      <p:ext uri="{BB962C8B-B14F-4D97-AF65-F5344CB8AC3E}">
        <p14:creationId xmlns:p14="http://schemas.microsoft.com/office/powerpoint/2010/main" val="3867657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20</a:t>
            </a:fld>
            <a:endParaRPr lang="en-AU"/>
          </a:p>
        </p:txBody>
      </p:sp>
    </p:spTree>
    <p:extLst>
      <p:ext uri="{BB962C8B-B14F-4D97-AF65-F5344CB8AC3E}">
        <p14:creationId xmlns:p14="http://schemas.microsoft.com/office/powerpoint/2010/main" val="3865386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21</a:t>
            </a:fld>
            <a:endParaRPr lang="en-AU"/>
          </a:p>
        </p:txBody>
      </p:sp>
    </p:spTree>
    <p:extLst>
      <p:ext uri="{BB962C8B-B14F-4D97-AF65-F5344CB8AC3E}">
        <p14:creationId xmlns:p14="http://schemas.microsoft.com/office/powerpoint/2010/main" val="4259787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22</a:t>
            </a:fld>
            <a:endParaRPr lang="en-AU"/>
          </a:p>
        </p:txBody>
      </p:sp>
    </p:spTree>
    <p:extLst>
      <p:ext uri="{BB962C8B-B14F-4D97-AF65-F5344CB8AC3E}">
        <p14:creationId xmlns:p14="http://schemas.microsoft.com/office/powerpoint/2010/main" val="4129083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23</a:t>
            </a:fld>
            <a:endParaRPr lang="en-AU"/>
          </a:p>
        </p:txBody>
      </p:sp>
    </p:spTree>
    <p:extLst>
      <p:ext uri="{BB962C8B-B14F-4D97-AF65-F5344CB8AC3E}">
        <p14:creationId xmlns:p14="http://schemas.microsoft.com/office/powerpoint/2010/main" val="2624941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24</a:t>
            </a:fld>
            <a:endParaRPr lang="en-AU"/>
          </a:p>
        </p:txBody>
      </p:sp>
    </p:spTree>
    <p:extLst>
      <p:ext uri="{BB962C8B-B14F-4D97-AF65-F5344CB8AC3E}">
        <p14:creationId xmlns:p14="http://schemas.microsoft.com/office/powerpoint/2010/main" val="3731974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25</a:t>
            </a:fld>
            <a:endParaRPr lang="en-AU"/>
          </a:p>
        </p:txBody>
      </p:sp>
    </p:spTree>
    <p:extLst>
      <p:ext uri="{BB962C8B-B14F-4D97-AF65-F5344CB8AC3E}">
        <p14:creationId xmlns:p14="http://schemas.microsoft.com/office/powerpoint/2010/main" val="29656258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26</a:t>
            </a:fld>
            <a:endParaRPr lang="en-AU"/>
          </a:p>
        </p:txBody>
      </p:sp>
    </p:spTree>
    <p:extLst>
      <p:ext uri="{BB962C8B-B14F-4D97-AF65-F5344CB8AC3E}">
        <p14:creationId xmlns:p14="http://schemas.microsoft.com/office/powerpoint/2010/main" val="3373531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27</a:t>
            </a:fld>
            <a:endParaRPr lang="en-AU"/>
          </a:p>
        </p:txBody>
      </p:sp>
    </p:spTree>
    <p:extLst>
      <p:ext uri="{BB962C8B-B14F-4D97-AF65-F5344CB8AC3E}">
        <p14:creationId xmlns:p14="http://schemas.microsoft.com/office/powerpoint/2010/main" val="270678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28</a:t>
            </a:fld>
            <a:endParaRPr lang="en-AU"/>
          </a:p>
        </p:txBody>
      </p:sp>
    </p:spTree>
    <p:extLst>
      <p:ext uri="{BB962C8B-B14F-4D97-AF65-F5344CB8AC3E}">
        <p14:creationId xmlns:p14="http://schemas.microsoft.com/office/powerpoint/2010/main" val="1020706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29</a:t>
            </a:fld>
            <a:endParaRPr lang="en-AU"/>
          </a:p>
        </p:txBody>
      </p:sp>
    </p:spTree>
    <p:extLst>
      <p:ext uri="{BB962C8B-B14F-4D97-AF65-F5344CB8AC3E}">
        <p14:creationId xmlns:p14="http://schemas.microsoft.com/office/powerpoint/2010/main" val="15230680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30</a:t>
            </a:fld>
            <a:endParaRPr lang="en-AU"/>
          </a:p>
        </p:txBody>
      </p:sp>
    </p:spTree>
    <p:extLst>
      <p:ext uri="{BB962C8B-B14F-4D97-AF65-F5344CB8AC3E}">
        <p14:creationId xmlns:p14="http://schemas.microsoft.com/office/powerpoint/2010/main" val="35362474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u="none" dirty="0">
              <a:solidFill>
                <a:schemeClr val="tx1"/>
              </a:solidFill>
            </a:endParaRPr>
          </a:p>
        </p:txBody>
      </p:sp>
      <p:sp>
        <p:nvSpPr>
          <p:cNvPr id="4" name="Slide Number Placeholder 3"/>
          <p:cNvSpPr>
            <a:spLocks noGrp="1"/>
          </p:cNvSpPr>
          <p:nvPr>
            <p:ph type="sldNum" sz="quarter" idx="5"/>
          </p:nvPr>
        </p:nvSpPr>
        <p:spPr/>
        <p:txBody>
          <a:bodyPr/>
          <a:lstStyle/>
          <a:p>
            <a:fld id="{4086DB27-C44E-42FC-8577-04AF19E06BB2}" type="slidenum">
              <a:rPr lang="en-AU" smtClean="0"/>
              <a:pPr/>
              <a:t>31</a:t>
            </a:fld>
            <a:endParaRPr lang="en-AU"/>
          </a:p>
        </p:txBody>
      </p:sp>
    </p:spTree>
    <p:extLst>
      <p:ext uri="{BB962C8B-B14F-4D97-AF65-F5344CB8AC3E}">
        <p14:creationId xmlns:p14="http://schemas.microsoft.com/office/powerpoint/2010/main" val="2229170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627534"/>
            <a:ext cx="5400600" cy="1246535"/>
          </a:xfrm>
        </p:spPr>
        <p:txBody>
          <a:bodyPr/>
          <a:lstStyle>
            <a:lvl1pPr algn="l">
              <a:defRPr sz="3600">
                <a:solidFill>
                  <a:schemeClr val="bg1"/>
                </a:solidFill>
              </a:defRPr>
            </a:lvl1pPr>
          </a:lstStyle>
          <a:p>
            <a:r>
              <a:rPr lang="en-US" dirty="0"/>
              <a:t>Click to edit Master title style</a:t>
            </a:r>
            <a:endParaRPr lang="en-AU" dirty="0"/>
          </a:p>
        </p:txBody>
      </p:sp>
      <p:sp>
        <p:nvSpPr>
          <p:cNvPr id="3" name="Subtitle 2"/>
          <p:cNvSpPr>
            <a:spLocks noGrp="1"/>
          </p:cNvSpPr>
          <p:nvPr>
            <p:ph type="subTitle" idx="1"/>
          </p:nvPr>
        </p:nvSpPr>
        <p:spPr>
          <a:xfrm>
            <a:off x="395536" y="1995686"/>
            <a:ext cx="4752528" cy="1008112"/>
          </a:xfrm>
        </p:spPr>
        <p:txBody>
          <a:bodyPr/>
          <a:lstStyle>
            <a:lvl1pPr marL="0" indent="0" algn="l">
              <a:buNone/>
              <a:defRPr sz="24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AU" dirty="0"/>
          </a:p>
        </p:txBody>
      </p:sp>
    </p:spTree>
    <p:extLst>
      <p:ext uri="{BB962C8B-B14F-4D97-AF65-F5344CB8AC3E}">
        <p14:creationId xmlns:p14="http://schemas.microsoft.com/office/powerpoint/2010/main" val="332456893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411510"/>
            <a:ext cx="8712968" cy="857250"/>
          </a:xfrm>
        </p:spPr>
        <p:txBody>
          <a:bodyPr/>
          <a:lstStyle>
            <a:lvl1pPr algn="l">
              <a:defRPr sz="3600"/>
            </a:lvl1pPr>
          </a:lstStyle>
          <a:p>
            <a:r>
              <a:rPr lang="en-US" dirty="0"/>
              <a:t>Click to edit Master title style</a:t>
            </a:r>
            <a:endParaRPr lang="en-AU" dirty="0"/>
          </a:p>
        </p:txBody>
      </p:sp>
      <p:sp>
        <p:nvSpPr>
          <p:cNvPr id="3" name="Content Placeholder 2"/>
          <p:cNvSpPr>
            <a:spLocks noGrp="1"/>
          </p:cNvSpPr>
          <p:nvPr>
            <p:ph idx="1"/>
          </p:nvPr>
        </p:nvSpPr>
        <p:spPr>
          <a:xfrm>
            <a:off x="179512" y="1485900"/>
            <a:ext cx="8712968" cy="2971800"/>
          </a:xfrm>
        </p:spPr>
        <p:txBody>
          <a:bodyPr/>
          <a:lstStyle>
            <a:lvl1pPr>
              <a:defRPr sz="1800"/>
            </a:lvl1pPr>
            <a:lvl2pPr>
              <a:defRPr sz="1600"/>
            </a:lvl2pPr>
            <a:lvl3pPr>
              <a:defRPr sz="1600"/>
            </a:lvl3pPr>
            <a:lvl4pPr>
              <a:defRPr sz="1400"/>
            </a:lvl4pPr>
            <a:lvl5pPr>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4228537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457200"/>
            <a:ext cx="8640960" cy="857250"/>
          </a:xfrm>
        </p:spPr>
        <p:txBody>
          <a:bodyPr/>
          <a:lstStyle>
            <a:lvl1pPr algn="l">
              <a:defRPr sz="3600"/>
            </a:lvl1pPr>
          </a:lstStyle>
          <a:p>
            <a:r>
              <a:rPr lang="en-US" dirty="0"/>
              <a:t>Click to edit Master title style</a:t>
            </a:r>
            <a:endParaRPr lang="en-AU" dirty="0"/>
          </a:p>
        </p:txBody>
      </p:sp>
      <p:sp>
        <p:nvSpPr>
          <p:cNvPr id="3" name="Content Placeholder 2"/>
          <p:cNvSpPr>
            <a:spLocks noGrp="1"/>
          </p:cNvSpPr>
          <p:nvPr>
            <p:ph sz="half" idx="1"/>
          </p:nvPr>
        </p:nvSpPr>
        <p:spPr>
          <a:xfrm>
            <a:off x="251520" y="1485900"/>
            <a:ext cx="4320480" cy="29718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788024" y="1485900"/>
            <a:ext cx="4104456" cy="29718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20508365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9512" y="411510"/>
            <a:ext cx="8784976" cy="651719"/>
          </a:xfrm>
        </p:spPr>
        <p:txBody>
          <a:bodyPr/>
          <a:lstStyle>
            <a:lvl1pPr algn="l">
              <a:defRPr sz="3600"/>
            </a:lvl1pPr>
          </a:lstStyle>
          <a:p>
            <a:r>
              <a:rPr lang="en-US" dirty="0"/>
              <a:t>Click to edit Master title style</a:t>
            </a:r>
            <a:endParaRPr lang="en-AU" dirty="0"/>
          </a:p>
        </p:txBody>
      </p:sp>
      <p:sp>
        <p:nvSpPr>
          <p:cNvPr id="3" name="Text Placeholder 2"/>
          <p:cNvSpPr>
            <a:spLocks noGrp="1"/>
          </p:cNvSpPr>
          <p:nvPr>
            <p:ph type="body" idx="1"/>
          </p:nvPr>
        </p:nvSpPr>
        <p:spPr>
          <a:xfrm>
            <a:off x="179512" y="1151335"/>
            <a:ext cx="4320480" cy="479822"/>
          </a:xfrm>
        </p:spPr>
        <p:txBody>
          <a:bodyPr anchor="b"/>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79512" y="1631156"/>
            <a:ext cx="4320480" cy="2812802"/>
          </a:xfrm>
        </p:spPr>
        <p:txBody>
          <a:bodyPr/>
          <a:lstStyle>
            <a:lvl1pPr>
              <a:defRPr sz="1800"/>
            </a:lvl1pPr>
            <a:lvl2pPr>
              <a:defRPr sz="16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Text Placeholder 2">
            <a:extLst>
              <a:ext uri="{FF2B5EF4-FFF2-40B4-BE49-F238E27FC236}">
                <a16:creationId xmlns:a16="http://schemas.microsoft.com/office/drawing/2014/main" id="{53030868-EB89-BB45-9333-4265F84D3D9E}"/>
              </a:ext>
            </a:extLst>
          </p:cNvPr>
          <p:cNvSpPr>
            <a:spLocks noGrp="1"/>
          </p:cNvSpPr>
          <p:nvPr>
            <p:ph type="body" idx="10"/>
          </p:nvPr>
        </p:nvSpPr>
        <p:spPr>
          <a:xfrm>
            <a:off x="4644008" y="1174205"/>
            <a:ext cx="4320480" cy="479822"/>
          </a:xfrm>
        </p:spPr>
        <p:txBody>
          <a:bodyPr anchor="b"/>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Content Placeholder 3">
            <a:extLst>
              <a:ext uri="{FF2B5EF4-FFF2-40B4-BE49-F238E27FC236}">
                <a16:creationId xmlns:a16="http://schemas.microsoft.com/office/drawing/2014/main" id="{936ACB6C-847D-DD42-BAFD-A7F5B7D2AB2D}"/>
              </a:ext>
            </a:extLst>
          </p:cNvPr>
          <p:cNvSpPr>
            <a:spLocks noGrp="1"/>
          </p:cNvSpPr>
          <p:nvPr>
            <p:ph sz="half" idx="11"/>
          </p:nvPr>
        </p:nvSpPr>
        <p:spPr>
          <a:xfrm>
            <a:off x="4644008" y="1654026"/>
            <a:ext cx="4320480" cy="2789932"/>
          </a:xfrm>
        </p:spPr>
        <p:txBody>
          <a:bodyPr/>
          <a:lstStyle>
            <a:lvl1pPr>
              <a:defRPr sz="1800"/>
            </a:lvl1pPr>
            <a:lvl2pPr>
              <a:defRPr sz="16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10584153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9512" y="457200"/>
            <a:ext cx="8784976" cy="857250"/>
          </a:xfrm>
        </p:spPr>
        <p:txBody>
          <a:bodyPr/>
          <a:lstStyle>
            <a:lvl1pPr algn="l">
              <a:defRPr sz="3600"/>
            </a:lvl1pPr>
          </a:lstStyle>
          <a:p>
            <a:r>
              <a:rPr lang="en-US" dirty="0"/>
              <a:t>Click to edit Master title style</a:t>
            </a:r>
            <a:endParaRPr lang="en-AU" dirty="0"/>
          </a:p>
        </p:txBody>
      </p:sp>
    </p:spTree>
    <p:extLst>
      <p:ext uri="{BB962C8B-B14F-4D97-AF65-F5344CB8AC3E}">
        <p14:creationId xmlns:p14="http://schemas.microsoft.com/office/powerpoint/2010/main" val="313294418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411510"/>
            <a:ext cx="3008313" cy="664815"/>
          </a:xfrm>
        </p:spPr>
        <p:txBody>
          <a:bodyPr anchor="b"/>
          <a:lstStyle>
            <a:lvl1pPr algn="l">
              <a:defRPr sz="2000" b="1"/>
            </a:lvl1pPr>
          </a:lstStyle>
          <a:p>
            <a:r>
              <a:rPr lang="en-US" dirty="0"/>
              <a:t>Click to edit Master title style</a:t>
            </a:r>
            <a:endParaRPr lang="en-AU" dirty="0"/>
          </a:p>
        </p:txBody>
      </p:sp>
      <p:sp>
        <p:nvSpPr>
          <p:cNvPr id="3" name="Content Placeholder 2"/>
          <p:cNvSpPr>
            <a:spLocks noGrp="1"/>
          </p:cNvSpPr>
          <p:nvPr>
            <p:ph idx="1"/>
          </p:nvPr>
        </p:nvSpPr>
        <p:spPr>
          <a:xfrm>
            <a:off x="3575050" y="411511"/>
            <a:ext cx="5111750" cy="4183112"/>
          </a:xfrm>
        </p:spPr>
        <p:txBody>
          <a:bodyPr/>
          <a:lstStyle>
            <a:lvl1pPr>
              <a:defRPr sz="1800"/>
            </a:lvl1pPr>
            <a:lvl2pPr>
              <a:defRPr sz="16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45616461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dirty="0"/>
              <a:t>Click to edit Master title style</a:t>
            </a:r>
            <a:endParaRPr lang="en-AU"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AU" dirty="0"/>
          </a:p>
        </p:txBody>
      </p:sp>
      <p:sp>
        <p:nvSpPr>
          <p:cNvPr id="4" name="Text Placeholder 3"/>
          <p:cNvSpPr>
            <a:spLocks noGrp="1"/>
          </p:cNvSpPr>
          <p:nvPr>
            <p:ph type="body" sz="half" idx="2"/>
          </p:nvPr>
        </p:nvSpPr>
        <p:spPr>
          <a:xfrm>
            <a:off x="1792288" y="4025503"/>
            <a:ext cx="5486400" cy="4904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Tree>
    <p:extLst>
      <p:ext uri="{BB962C8B-B14F-4D97-AF65-F5344CB8AC3E}">
        <p14:creationId xmlns:p14="http://schemas.microsoft.com/office/powerpoint/2010/main" val="276868148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Vertical Text Placeholder 2"/>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65548012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4000500"/>
          </a:xfrm>
        </p:spPr>
        <p:txBody>
          <a:bodyPr vert="eaVert"/>
          <a:lstStyle/>
          <a:p>
            <a:r>
              <a:rPr lang="en-US" dirty="0"/>
              <a:t>Click to edit Master title style</a:t>
            </a:r>
            <a:endParaRPr lang="en-AU" dirty="0"/>
          </a:p>
        </p:txBody>
      </p:sp>
      <p:sp>
        <p:nvSpPr>
          <p:cNvPr id="3" name="Vertical Text Placeholder 2"/>
          <p:cNvSpPr>
            <a:spLocks noGrp="1"/>
          </p:cNvSpPr>
          <p:nvPr>
            <p:ph type="body" orient="vert" idx="1"/>
          </p:nvPr>
        </p:nvSpPr>
        <p:spPr>
          <a:xfrm>
            <a:off x="685800" y="457200"/>
            <a:ext cx="5676900" cy="400050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66198384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erim">
    <p:bg>
      <p:bgPr>
        <a:solidFill>
          <a:srgbClr val="003D5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E8AEE-C1C4-B442-BD55-B1D4B638E6CF}"/>
              </a:ext>
            </a:extLst>
          </p:cNvPr>
          <p:cNvSpPr>
            <a:spLocks noGrp="1"/>
          </p:cNvSpPr>
          <p:nvPr>
            <p:ph type="title" hasCustomPrompt="1"/>
          </p:nvPr>
        </p:nvSpPr>
        <p:spPr>
          <a:xfrm>
            <a:off x="179512" y="1635646"/>
            <a:ext cx="8784976" cy="432048"/>
          </a:xfrm>
        </p:spPr>
        <p:txBody>
          <a:bodyPr/>
          <a:lstStyle>
            <a:lvl1pPr>
              <a:defRPr sz="2800" b="1">
                <a:solidFill>
                  <a:schemeClr val="bg1"/>
                </a:solidFill>
              </a:defRPr>
            </a:lvl1pPr>
          </a:lstStyle>
          <a:p>
            <a:r>
              <a:rPr lang="en-GB" dirty="0"/>
              <a:t>Interim slide title</a:t>
            </a:r>
            <a:endParaRPr lang="en-US" dirty="0"/>
          </a:p>
        </p:txBody>
      </p:sp>
      <p:sp>
        <p:nvSpPr>
          <p:cNvPr id="9" name="Content Placeholder 8">
            <a:extLst>
              <a:ext uri="{FF2B5EF4-FFF2-40B4-BE49-F238E27FC236}">
                <a16:creationId xmlns:a16="http://schemas.microsoft.com/office/drawing/2014/main" id="{243ECD6D-C028-B14C-A178-C12E401024D7}"/>
              </a:ext>
            </a:extLst>
          </p:cNvPr>
          <p:cNvSpPr>
            <a:spLocks noGrp="1"/>
          </p:cNvSpPr>
          <p:nvPr>
            <p:ph sz="quarter" idx="10" hasCustomPrompt="1"/>
          </p:nvPr>
        </p:nvSpPr>
        <p:spPr>
          <a:xfrm>
            <a:off x="179388" y="2211388"/>
            <a:ext cx="5688012" cy="360362"/>
          </a:xfrm>
        </p:spPr>
        <p:txBody>
          <a:bodyPr/>
          <a:lstStyle>
            <a:lvl1pPr marL="0" indent="0">
              <a:buNone/>
              <a:defRPr sz="1400" b="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Sub title text</a:t>
            </a:r>
          </a:p>
        </p:txBody>
      </p:sp>
    </p:spTree>
    <p:extLst>
      <p:ext uri="{BB962C8B-B14F-4D97-AF65-F5344CB8AC3E}">
        <p14:creationId xmlns:p14="http://schemas.microsoft.com/office/powerpoint/2010/main" val="58572374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E56C-1B8E-3E47-B03E-320907A65B6B}"/>
              </a:ext>
            </a:extLst>
          </p:cNvPr>
          <p:cNvSpPr>
            <a:spLocks noGrp="1"/>
          </p:cNvSpPr>
          <p:nvPr>
            <p:ph type="title" hasCustomPrompt="1"/>
          </p:nvPr>
        </p:nvSpPr>
        <p:spPr>
          <a:xfrm>
            <a:off x="179512" y="457200"/>
            <a:ext cx="5040560" cy="2042542"/>
          </a:xfrm>
        </p:spPr>
        <p:txBody>
          <a:bodyPr/>
          <a:lstStyle>
            <a:lvl1pPr>
              <a:defRPr>
                <a:solidFill>
                  <a:schemeClr val="bg1"/>
                </a:solidFill>
              </a:defRPr>
            </a:lvl1pPr>
          </a:lstStyle>
          <a:p>
            <a:r>
              <a:rPr lang="en-GB" dirty="0"/>
              <a:t>Thank you…</a:t>
            </a:r>
            <a:endParaRPr lang="en-US" dirty="0"/>
          </a:p>
        </p:txBody>
      </p:sp>
    </p:spTree>
    <p:extLst>
      <p:ext uri="{BB962C8B-B14F-4D97-AF65-F5344CB8AC3E}">
        <p14:creationId xmlns:p14="http://schemas.microsoft.com/office/powerpoint/2010/main" val="208420932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512" y="457200"/>
            <a:ext cx="8784976"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endParaRPr lang="en-AU" dirty="0"/>
          </a:p>
        </p:txBody>
      </p:sp>
      <p:sp>
        <p:nvSpPr>
          <p:cNvPr id="1027" name="Rectangle 3"/>
          <p:cNvSpPr>
            <a:spLocks noGrp="1" noChangeArrowheads="1"/>
          </p:cNvSpPr>
          <p:nvPr>
            <p:ph type="body" idx="1"/>
          </p:nvPr>
        </p:nvSpPr>
        <p:spPr bwMode="auto">
          <a:xfrm>
            <a:off x="179512" y="1485900"/>
            <a:ext cx="8784976"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dirty="0"/>
              <a:t> 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6" r:id="rId6"/>
    <p:sldLayoutId id="2147483657" r:id="rId7"/>
    <p:sldLayoutId id="2147483658" r:id="rId8"/>
    <p:sldLayoutId id="2147483659" r:id="rId9"/>
    <p:sldLayoutId id="2147483686" r:id="rId10"/>
    <p:sldLayoutId id="2147483660" r:id="rId11"/>
  </p:sldLayoutIdLst>
  <p:transition/>
  <p:txStyles>
    <p:titleStyle>
      <a:lvl1pPr algn="l" rtl="0" eaLnBrk="1" fontAlgn="base" hangingPunct="1">
        <a:spcBef>
          <a:spcPct val="0"/>
        </a:spcBef>
        <a:spcAft>
          <a:spcPct val="0"/>
        </a:spcAft>
        <a:defRPr sz="3600" b="1">
          <a:solidFill>
            <a:srgbClr val="0099E3"/>
          </a:solidFill>
          <a:latin typeface="+mj-lt"/>
          <a:ea typeface="+mj-ea"/>
          <a:cs typeface="+mj-cs"/>
        </a:defRPr>
      </a:lvl1pPr>
      <a:lvl2pPr algn="ctr" rtl="0" eaLnBrk="1" fontAlgn="base" hangingPunct="1">
        <a:spcBef>
          <a:spcPct val="0"/>
        </a:spcBef>
        <a:spcAft>
          <a:spcPct val="0"/>
        </a:spcAft>
        <a:defRPr sz="4400" b="1">
          <a:solidFill>
            <a:srgbClr val="2A5686"/>
          </a:solidFill>
          <a:latin typeface="Verdana" pitchFamily="34" charset="0"/>
        </a:defRPr>
      </a:lvl2pPr>
      <a:lvl3pPr algn="ctr" rtl="0" eaLnBrk="1" fontAlgn="base" hangingPunct="1">
        <a:spcBef>
          <a:spcPct val="0"/>
        </a:spcBef>
        <a:spcAft>
          <a:spcPct val="0"/>
        </a:spcAft>
        <a:defRPr sz="4400" b="1">
          <a:solidFill>
            <a:srgbClr val="2A5686"/>
          </a:solidFill>
          <a:latin typeface="Verdana" pitchFamily="34" charset="0"/>
        </a:defRPr>
      </a:lvl3pPr>
      <a:lvl4pPr algn="ctr" rtl="0" eaLnBrk="1" fontAlgn="base" hangingPunct="1">
        <a:spcBef>
          <a:spcPct val="0"/>
        </a:spcBef>
        <a:spcAft>
          <a:spcPct val="0"/>
        </a:spcAft>
        <a:defRPr sz="4400" b="1">
          <a:solidFill>
            <a:srgbClr val="2A5686"/>
          </a:solidFill>
          <a:latin typeface="Verdana" pitchFamily="34" charset="0"/>
        </a:defRPr>
      </a:lvl4pPr>
      <a:lvl5pPr algn="ctr" rtl="0" eaLnBrk="1" fontAlgn="base" hangingPunct="1">
        <a:spcBef>
          <a:spcPct val="0"/>
        </a:spcBef>
        <a:spcAft>
          <a:spcPct val="0"/>
        </a:spcAft>
        <a:defRPr sz="4400" b="1">
          <a:solidFill>
            <a:srgbClr val="2A5686"/>
          </a:solidFill>
          <a:latin typeface="Verdana" pitchFamily="34" charset="0"/>
        </a:defRPr>
      </a:lvl5pPr>
      <a:lvl6pPr marL="457200" algn="ctr" rtl="0" eaLnBrk="1" fontAlgn="base" hangingPunct="1">
        <a:spcBef>
          <a:spcPct val="0"/>
        </a:spcBef>
        <a:spcAft>
          <a:spcPct val="0"/>
        </a:spcAft>
        <a:defRPr sz="4400" b="1">
          <a:solidFill>
            <a:srgbClr val="2A5686"/>
          </a:solidFill>
          <a:latin typeface="Verdana" pitchFamily="34" charset="0"/>
        </a:defRPr>
      </a:lvl6pPr>
      <a:lvl7pPr marL="914400" algn="ctr" rtl="0" eaLnBrk="1" fontAlgn="base" hangingPunct="1">
        <a:spcBef>
          <a:spcPct val="0"/>
        </a:spcBef>
        <a:spcAft>
          <a:spcPct val="0"/>
        </a:spcAft>
        <a:defRPr sz="4400" b="1">
          <a:solidFill>
            <a:srgbClr val="2A5686"/>
          </a:solidFill>
          <a:latin typeface="Verdana" pitchFamily="34" charset="0"/>
        </a:defRPr>
      </a:lvl7pPr>
      <a:lvl8pPr marL="1371600" algn="ctr" rtl="0" eaLnBrk="1" fontAlgn="base" hangingPunct="1">
        <a:spcBef>
          <a:spcPct val="0"/>
        </a:spcBef>
        <a:spcAft>
          <a:spcPct val="0"/>
        </a:spcAft>
        <a:defRPr sz="4400" b="1">
          <a:solidFill>
            <a:srgbClr val="2A5686"/>
          </a:solidFill>
          <a:latin typeface="Verdana" pitchFamily="34" charset="0"/>
        </a:defRPr>
      </a:lvl8pPr>
      <a:lvl9pPr marL="1828800" algn="ctr" rtl="0" eaLnBrk="1" fontAlgn="base" hangingPunct="1">
        <a:spcBef>
          <a:spcPct val="0"/>
        </a:spcBef>
        <a:spcAft>
          <a:spcPct val="0"/>
        </a:spcAft>
        <a:defRPr sz="4400" b="1">
          <a:solidFill>
            <a:srgbClr val="2A5686"/>
          </a:solidFill>
          <a:latin typeface="Verdana" pitchFamily="34" charset="0"/>
        </a:defRPr>
      </a:lvl9pPr>
    </p:titleStyle>
    <p:bodyStyle>
      <a:lvl1pPr marL="266700" indent="-266700" algn="l" rtl="0" eaLnBrk="1" fontAlgn="base" hangingPunct="1">
        <a:spcBef>
          <a:spcPct val="20000"/>
        </a:spcBef>
        <a:spcAft>
          <a:spcPct val="0"/>
        </a:spcAft>
        <a:buFont typeface="Arial" pitchFamily="34" charset="0"/>
        <a:buChar char="•"/>
        <a:defRPr sz="1800" b="0">
          <a:solidFill>
            <a:srgbClr val="303132"/>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1600">
          <a:solidFill>
            <a:srgbClr val="303132"/>
          </a:solidFill>
          <a:latin typeface="+mn-lt"/>
        </a:defRPr>
      </a:lvl2pPr>
      <a:lvl3pPr marL="1143000" indent="-228600" algn="l" rtl="0" eaLnBrk="1" fontAlgn="base" hangingPunct="1">
        <a:spcBef>
          <a:spcPct val="20000"/>
        </a:spcBef>
        <a:spcAft>
          <a:spcPct val="0"/>
        </a:spcAft>
        <a:buChar char="–"/>
        <a:defRPr sz="1600">
          <a:solidFill>
            <a:srgbClr val="303132"/>
          </a:solidFill>
          <a:latin typeface="+mn-lt"/>
        </a:defRPr>
      </a:lvl3pPr>
      <a:lvl4pPr marL="1600200" indent="-228600" algn="l" rtl="0" eaLnBrk="1" fontAlgn="base" hangingPunct="1">
        <a:spcBef>
          <a:spcPct val="20000"/>
        </a:spcBef>
        <a:spcAft>
          <a:spcPct val="0"/>
        </a:spcAft>
        <a:buChar char="–"/>
        <a:defRPr sz="1400">
          <a:solidFill>
            <a:srgbClr val="303132"/>
          </a:solidFill>
          <a:latin typeface="+mn-lt"/>
        </a:defRPr>
      </a:lvl4pPr>
      <a:lvl5pPr marL="2057400" indent="-228600" algn="l" rtl="0" eaLnBrk="1" fontAlgn="base" hangingPunct="1">
        <a:spcBef>
          <a:spcPct val="20000"/>
        </a:spcBef>
        <a:spcAft>
          <a:spcPct val="0"/>
        </a:spcAft>
        <a:buChar char="–"/>
        <a:defRPr sz="1400">
          <a:solidFill>
            <a:srgbClr val="303132"/>
          </a:solidFill>
          <a:latin typeface="+mn-lt"/>
        </a:defRPr>
      </a:lvl5pPr>
      <a:lvl6pPr marL="2514600" indent="-228600" algn="l" rtl="0" eaLnBrk="1" fontAlgn="base" hangingPunct="1">
        <a:spcBef>
          <a:spcPct val="20000"/>
        </a:spcBef>
        <a:spcAft>
          <a:spcPct val="0"/>
        </a:spcAft>
        <a:buChar char="–"/>
        <a:defRPr sz="2000">
          <a:solidFill>
            <a:srgbClr val="303132"/>
          </a:solidFill>
          <a:latin typeface="+mn-lt"/>
        </a:defRPr>
      </a:lvl6pPr>
      <a:lvl7pPr marL="2971800" indent="-228600" algn="l" rtl="0" eaLnBrk="1" fontAlgn="base" hangingPunct="1">
        <a:spcBef>
          <a:spcPct val="20000"/>
        </a:spcBef>
        <a:spcAft>
          <a:spcPct val="0"/>
        </a:spcAft>
        <a:buChar char="–"/>
        <a:defRPr sz="2000">
          <a:solidFill>
            <a:srgbClr val="303132"/>
          </a:solidFill>
          <a:latin typeface="+mn-lt"/>
        </a:defRPr>
      </a:lvl7pPr>
      <a:lvl8pPr marL="3429000" indent="-228600" algn="l" rtl="0" eaLnBrk="1" fontAlgn="base" hangingPunct="1">
        <a:spcBef>
          <a:spcPct val="20000"/>
        </a:spcBef>
        <a:spcAft>
          <a:spcPct val="0"/>
        </a:spcAft>
        <a:buChar char="–"/>
        <a:defRPr sz="2000">
          <a:solidFill>
            <a:srgbClr val="303132"/>
          </a:solidFill>
          <a:latin typeface="+mn-lt"/>
        </a:defRPr>
      </a:lvl8pPr>
      <a:lvl9pPr marL="3886200" indent="-228600" algn="l" rtl="0" eaLnBrk="1" fontAlgn="base" hangingPunct="1">
        <a:spcBef>
          <a:spcPct val="20000"/>
        </a:spcBef>
        <a:spcAft>
          <a:spcPct val="0"/>
        </a:spcAft>
        <a:buChar char="–"/>
        <a:defRPr sz="2000">
          <a:solidFill>
            <a:srgbClr val="30313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tides.willyweather.com.au/"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www.freemaptools.com/elevation-finder.htm"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vcaa.vic.edu.au/curriculum/foundation-10/resources/mathematics/Pages/TeachingResources.aspx?Redirect=1"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AU" dirty="0"/>
              <a:t>VCE Mathematical Methods</a:t>
            </a:r>
          </a:p>
        </p:txBody>
      </p:sp>
      <p:sp>
        <p:nvSpPr>
          <p:cNvPr id="5" name="Subtitle 4"/>
          <p:cNvSpPr>
            <a:spLocks noGrp="1"/>
          </p:cNvSpPr>
          <p:nvPr>
            <p:ph type="subTitle" idx="1"/>
          </p:nvPr>
        </p:nvSpPr>
        <p:spPr/>
        <p:txBody>
          <a:bodyPr/>
          <a:lstStyle/>
          <a:p>
            <a:r>
              <a:rPr lang="en-AU" dirty="0"/>
              <a:t>Implementing the 2023-2027 study design</a:t>
            </a:r>
          </a:p>
        </p:txBody>
      </p:sp>
    </p:spTree>
    <p:extLst>
      <p:ext uri="{BB962C8B-B14F-4D97-AF65-F5344CB8AC3E}">
        <p14:creationId xmlns:p14="http://schemas.microsoft.com/office/powerpoint/2010/main" val="151393065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3999" cy="5143500"/>
          </a:xfrm>
        </p:spPr>
      </p:pic>
    </p:spTree>
    <p:extLst>
      <p:ext uri="{BB962C8B-B14F-4D97-AF65-F5344CB8AC3E}">
        <p14:creationId xmlns:p14="http://schemas.microsoft.com/office/powerpoint/2010/main" val="1060539800"/>
      </p:ext>
    </p:extLst>
  </p:cSld>
  <p:clrMapOvr>
    <a:masterClrMapping/>
  </p:clrMapOvr>
  <p:transition advTm="5087"/>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Asking Questions</a:t>
            </a:r>
            <a:endParaRPr lang="en-AU" dirty="0"/>
          </a:p>
        </p:txBody>
      </p:sp>
      <p:pic>
        <p:nvPicPr>
          <p:cNvPr id="4" name="Picture 3"/>
          <p:cNvPicPr>
            <a:picLocks noChangeAspect="1"/>
          </p:cNvPicPr>
          <p:nvPr/>
        </p:nvPicPr>
        <p:blipFill rotWithShape="1">
          <a:blip r:embed="rId3"/>
          <a:srcRect l="8391" t="13859" r="1151" b="2409"/>
          <a:stretch/>
        </p:blipFill>
        <p:spPr>
          <a:xfrm>
            <a:off x="1880848" y="1824347"/>
            <a:ext cx="5471066" cy="2420373"/>
          </a:xfrm>
          <a:prstGeom prst="rect">
            <a:avLst/>
          </a:prstGeom>
        </p:spPr>
      </p:pic>
      <p:sp>
        <p:nvSpPr>
          <p:cNvPr id="5" name="Rounded Rectangle 4"/>
          <p:cNvSpPr/>
          <p:nvPr/>
        </p:nvSpPr>
        <p:spPr>
          <a:xfrm>
            <a:off x="1880847" y="1781636"/>
            <a:ext cx="3898992" cy="708523"/>
          </a:xfrm>
          <a:prstGeom prst="roundRect">
            <a:avLst/>
          </a:prstGeom>
          <a:no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6" name="Rounded Rectangle 5"/>
          <p:cNvSpPr/>
          <p:nvPr/>
        </p:nvSpPr>
        <p:spPr>
          <a:xfrm>
            <a:off x="6044722" y="3392875"/>
            <a:ext cx="1464860" cy="902801"/>
          </a:xfrm>
          <a:prstGeom prst="roundRect">
            <a:avLst/>
          </a:prstGeom>
          <a:no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Tree>
    <p:extLst>
      <p:ext uri="{BB962C8B-B14F-4D97-AF65-F5344CB8AC3E}">
        <p14:creationId xmlns:p14="http://schemas.microsoft.com/office/powerpoint/2010/main" val="12871748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General Outline</a:t>
            </a:r>
          </a:p>
        </p:txBody>
      </p:sp>
      <p:sp>
        <p:nvSpPr>
          <p:cNvPr id="3" name="Content Placeholder 2"/>
          <p:cNvSpPr>
            <a:spLocks noGrp="1"/>
          </p:cNvSpPr>
          <p:nvPr>
            <p:ph idx="1"/>
          </p:nvPr>
        </p:nvSpPr>
        <p:spPr/>
        <p:txBody>
          <a:bodyPr/>
          <a:lstStyle/>
          <a:p>
            <a:pPr marL="342900" indent="-342900">
              <a:buFont typeface="+mj-lt"/>
              <a:buAutoNum type="arabicPeriod"/>
            </a:pPr>
            <a:r>
              <a:rPr lang="en-US" dirty="0"/>
              <a:t>Brief background and new structure of VCE Mathematics 2023-2027</a:t>
            </a:r>
          </a:p>
          <a:p>
            <a:pPr marL="342900" indent="-342900">
              <a:buFont typeface="+mj-lt"/>
              <a:buAutoNum type="arabicPeriod"/>
            </a:pPr>
            <a:r>
              <a:rPr lang="en-US" dirty="0"/>
              <a:t>Outline of VCE Mathematical Methods Units 1 – 4 revisions</a:t>
            </a:r>
          </a:p>
          <a:p>
            <a:pPr marL="342900" indent="-342900">
              <a:buFont typeface="+mj-lt"/>
              <a:buAutoNum type="arabicPeriod"/>
            </a:pPr>
            <a:r>
              <a:rPr lang="en-US" dirty="0"/>
              <a:t>Discuss Investigations for Unit 1&amp;2 leading to SACs in Unit 3&amp;4</a:t>
            </a:r>
          </a:p>
          <a:p>
            <a:pPr marL="342900" indent="-342900">
              <a:buFont typeface="+mj-lt"/>
              <a:buAutoNum type="arabicPeriod"/>
            </a:pPr>
            <a:r>
              <a:rPr lang="en-US" dirty="0"/>
              <a:t>Address some FAQs</a:t>
            </a:r>
          </a:p>
          <a:p>
            <a:pPr marL="0" indent="0">
              <a:buNone/>
            </a:pPr>
            <a:r>
              <a:rPr lang="en-US" dirty="0"/>
              <a:t>(If time runs out, my contact details will be supplied)</a:t>
            </a:r>
          </a:p>
          <a:p>
            <a:endParaRPr lang="en-AU" dirty="0"/>
          </a:p>
        </p:txBody>
      </p:sp>
    </p:spTree>
    <p:extLst>
      <p:ext uri="{BB962C8B-B14F-4D97-AF65-F5344CB8AC3E}">
        <p14:creationId xmlns:p14="http://schemas.microsoft.com/office/powerpoint/2010/main" val="13892750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a:solidFill>
                  <a:schemeClr val="accent2"/>
                </a:solidFill>
              </a:rPr>
              <a:t>Study</a:t>
            </a:r>
            <a:r>
              <a:rPr lang="en-US" dirty="0"/>
              <a:t> Design 2023-2027</a:t>
            </a:r>
            <a:endParaRPr lang="en-AU" dirty="0"/>
          </a:p>
        </p:txBody>
      </p:sp>
      <p:sp>
        <p:nvSpPr>
          <p:cNvPr id="3" name="Content Placeholder 2"/>
          <p:cNvSpPr>
            <a:spLocks noGrp="1"/>
          </p:cNvSpPr>
          <p:nvPr>
            <p:ph idx="1"/>
          </p:nvPr>
        </p:nvSpPr>
        <p:spPr/>
        <p:txBody>
          <a:bodyPr/>
          <a:lstStyle/>
          <a:p>
            <a:r>
              <a:rPr lang="en-US" dirty="0"/>
              <a:t>Result of a thorough consultation and review process </a:t>
            </a:r>
          </a:p>
          <a:p>
            <a:r>
              <a:rPr lang="en-US" dirty="0"/>
              <a:t>Published in February 2022</a:t>
            </a:r>
          </a:p>
          <a:p>
            <a:r>
              <a:rPr lang="en-US" dirty="0"/>
              <a:t>VRQA accredited from 2023 until 2027</a:t>
            </a:r>
          </a:p>
          <a:p>
            <a:r>
              <a:rPr lang="en-US" dirty="0"/>
              <a:t>VCAA undertake ongoing monitoring of study design implementation over the life of the study design</a:t>
            </a:r>
          </a:p>
          <a:p>
            <a:r>
              <a:rPr lang="en-US" dirty="0"/>
              <a:t>VCAA support the implementation of the study design through an implementation program that includes webinars, on-demand videos, support materials and resources that provide guidance around study design awareness and clarification, sample course structures, suggested learning activities and sample investigations</a:t>
            </a:r>
            <a:endParaRPr lang="en-AU" dirty="0"/>
          </a:p>
        </p:txBody>
      </p:sp>
    </p:spTree>
    <p:extLst>
      <p:ext uri="{BB962C8B-B14F-4D97-AF65-F5344CB8AC3E}">
        <p14:creationId xmlns:p14="http://schemas.microsoft.com/office/powerpoint/2010/main" val="42518437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VCE Mathematics studies 2023 - 2027</a:t>
            </a:r>
          </a:p>
        </p:txBody>
      </p:sp>
      <p:sp>
        <p:nvSpPr>
          <p:cNvPr id="3" name="Content Placeholder 2"/>
          <p:cNvSpPr>
            <a:spLocks noGrp="1"/>
          </p:cNvSpPr>
          <p:nvPr>
            <p:ph idx="1"/>
          </p:nvPr>
        </p:nvSpPr>
        <p:spPr/>
        <p:txBody>
          <a:bodyPr/>
          <a:lstStyle/>
          <a:p>
            <a:r>
              <a:rPr lang="en-AU" dirty="0">
                <a:solidFill>
                  <a:srgbClr val="2F3031"/>
                </a:solidFill>
                <a:latin typeface="Arial" panose="020B0604020202020204" pitchFamily="34" charset="0"/>
              </a:rPr>
              <a:t>From 2023 there are four </a:t>
            </a:r>
            <a:r>
              <a:rPr lang="en-AU" dirty="0">
                <a:solidFill>
                  <a:schemeClr val="accent2"/>
                </a:solidFill>
                <a:latin typeface="Arial" panose="020B0604020202020204" pitchFamily="34" charset="0"/>
              </a:rPr>
              <a:t>completely prescribed </a:t>
            </a:r>
            <a:r>
              <a:rPr lang="en-AU" dirty="0">
                <a:solidFill>
                  <a:srgbClr val="2F3031"/>
                </a:solidFill>
                <a:latin typeface="Arial" panose="020B0604020202020204" pitchFamily="34" charset="0"/>
              </a:rPr>
              <a:t>Units 1 – 4 VCE Mathematics studies:</a:t>
            </a:r>
          </a:p>
          <a:p>
            <a:pPr marL="0" indent="0">
              <a:buNone/>
            </a:pPr>
            <a:r>
              <a:rPr lang="en-AU" b="1" dirty="0">
                <a:solidFill>
                  <a:srgbClr val="2F3031"/>
                </a:solidFill>
                <a:latin typeface="Arial" panose="020B0604020202020204" pitchFamily="34" charset="0"/>
              </a:rPr>
              <a:t>	Foundation Mathematics		General Mathematics </a:t>
            </a:r>
            <a:endParaRPr lang="en-AU" dirty="0">
              <a:solidFill>
                <a:srgbClr val="2F3031"/>
              </a:solidFill>
              <a:latin typeface="Arial" panose="020B0604020202020204" pitchFamily="34" charset="0"/>
            </a:endParaRPr>
          </a:p>
          <a:p>
            <a:pPr marL="0" indent="0">
              <a:buNone/>
            </a:pPr>
            <a:r>
              <a:rPr lang="en-AU" b="1" dirty="0">
                <a:solidFill>
                  <a:srgbClr val="2F3031"/>
                </a:solidFill>
                <a:latin typeface="Arial" panose="020B0604020202020204" pitchFamily="34" charset="0"/>
              </a:rPr>
              <a:t>	Mathematical Methods		Specialist Mathematics</a:t>
            </a:r>
          </a:p>
          <a:p>
            <a:endParaRPr lang="en-AU" dirty="0">
              <a:solidFill>
                <a:srgbClr val="2F3031"/>
              </a:solidFill>
              <a:latin typeface="Arial" panose="020B0604020202020204" pitchFamily="34" charset="0"/>
            </a:endParaRPr>
          </a:p>
          <a:p>
            <a:r>
              <a:rPr lang="en-AU" dirty="0">
                <a:solidFill>
                  <a:srgbClr val="2F3031"/>
                </a:solidFill>
                <a:latin typeface="Arial" panose="020B0604020202020204" pitchFamily="34" charset="0"/>
              </a:rPr>
              <a:t>In each sequence, Units 1 and 2 </a:t>
            </a:r>
            <a:r>
              <a:rPr lang="en-AU" dirty="0">
                <a:solidFill>
                  <a:schemeClr val="accent2"/>
                </a:solidFill>
                <a:latin typeface="Arial" panose="020B0604020202020204" pitchFamily="34" charset="0"/>
              </a:rPr>
              <a:t>contain assumed knowledge and skills </a:t>
            </a:r>
            <a:r>
              <a:rPr lang="en-AU" dirty="0">
                <a:solidFill>
                  <a:srgbClr val="2F3031"/>
                </a:solidFill>
                <a:latin typeface="Arial" panose="020B0604020202020204" pitchFamily="34" charset="0"/>
              </a:rPr>
              <a:t>for Units 3 and 4. Mathematical Methods Units 1 and 2 also contain assumed knowledge and skills for Specialist Mathematics Units 3 and 4. </a:t>
            </a:r>
          </a:p>
          <a:p>
            <a:r>
              <a:rPr lang="en-AU" dirty="0">
                <a:solidFill>
                  <a:srgbClr val="2F3031"/>
                </a:solidFill>
                <a:latin typeface="Arial" panose="020B0604020202020204" pitchFamily="34" charset="0"/>
              </a:rPr>
              <a:t>Specialist Mathematics Units 3 and 4 assumes concurrent study, or previous completion, of Mathematical Methods Units 3 and 4.</a:t>
            </a:r>
            <a:endParaRPr lang="en-AU" dirty="0"/>
          </a:p>
          <a:p>
            <a:endParaRPr lang="en-AU" dirty="0"/>
          </a:p>
        </p:txBody>
      </p:sp>
    </p:spTree>
    <p:extLst>
      <p:ext uri="{BB962C8B-B14F-4D97-AF65-F5344CB8AC3E}">
        <p14:creationId xmlns:p14="http://schemas.microsoft.com/office/powerpoint/2010/main" val="253853269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Units 1 &amp; 2</a:t>
            </a:r>
            <a:endParaRPr lang="en-AU" dirty="0"/>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The 2023 – 2027 Mathematical Methods study design prescribes the content for each of Unit 1 and Unit 2. The content for Unit 3&amp;4 is combined.</a:t>
            </a:r>
          </a:p>
          <a:p>
            <a:endParaRPr lang="en-US" dirty="0">
              <a:latin typeface="Arial" panose="020B0604020202020204" pitchFamily="34" charset="0"/>
              <a:cs typeface="Arial" panose="020B0604020202020204" pitchFamily="34" charset="0"/>
            </a:endParaRPr>
          </a:p>
          <a:p>
            <a:r>
              <a:rPr lang="en-AU" b="1" dirty="0">
                <a:solidFill>
                  <a:srgbClr val="00B0F0"/>
                </a:solidFill>
                <a:latin typeface="Arial" panose="020B0604020202020204" pitchFamily="34" charset="0"/>
              </a:rPr>
              <a:t>Unit 1 and 2 Areas of Study</a:t>
            </a:r>
            <a:r>
              <a:rPr lang="en-AU" b="1" dirty="0">
                <a:solidFill>
                  <a:srgbClr val="2F3031"/>
                </a:solidFill>
                <a:latin typeface="Arial" panose="020B0604020202020204" pitchFamily="34" charset="0"/>
              </a:rPr>
              <a:t>			</a:t>
            </a:r>
            <a:endParaRPr lang="en-AU" dirty="0">
              <a:solidFill>
                <a:srgbClr val="2F3031"/>
              </a:solidFill>
              <a:latin typeface="Arial" panose="020B0604020202020204" pitchFamily="34" charset="0"/>
            </a:endParaRPr>
          </a:p>
          <a:p>
            <a:pPr marL="819150" lvl="1" indent="-342900"/>
            <a:r>
              <a:rPr lang="en-AU" dirty="0">
                <a:solidFill>
                  <a:srgbClr val="2F3031"/>
                </a:solidFill>
                <a:latin typeface="Arial" panose="020B0604020202020204" pitchFamily="34" charset="0"/>
              </a:rPr>
              <a:t>Functions, relations and graphs	</a:t>
            </a:r>
          </a:p>
          <a:p>
            <a:pPr marL="819150" lvl="1" indent="-342900"/>
            <a:r>
              <a:rPr lang="en-AU" dirty="0">
                <a:solidFill>
                  <a:srgbClr val="2F3031"/>
                </a:solidFill>
                <a:latin typeface="Arial" panose="020B0604020202020204" pitchFamily="34" charset="0"/>
              </a:rPr>
              <a:t>Algebra, number and structure</a:t>
            </a:r>
          </a:p>
          <a:p>
            <a:pPr marL="819150" lvl="1" indent="-342900"/>
            <a:r>
              <a:rPr lang="en-AU" dirty="0">
                <a:solidFill>
                  <a:srgbClr val="2F3031"/>
                </a:solidFill>
                <a:latin typeface="Arial" panose="020B0604020202020204" pitchFamily="34" charset="0"/>
              </a:rPr>
              <a:t>Calculus</a:t>
            </a:r>
          </a:p>
          <a:p>
            <a:pPr marL="819150" lvl="1" indent="-342900"/>
            <a:r>
              <a:rPr lang="en-AU" dirty="0">
                <a:solidFill>
                  <a:srgbClr val="2F3031"/>
                </a:solidFill>
                <a:latin typeface="Arial" panose="020B0604020202020204" pitchFamily="34" charset="0"/>
              </a:rPr>
              <a:t>Data analysis, probability and statistics			</a:t>
            </a:r>
          </a:p>
        </p:txBody>
      </p:sp>
    </p:spTree>
    <p:extLst>
      <p:ext uri="{BB962C8B-B14F-4D97-AF65-F5344CB8AC3E}">
        <p14:creationId xmlns:p14="http://schemas.microsoft.com/office/powerpoint/2010/main" val="40096290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 1</a:t>
            </a:r>
            <a:endParaRPr lang="en-AU" dirty="0"/>
          </a:p>
        </p:txBody>
      </p:sp>
      <p:sp>
        <p:nvSpPr>
          <p:cNvPr id="3" name="Content Placeholder 2"/>
          <p:cNvSpPr>
            <a:spLocks noGrp="1"/>
          </p:cNvSpPr>
          <p:nvPr>
            <p:ph idx="1"/>
          </p:nvPr>
        </p:nvSpPr>
        <p:spPr>
          <a:xfrm>
            <a:off x="179512" y="1059582"/>
            <a:ext cx="8712968" cy="3384376"/>
          </a:xfrm>
        </p:spPr>
        <p:txBody>
          <a:bodyPr/>
          <a:lstStyle/>
          <a:p>
            <a:pPr marL="0" indent="0">
              <a:buNone/>
            </a:pPr>
            <a:r>
              <a:rPr lang="en-AU" b="1" dirty="0">
                <a:solidFill>
                  <a:srgbClr val="0070C0"/>
                </a:solidFill>
                <a:latin typeface="Arial" panose="020B0604020202020204" pitchFamily="34" charset="0"/>
              </a:rPr>
              <a:t>REVISED Areas of Study:</a:t>
            </a:r>
          </a:p>
          <a:p>
            <a:pPr marL="0" indent="0">
              <a:buNone/>
            </a:pPr>
            <a:r>
              <a:rPr lang="en-AU" sz="1600" dirty="0">
                <a:solidFill>
                  <a:srgbClr val="00B0F0"/>
                </a:solidFill>
                <a:latin typeface="Arial" panose="020B0604020202020204" pitchFamily="34" charset="0"/>
              </a:rPr>
              <a:t>U1_AOS1: Topic: Functions relations and graphs (dot-point 2)</a:t>
            </a:r>
          </a:p>
          <a:p>
            <a:pPr marL="342900" indent="-342900"/>
            <a:r>
              <a:rPr lang="en-AU" sz="1400" dirty="0">
                <a:latin typeface="Arial" panose="020B0604020202020204" pitchFamily="34" charset="0"/>
              </a:rPr>
              <a:t>Points of inflection (including non-stationary)</a:t>
            </a:r>
          </a:p>
          <a:p>
            <a:pPr marL="0" indent="0">
              <a:buNone/>
            </a:pPr>
            <a:r>
              <a:rPr lang="en-AU" sz="1600" dirty="0">
                <a:solidFill>
                  <a:srgbClr val="00B0F0"/>
                </a:solidFill>
                <a:latin typeface="Arial" panose="020B0604020202020204" pitchFamily="34" charset="0"/>
              </a:rPr>
              <a:t>U1_AOS2: Topic: Algebra, number and structure (dot-point 5)</a:t>
            </a:r>
          </a:p>
          <a:p>
            <a:pPr marL="342900" indent="-342900"/>
            <a:r>
              <a:rPr lang="en-AU" sz="1400" dirty="0">
                <a:latin typeface="Arial" panose="020B0604020202020204" pitchFamily="34" charset="0"/>
              </a:rPr>
              <a:t>Matrix representation no longer necessary for transformations</a:t>
            </a:r>
          </a:p>
          <a:p>
            <a:pPr marL="0" indent="0">
              <a:buNone/>
            </a:pPr>
            <a:r>
              <a:rPr lang="en-AU" sz="1600" dirty="0">
                <a:solidFill>
                  <a:srgbClr val="00B0F0"/>
                </a:solidFill>
                <a:latin typeface="Arial" panose="020B0604020202020204" pitchFamily="34" charset="0"/>
              </a:rPr>
              <a:t>U1_AOS4: Topic: Data analysis, probability and statistics</a:t>
            </a:r>
          </a:p>
          <a:p>
            <a:pPr marL="342900" indent="-342900"/>
            <a:r>
              <a:rPr lang="en-AU" sz="1400" dirty="0">
                <a:latin typeface="Arial" panose="020B0604020202020204" pitchFamily="34" charset="0"/>
              </a:rPr>
              <a:t>Random variables and the distribution of results of experiments</a:t>
            </a:r>
          </a:p>
          <a:p>
            <a:pPr marL="0" indent="0">
              <a:buNone/>
            </a:pPr>
            <a:endParaRPr lang="en-AU" dirty="0"/>
          </a:p>
        </p:txBody>
      </p:sp>
    </p:spTree>
    <p:extLst>
      <p:ext uri="{BB962C8B-B14F-4D97-AF65-F5344CB8AC3E}">
        <p14:creationId xmlns:p14="http://schemas.microsoft.com/office/powerpoint/2010/main" val="5217363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 1</a:t>
            </a:r>
            <a:endParaRPr lang="en-AU" dirty="0"/>
          </a:p>
        </p:txBody>
      </p:sp>
      <p:sp>
        <p:nvSpPr>
          <p:cNvPr id="3" name="Content Placeholder 2"/>
          <p:cNvSpPr>
            <a:spLocks noGrp="1"/>
          </p:cNvSpPr>
          <p:nvPr>
            <p:ph idx="1"/>
          </p:nvPr>
        </p:nvSpPr>
        <p:spPr>
          <a:xfrm>
            <a:off x="179512" y="1059582"/>
            <a:ext cx="8712968" cy="3384376"/>
          </a:xfrm>
        </p:spPr>
        <p:txBody>
          <a:bodyPr/>
          <a:lstStyle/>
          <a:p>
            <a:pPr marL="0" indent="0">
              <a:buNone/>
            </a:pPr>
            <a:r>
              <a:rPr lang="en-AU" b="1" dirty="0">
                <a:solidFill>
                  <a:srgbClr val="0070C0"/>
                </a:solidFill>
                <a:latin typeface="Arial" panose="020B0604020202020204" pitchFamily="34" charset="0"/>
              </a:rPr>
              <a:t>Revised Key Knowledge and Key skills:</a:t>
            </a:r>
          </a:p>
          <a:p>
            <a:pPr marL="0" indent="0">
              <a:buNone/>
            </a:pPr>
            <a:r>
              <a:rPr lang="en-AU" sz="1600" dirty="0">
                <a:solidFill>
                  <a:srgbClr val="00B0F0"/>
                </a:solidFill>
                <a:latin typeface="Arial" panose="020B0604020202020204" pitchFamily="34" charset="0"/>
              </a:rPr>
              <a:t>U1_OC1 Key knowledge</a:t>
            </a:r>
          </a:p>
          <a:p>
            <a:pPr marL="342000" indent="-342000"/>
            <a:r>
              <a:rPr lang="en-AU" sz="1400" dirty="0">
                <a:latin typeface="Arial" panose="020B0604020202020204" pitchFamily="34" charset="0"/>
              </a:rPr>
              <a:t>Explicit mention of vertical and horizontal asymptotes as key features of graphs</a:t>
            </a:r>
          </a:p>
          <a:p>
            <a:pPr marL="342000" indent="-342000"/>
            <a:r>
              <a:rPr lang="en-AU" sz="1400" dirty="0">
                <a:latin typeface="Arial" panose="020B0604020202020204" pitchFamily="34" charset="0"/>
              </a:rPr>
              <a:t>Clarification of properties for probability</a:t>
            </a:r>
          </a:p>
          <a:p>
            <a:pPr marL="0" indent="0">
              <a:buNone/>
            </a:pPr>
            <a:r>
              <a:rPr lang="en-AU" sz="1600" dirty="0">
                <a:solidFill>
                  <a:srgbClr val="00B0F0"/>
                </a:solidFill>
                <a:latin typeface="Arial" panose="020B0604020202020204" pitchFamily="34" charset="0"/>
              </a:rPr>
              <a:t>U1_OC2 Key knowledge</a:t>
            </a:r>
          </a:p>
          <a:p>
            <a:pPr marL="342000" indent="-342000"/>
            <a:r>
              <a:rPr lang="en-AU" sz="1400" dirty="0">
                <a:latin typeface="Arial" panose="020B0604020202020204" pitchFamily="34" charset="0"/>
              </a:rPr>
              <a:t>Key elements of algorithm design: sequencing, decision making, repetition including pseudocode</a:t>
            </a:r>
          </a:p>
          <a:p>
            <a:pPr marL="0" indent="0">
              <a:buNone/>
            </a:pPr>
            <a:r>
              <a:rPr lang="en-AU" sz="1600" dirty="0">
                <a:solidFill>
                  <a:srgbClr val="00B0F0"/>
                </a:solidFill>
                <a:latin typeface="Arial" panose="020B0604020202020204" pitchFamily="34" charset="0"/>
              </a:rPr>
              <a:t>U1_OC2 Key skills</a:t>
            </a:r>
          </a:p>
          <a:p>
            <a:pPr marL="342000" indent="-342000"/>
            <a:r>
              <a:rPr lang="en-US" sz="1400" dirty="0">
                <a:latin typeface="Arial" panose="020B0604020202020204" pitchFamily="34" charset="0"/>
              </a:rPr>
              <a:t>identify important information, variables, constraints and other key features to the investigation of various questions in a given context</a:t>
            </a:r>
            <a:endParaRPr lang="en-AU" sz="1400" dirty="0">
              <a:latin typeface="Arial" panose="020B0604020202020204" pitchFamily="34" charset="0"/>
            </a:endParaRPr>
          </a:p>
          <a:p>
            <a:pPr marL="0" indent="0">
              <a:buNone/>
            </a:pPr>
            <a:r>
              <a:rPr lang="en-AU" sz="1600" dirty="0">
                <a:solidFill>
                  <a:srgbClr val="00B0F0"/>
                </a:solidFill>
                <a:latin typeface="Arial" panose="020B0604020202020204" pitchFamily="34" charset="0"/>
              </a:rPr>
              <a:t>U1_O3 Key knowledge</a:t>
            </a:r>
          </a:p>
          <a:p>
            <a:pPr marL="342000" indent="-342000"/>
            <a:r>
              <a:rPr lang="en-AU" sz="1400" dirty="0">
                <a:latin typeface="Arial" panose="020B0604020202020204" pitchFamily="34" charset="0"/>
              </a:rPr>
              <a:t>The role of computational thinking in problem solving and mathematical investigations</a:t>
            </a:r>
          </a:p>
          <a:p>
            <a:pPr marL="342000" indent="-342000"/>
            <a:r>
              <a:rPr lang="en-AU" sz="1400" dirty="0">
                <a:latin typeface="Arial" panose="020B0604020202020204" pitchFamily="34" charset="0"/>
              </a:rPr>
              <a:t>The purpose and effect of sequencing, decision-making and repetition statements</a:t>
            </a:r>
          </a:p>
          <a:p>
            <a:endParaRPr lang="en-AU" dirty="0"/>
          </a:p>
        </p:txBody>
      </p:sp>
    </p:spTree>
    <p:extLst>
      <p:ext uri="{BB962C8B-B14F-4D97-AF65-F5344CB8AC3E}">
        <p14:creationId xmlns:p14="http://schemas.microsoft.com/office/powerpoint/2010/main" val="130781151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Units 1</a:t>
            </a:r>
            <a:endParaRPr lang="en-AU" dirty="0"/>
          </a:p>
        </p:txBody>
      </p:sp>
      <p:sp>
        <p:nvSpPr>
          <p:cNvPr id="3" name="Content Placeholder 2"/>
          <p:cNvSpPr>
            <a:spLocks noGrp="1"/>
          </p:cNvSpPr>
          <p:nvPr>
            <p:ph idx="1"/>
          </p:nvPr>
        </p:nvSpPr>
        <p:spPr>
          <a:xfrm>
            <a:off x="179512" y="1203598"/>
            <a:ext cx="8712968" cy="3312368"/>
          </a:xfrm>
        </p:spPr>
        <p:txBody>
          <a:bodyPr/>
          <a:lstStyle/>
          <a:p>
            <a:pPr marL="0" indent="0">
              <a:buNone/>
            </a:pPr>
            <a:r>
              <a:rPr lang="en-AU" b="1" dirty="0">
                <a:solidFill>
                  <a:srgbClr val="0070C0"/>
                </a:solidFill>
                <a:latin typeface="Arial" panose="020B0604020202020204" pitchFamily="34" charset="0"/>
              </a:rPr>
              <a:t>Assumed Student facility:</a:t>
            </a:r>
          </a:p>
          <a:p>
            <a:pPr marL="0" indent="0">
              <a:buNone/>
            </a:pPr>
            <a:r>
              <a:rPr lang="en-AU" sz="1600" dirty="0">
                <a:solidFill>
                  <a:srgbClr val="00B0F0"/>
                </a:solidFill>
                <a:latin typeface="Arial" panose="020B0604020202020204" pitchFamily="34" charset="0"/>
              </a:rPr>
              <a:t>U1_AOS1: Topic: Functions, relations and graphs</a:t>
            </a:r>
          </a:p>
          <a:p>
            <a:pPr marL="342900" indent="-342900"/>
            <a:r>
              <a:rPr lang="en-AU" sz="1600" dirty="0">
                <a:latin typeface="Arial" panose="020B0604020202020204" pitchFamily="34" charset="0"/>
              </a:rPr>
              <a:t>Review of coordinate geometry</a:t>
            </a:r>
          </a:p>
          <a:p>
            <a:pPr marL="342900" indent="-342900"/>
            <a:r>
              <a:rPr lang="en-AU" sz="1600" dirty="0">
                <a:latin typeface="Arial" panose="020B0604020202020204" pitchFamily="34" charset="0"/>
              </a:rPr>
              <a:t>Use of vertical line test to determine a function (as a sub-set of relations)</a:t>
            </a:r>
          </a:p>
          <a:p>
            <a:pPr marL="0" indent="0">
              <a:buNone/>
            </a:pPr>
            <a:r>
              <a:rPr lang="en-AU" sz="1600" dirty="0">
                <a:solidFill>
                  <a:srgbClr val="00B0F0"/>
                </a:solidFill>
                <a:latin typeface="Arial" panose="020B0604020202020204" pitchFamily="34" charset="0"/>
              </a:rPr>
              <a:t>U1_AOS2: Algebra, number and structure</a:t>
            </a:r>
          </a:p>
          <a:p>
            <a:pPr marL="342900" indent="-342900"/>
            <a:r>
              <a:rPr lang="en-AU" sz="1600" dirty="0">
                <a:latin typeface="Arial" panose="020B0604020202020204" pitchFamily="34" charset="0"/>
              </a:rPr>
              <a:t>Inverse functions no longer appear in the </a:t>
            </a:r>
            <a:r>
              <a:rPr lang="en-AU" sz="1600" dirty="0" err="1">
                <a:latin typeface="Arial" panose="020B0604020202020204" pitchFamily="34" charset="0"/>
              </a:rPr>
              <a:t>AoS</a:t>
            </a:r>
            <a:r>
              <a:rPr lang="en-AU" sz="1600" dirty="0">
                <a:latin typeface="Arial" panose="020B0604020202020204" pitchFamily="34" charset="0"/>
              </a:rPr>
              <a:t> description, however, they remain in the key skills as a form of transformation</a:t>
            </a:r>
          </a:p>
        </p:txBody>
      </p:sp>
      <p:sp>
        <p:nvSpPr>
          <p:cNvPr id="4" name="Rectangle 2">
            <a:extLst>
              <a:ext uri="{FF2B5EF4-FFF2-40B4-BE49-F238E27FC236}">
                <a16:creationId xmlns:a16="http://schemas.microsoft.com/office/drawing/2014/main" id="{8FBCEE4E-5CCE-4AED-BF38-A2DE6A2CF24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spTree>
    <p:extLst>
      <p:ext uri="{BB962C8B-B14F-4D97-AF65-F5344CB8AC3E}">
        <p14:creationId xmlns:p14="http://schemas.microsoft.com/office/powerpoint/2010/main" val="37402024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 1</a:t>
            </a:r>
            <a:endParaRPr lang="en-AU" dirty="0"/>
          </a:p>
        </p:txBody>
      </p:sp>
      <p:sp>
        <p:nvSpPr>
          <p:cNvPr id="3" name="Content Placeholder 2"/>
          <p:cNvSpPr>
            <a:spLocks noGrp="1"/>
          </p:cNvSpPr>
          <p:nvPr>
            <p:ph idx="1"/>
          </p:nvPr>
        </p:nvSpPr>
        <p:spPr>
          <a:xfrm>
            <a:off x="179512" y="1203598"/>
            <a:ext cx="8712968" cy="3312368"/>
          </a:xfrm>
        </p:spPr>
        <p:txBody>
          <a:bodyPr/>
          <a:lstStyle/>
          <a:p>
            <a:pPr marL="0" indent="0">
              <a:buNone/>
            </a:pPr>
            <a:r>
              <a:rPr lang="en-AU" b="1" dirty="0">
                <a:solidFill>
                  <a:srgbClr val="0070C0"/>
                </a:solidFill>
                <a:latin typeface="Arial" panose="020B0604020202020204" pitchFamily="34" charset="0"/>
              </a:rPr>
              <a:t>Removed/deleted:</a:t>
            </a:r>
          </a:p>
          <a:p>
            <a:pPr marL="0" indent="0">
              <a:buNone/>
            </a:pPr>
            <a:r>
              <a:rPr lang="en-AU" sz="1600" dirty="0">
                <a:solidFill>
                  <a:srgbClr val="00B0F0"/>
                </a:solidFill>
                <a:latin typeface="Arial" panose="020B0604020202020204" pitchFamily="34" charset="0"/>
              </a:rPr>
              <a:t>U1_AOS1: Topic: Functions, relations and graphs</a:t>
            </a:r>
          </a:p>
          <a:p>
            <a:pPr marL="342900" indent="-342900"/>
            <a:r>
              <a:rPr lang="en-AU" sz="1600" dirty="0">
                <a:latin typeface="Arial" panose="020B0604020202020204" pitchFamily="34" charset="0"/>
              </a:rPr>
              <a:t>Graphs of polynomials of degree greater than 4, however, still implicitly present</a:t>
            </a:r>
          </a:p>
          <a:p>
            <a:pPr marL="0" indent="0">
              <a:buNone/>
            </a:pPr>
            <a:r>
              <a:rPr lang="en-AU" sz="1600" dirty="0">
                <a:solidFill>
                  <a:srgbClr val="00B0F0"/>
                </a:solidFill>
                <a:latin typeface="Arial" panose="020B0604020202020204" pitchFamily="34" charset="0"/>
              </a:rPr>
              <a:t>U1_AOS2: Algebra</a:t>
            </a:r>
          </a:p>
          <a:p>
            <a:pPr marL="342900" indent="-342900"/>
            <a:r>
              <a:rPr lang="en-AU" sz="1600" dirty="0">
                <a:latin typeface="Arial" panose="020B0604020202020204" pitchFamily="34" charset="0"/>
              </a:rPr>
              <a:t>Expansion of              , however, still implicitly present (power forms defined in AoS1)</a:t>
            </a:r>
          </a:p>
          <a:p>
            <a:pPr marL="0" indent="0">
              <a:buNone/>
            </a:pPr>
            <a:r>
              <a:rPr lang="en-AU" sz="1600" dirty="0">
                <a:solidFill>
                  <a:srgbClr val="00B0F0"/>
                </a:solidFill>
                <a:latin typeface="Arial" panose="020B0604020202020204" pitchFamily="34" charset="0"/>
              </a:rPr>
              <a:t>U1_O1 Key skills</a:t>
            </a:r>
          </a:p>
          <a:p>
            <a:pPr marL="342000" indent="-342000"/>
            <a:r>
              <a:rPr lang="en-AU" sz="1600" dirty="0">
                <a:latin typeface="Arial" panose="020B0604020202020204" pitchFamily="34" charset="0"/>
              </a:rPr>
              <a:t>Equations and by hand sketching of graphs of circles in the Cartesian plane (beyond operational knowledge of the unit circle in Unit 2)</a:t>
            </a:r>
            <a:endParaRPr lang="en-AU" dirty="0">
              <a:latin typeface="Arial" panose="020B0604020202020204" pitchFamily="34" charset="0"/>
            </a:endParaRPr>
          </a:p>
        </p:txBody>
      </p:sp>
      <p:sp>
        <p:nvSpPr>
          <p:cNvPr id="4" name="Rectangle 2">
            <a:extLst>
              <a:ext uri="{FF2B5EF4-FFF2-40B4-BE49-F238E27FC236}">
                <a16:creationId xmlns:a16="http://schemas.microsoft.com/office/drawing/2014/main" id="{8FBCEE4E-5CCE-4AED-BF38-A2DE6A2CF24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graphicFrame>
        <p:nvGraphicFramePr>
          <p:cNvPr id="5" name="Object 4">
            <a:extLst>
              <a:ext uri="{FF2B5EF4-FFF2-40B4-BE49-F238E27FC236}">
                <a16:creationId xmlns:a16="http://schemas.microsoft.com/office/drawing/2014/main" id="{CEB8D866-29A0-4CDB-A36B-A5C535CF170E}"/>
              </a:ext>
            </a:extLst>
          </p:cNvPr>
          <p:cNvGraphicFramePr>
            <a:graphicFrameLocks noChangeAspect="1"/>
          </p:cNvGraphicFramePr>
          <p:nvPr>
            <p:extLst>
              <p:ext uri="{D42A27DB-BD31-4B8C-83A1-F6EECF244321}">
                <p14:modId xmlns:p14="http://schemas.microsoft.com/office/powerpoint/2010/main" val="1848146350"/>
              </p:ext>
            </p:extLst>
          </p:nvPr>
        </p:nvGraphicFramePr>
        <p:xfrm>
          <a:off x="1835696" y="2373728"/>
          <a:ext cx="720080" cy="396044"/>
        </p:xfrm>
        <a:graphic>
          <a:graphicData uri="http://schemas.openxmlformats.org/presentationml/2006/ole">
            <mc:AlternateContent xmlns:mc="http://schemas.openxmlformats.org/markup-compatibility/2006">
              <mc:Choice xmlns:v="urn:schemas-microsoft-com:vml" Requires="v">
                <p:oleObj spid="_x0000_s2087" name="Equation" r:id="rId4" imgW="508000" imgH="279400" progId="Equation.DSMT4">
                  <p:embed/>
                </p:oleObj>
              </mc:Choice>
              <mc:Fallback>
                <p:oleObj name="Equation" r:id="rId4" imgW="508000" imgH="279400" progId="Equation.DSMT4">
                  <p:embed/>
                  <p:pic>
                    <p:nvPicPr>
                      <p:cNvPr id="5" name="Object 4">
                        <a:extLst>
                          <a:ext uri="{FF2B5EF4-FFF2-40B4-BE49-F238E27FC236}">
                            <a16:creationId xmlns:a16="http://schemas.microsoft.com/office/drawing/2014/main" id="{CEB8D866-29A0-4CDB-A36B-A5C535CF17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2373728"/>
                        <a:ext cx="720080" cy="396044"/>
                      </a:xfrm>
                      <a:prstGeom prst="rect">
                        <a:avLst/>
                      </a:prstGeom>
                      <a:noFill/>
                    </p:spPr>
                  </p:pic>
                </p:oleObj>
              </mc:Fallback>
            </mc:AlternateContent>
          </a:graphicData>
        </a:graphic>
      </p:graphicFrame>
    </p:spTree>
    <p:extLst>
      <p:ext uri="{BB962C8B-B14F-4D97-AF65-F5344CB8AC3E}">
        <p14:creationId xmlns:p14="http://schemas.microsoft.com/office/powerpoint/2010/main" val="194243307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 2</a:t>
            </a:r>
            <a:endParaRPr lang="en-AU"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9512" y="1059582"/>
                <a:ext cx="8712968" cy="3600400"/>
              </a:xfrm>
            </p:spPr>
            <p:txBody>
              <a:bodyPr/>
              <a:lstStyle/>
              <a:p>
                <a:pPr marL="0" indent="0">
                  <a:buNone/>
                </a:pPr>
                <a:r>
                  <a:rPr lang="en-AU" sz="1600" b="1" dirty="0">
                    <a:solidFill>
                      <a:srgbClr val="0070C0"/>
                    </a:solidFill>
                    <a:latin typeface="Arial" panose="020B0604020202020204" pitchFamily="34" charset="0"/>
                  </a:rPr>
                  <a:t>REVISED Areas of Study:</a:t>
                </a:r>
              </a:p>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AU" sz="1600" b="0" i="0" u="none" strike="noStrike" kern="0" cap="none" spc="0" normalizeH="0" baseline="0" noProof="0" dirty="0">
                    <a:ln>
                      <a:noFill/>
                    </a:ln>
                    <a:solidFill>
                      <a:srgbClr val="00B0F0"/>
                    </a:solidFill>
                    <a:effectLst/>
                    <a:uLnTx/>
                    <a:uFillTx/>
                    <a:latin typeface="Arial" panose="020B0604020202020204" pitchFamily="34" charset="0"/>
                    <a:ea typeface="+mn-ea"/>
                    <a:cs typeface="+mn-cs"/>
                  </a:rPr>
                  <a:t>U2_AOS: Topic: Algebra, number and structure</a:t>
                </a:r>
                <a:endParaRPr kumimoji="0" lang="en-AU" sz="1400" b="0" i="0" u="none" strike="noStrike" kern="0" cap="none" spc="0" normalizeH="0" baseline="0" noProof="0" dirty="0">
                  <a:ln>
                    <a:noFill/>
                  </a:ln>
                  <a:solidFill>
                    <a:srgbClr val="303132"/>
                  </a:solidFill>
                  <a:effectLst/>
                  <a:uLnTx/>
                  <a:uFillTx/>
                  <a:latin typeface="Arial" panose="020B060402020202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AU" sz="1400" b="0" i="0" u="none" strike="noStrike" kern="0" cap="none" spc="0" normalizeH="0" baseline="0" noProof="0" dirty="0">
                    <a:ln>
                      <a:noFill/>
                    </a:ln>
                    <a:solidFill>
                      <a:srgbClr val="303132"/>
                    </a:solidFill>
                    <a:effectLst/>
                    <a:uLnTx/>
                    <a:uFillTx/>
                    <a:latin typeface="Arial" panose="020B0604020202020204" pitchFamily="34" charset="0"/>
                    <a:ea typeface="+mn-ea"/>
                    <a:cs typeface="+mn-cs"/>
                  </a:rPr>
                  <a:t>Clarification of the use of Newton’s method as an algorithm</a:t>
                </a:r>
              </a:p>
              <a:p>
                <a:pPr marL="0" indent="0">
                  <a:buNone/>
                </a:pPr>
                <a:endParaRPr lang="en-AU" sz="1600" dirty="0">
                  <a:solidFill>
                    <a:srgbClr val="00B0F0"/>
                  </a:solidFill>
                  <a:latin typeface="Arial" panose="020B0604020202020204" pitchFamily="34" charset="0"/>
                </a:endParaRPr>
              </a:p>
              <a:p>
                <a:pPr marL="0" indent="0">
                  <a:buNone/>
                </a:pPr>
                <a:r>
                  <a:rPr lang="en-AU" sz="1600" dirty="0">
                    <a:solidFill>
                      <a:srgbClr val="00B0F0"/>
                    </a:solidFill>
                    <a:latin typeface="Arial" panose="020B0604020202020204" pitchFamily="34" charset="0"/>
                  </a:rPr>
                  <a:t>U2_AOS3: Topic: Calculus</a:t>
                </a:r>
                <a:endParaRPr lang="en-AU" sz="1400" dirty="0">
                  <a:latin typeface="Arial" panose="020B0604020202020204" pitchFamily="34" charset="0"/>
                </a:endParaRPr>
              </a:p>
              <a:p>
                <a:pPr marL="342900" indent="-342900"/>
                <a:r>
                  <a:rPr lang="en-AU" sz="1400" dirty="0">
                    <a:latin typeface="Arial" panose="020B0604020202020204" pitchFamily="34" charset="0"/>
                  </a:rPr>
                  <a:t>Informal treatment of the gradient to a curve at a point as a limit</a:t>
                </a:r>
              </a:p>
              <a:p>
                <a:pPr marR="89535">
                  <a:lnSpc>
                    <a:spcPts val="1700"/>
                  </a:lnSpc>
                  <a:spcBef>
                    <a:spcPts val="300"/>
                  </a:spcBef>
                  <a:spcAft>
                    <a:spcPts val="300"/>
                  </a:spcAft>
                  <a:tabLst>
                    <a:tab pos="269875" algn="l"/>
                  </a:tabLst>
                </a:pPr>
                <a14:m>
                  <m:oMath xmlns:m="http://schemas.openxmlformats.org/officeDocument/2006/math">
                    <m:sSup>
                      <m:sSupPr>
                        <m:ctrlPr>
                          <a:rPr lang="en-US" sz="1400" i="1" kern="1100">
                            <a:effectLst/>
                            <a:latin typeface="Cambria Math" panose="02040503050406030204" pitchFamily="18" charset="0"/>
                            <a:ea typeface="Times New Roman" panose="02020603050405020304" pitchFamily="18" charset="0"/>
                          </a:rPr>
                        </m:ctrlPr>
                      </m:sSupPr>
                      <m:e>
                        <m:r>
                          <a:rPr lang="en-AU" sz="1400" i="1" kern="1100">
                            <a:effectLst/>
                            <a:latin typeface="Cambria Math" panose="02040503050406030204" pitchFamily="18" charset="0"/>
                            <a:ea typeface="Times New Roman" panose="02020603050405020304" pitchFamily="18" charset="0"/>
                          </a:rPr>
                          <m:t>𝑓</m:t>
                        </m:r>
                      </m:e>
                      <m:sup>
                        <m:r>
                          <a:rPr lang="en-AU" sz="1400" i="1" kern="1100">
                            <a:effectLst/>
                            <a:latin typeface="Cambria Math" panose="02040503050406030204" pitchFamily="18" charset="0"/>
                            <a:ea typeface="Times New Roman" panose="02020603050405020304" pitchFamily="18" charset="0"/>
                          </a:rPr>
                          <m:t>′</m:t>
                        </m:r>
                      </m:sup>
                    </m:sSup>
                    <m:d>
                      <m:dPr>
                        <m:ctrlPr>
                          <a:rPr lang="en-US" sz="1400" i="1" kern="1100">
                            <a:effectLst/>
                            <a:latin typeface="Cambria Math" panose="02040503050406030204" pitchFamily="18" charset="0"/>
                            <a:ea typeface="Times New Roman" panose="02020603050405020304" pitchFamily="18" charset="0"/>
                          </a:rPr>
                        </m:ctrlPr>
                      </m:dPr>
                      <m:e>
                        <m:r>
                          <a:rPr lang="en-AU" sz="1400" i="1" kern="1100">
                            <a:effectLst/>
                            <a:latin typeface="Cambria Math" panose="02040503050406030204" pitchFamily="18" charset="0"/>
                            <a:ea typeface="Times New Roman" panose="02020603050405020304" pitchFamily="18" charset="0"/>
                          </a:rPr>
                          <m:t>𝑥</m:t>
                        </m:r>
                      </m:e>
                    </m:d>
                    <m:r>
                      <a:rPr lang="en-AU" sz="1400" kern="1100">
                        <a:effectLst/>
                        <a:latin typeface="Cambria Math" panose="02040503050406030204" pitchFamily="18" charset="0"/>
                        <a:ea typeface="Times New Roman" panose="02020603050405020304" pitchFamily="18" charset="0"/>
                      </a:rPr>
                      <m:t>=</m:t>
                    </m:r>
                    <m:sSub>
                      <m:sSubPr>
                        <m:ctrlPr>
                          <a:rPr lang="en-US" sz="1400" i="1" kern="1100">
                            <a:effectLst/>
                            <a:latin typeface="Cambria Math" panose="02040503050406030204" pitchFamily="18" charset="0"/>
                            <a:ea typeface="Times New Roman" panose="02020603050405020304" pitchFamily="18" charset="0"/>
                          </a:rPr>
                        </m:ctrlPr>
                      </m:sSubPr>
                      <m:e>
                        <m:r>
                          <m:rPr>
                            <m:sty m:val="p"/>
                          </m:rPr>
                          <a:rPr lang="en-AU" sz="1400" kern="1100">
                            <a:effectLst/>
                            <a:latin typeface="Cambria Math" panose="02040503050406030204" pitchFamily="18" charset="0"/>
                            <a:ea typeface="Times New Roman" panose="02020603050405020304" pitchFamily="18" charset="0"/>
                          </a:rPr>
                          <m:t>lim</m:t>
                        </m:r>
                      </m:e>
                      <m:sub>
                        <m:r>
                          <a:rPr lang="en-AU" sz="1400" i="1" kern="1100">
                            <a:effectLst/>
                            <a:latin typeface="Cambria Math" panose="02040503050406030204" pitchFamily="18" charset="0"/>
                            <a:ea typeface="Times New Roman" panose="02020603050405020304" pitchFamily="18" charset="0"/>
                          </a:rPr>
                          <m:t>h</m:t>
                        </m:r>
                        <m:r>
                          <a:rPr lang="en-AU" sz="1400" kern="1100">
                            <a:effectLst/>
                            <a:latin typeface="Cambria Math" panose="02040503050406030204" pitchFamily="18" charset="0"/>
                            <a:ea typeface="Times New Roman" panose="02020603050405020304" pitchFamily="18" charset="0"/>
                          </a:rPr>
                          <m:t>→0</m:t>
                        </m:r>
                      </m:sub>
                    </m:sSub>
                    <m:r>
                      <a:rPr lang="en-AU" sz="1400" kern="1100">
                        <a:effectLst/>
                        <a:latin typeface="Cambria Math" panose="02040503050406030204" pitchFamily="18" charset="0"/>
                        <a:ea typeface="Times New Roman" panose="02020603050405020304" pitchFamily="18" charset="0"/>
                      </a:rPr>
                      <m:t> </m:t>
                    </m:r>
                    <m:f>
                      <m:fPr>
                        <m:ctrlPr>
                          <a:rPr lang="en-US" sz="1400" i="1" kern="1100">
                            <a:effectLst/>
                            <a:latin typeface="Cambria Math" panose="02040503050406030204" pitchFamily="18" charset="0"/>
                            <a:ea typeface="Times New Roman" panose="02020603050405020304" pitchFamily="18" charset="0"/>
                          </a:rPr>
                        </m:ctrlPr>
                      </m:fPr>
                      <m:num>
                        <m:r>
                          <a:rPr lang="en-AU" sz="1400" i="1" kern="1100">
                            <a:effectLst/>
                            <a:latin typeface="Cambria Math" panose="02040503050406030204" pitchFamily="18" charset="0"/>
                            <a:ea typeface="Times New Roman" panose="02020603050405020304" pitchFamily="18" charset="0"/>
                          </a:rPr>
                          <m:t>𝑓</m:t>
                        </m:r>
                        <m:d>
                          <m:dPr>
                            <m:ctrlPr>
                              <a:rPr lang="en-US" sz="1400" i="1" kern="1100">
                                <a:effectLst/>
                                <a:latin typeface="Cambria Math" panose="02040503050406030204" pitchFamily="18" charset="0"/>
                                <a:ea typeface="Times New Roman" panose="02020603050405020304" pitchFamily="18" charset="0"/>
                              </a:rPr>
                            </m:ctrlPr>
                          </m:dPr>
                          <m:e>
                            <m:r>
                              <a:rPr lang="en-AU" sz="1400" i="1" kern="1100">
                                <a:effectLst/>
                                <a:latin typeface="Cambria Math" panose="02040503050406030204" pitchFamily="18" charset="0"/>
                                <a:ea typeface="Times New Roman" panose="02020603050405020304" pitchFamily="18" charset="0"/>
                              </a:rPr>
                              <m:t>𝑥</m:t>
                            </m:r>
                          </m:e>
                        </m:d>
                        <m:r>
                          <a:rPr lang="en-AU" sz="1400" i="1" kern="1100">
                            <a:effectLst/>
                            <a:latin typeface="Cambria Math" panose="02040503050406030204" pitchFamily="18" charset="0"/>
                            <a:ea typeface="Times New Roman" panose="02020603050405020304" pitchFamily="18" charset="0"/>
                          </a:rPr>
                          <m:t>−</m:t>
                        </m:r>
                        <m:r>
                          <a:rPr lang="en-AU" sz="1400" i="1" kern="1100">
                            <a:effectLst/>
                            <a:latin typeface="Cambria Math" panose="02040503050406030204" pitchFamily="18" charset="0"/>
                            <a:ea typeface="Times New Roman" panose="02020603050405020304" pitchFamily="18" charset="0"/>
                          </a:rPr>
                          <m:t>𝑓</m:t>
                        </m:r>
                        <m:d>
                          <m:dPr>
                            <m:ctrlPr>
                              <a:rPr lang="en-US" sz="1400" i="1" kern="1100">
                                <a:effectLst/>
                                <a:latin typeface="Cambria Math" panose="02040503050406030204" pitchFamily="18" charset="0"/>
                                <a:ea typeface="Times New Roman" panose="02020603050405020304" pitchFamily="18" charset="0"/>
                              </a:rPr>
                            </m:ctrlPr>
                          </m:dPr>
                          <m:e>
                            <m:r>
                              <a:rPr lang="en-AU" sz="1400" i="1" kern="1100">
                                <a:effectLst/>
                                <a:latin typeface="Cambria Math" panose="02040503050406030204" pitchFamily="18" charset="0"/>
                                <a:ea typeface="Times New Roman" panose="02020603050405020304" pitchFamily="18" charset="0"/>
                              </a:rPr>
                              <m:t>𝑥</m:t>
                            </m:r>
                            <m:r>
                              <a:rPr lang="en-AU" sz="1400" i="1" kern="1100">
                                <a:effectLst/>
                                <a:latin typeface="Cambria Math" panose="02040503050406030204" pitchFamily="18" charset="0"/>
                                <a:ea typeface="Times New Roman" panose="02020603050405020304" pitchFamily="18" charset="0"/>
                              </a:rPr>
                              <m:t>−</m:t>
                            </m:r>
                            <m:r>
                              <a:rPr lang="en-AU" sz="1400" i="1" kern="1100">
                                <a:effectLst/>
                                <a:latin typeface="Cambria Math" panose="02040503050406030204" pitchFamily="18" charset="0"/>
                                <a:ea typeface="Times New Roman" panose="02020603050405020304" pitchFamily="18" charset="0"/>
                              </a:rPr>
                              <m:t>h</m:t>
                            </m:r>
                          </m:e>
                        </m:d>
                      </m:num>
                      <m:den>
                        <m:r>
                          <a:rPr lang="en-AU" sz="1400" i="1" kern="1100">
                            <a:effectLst/>
                            <a:latin typeface="Cambria Math" panose="02040503050406030204" pitchFamily="18" charset="0"/>
                            <a:ea typeface="Times New Roman" panose="02020603050405020304" pitchFamily="18" charset="0"/>
                          </a:rPr>
                          <m:t>h</m:t>
                        </m:r>
                      </m:den>
                    </m:f>
                    <m:r>
                      <a:rPr lang="en-AU" sz="1400" kern="1100">
                        <a:effectLst/>
                        <a:latin typeface="Cambria Math" panose="02040503050406030204" pitchFamily="18" charset="0"/>
                        <a:ea typeface="Times New Roman" panose="02020603050405020304" pitchFamily="18" charset="0"/>
                      </a:rPr>
                      <m:t>= </m:t>
                    </m:r>
                    <m:sSub>
                      <m:sSubPr>
                        <m:ctrlPr>
                          <a:rPr lang="en-US" sz="1400" i="1" kern="1100">
                            <a:effectLst/>
                            <a:latin typeface="Cambria Math" panose="02040503050406030204" pitchFamily="18" charset="0"/>
                            <a:ea typeface="Times New Roman" panose="02020603050405020304" pitchFamily="18" charset="0"/>
                          </a:rPr>
                        </m:ctrlPr>
                      </m:sSubPr>
                      <m:e>
                        <m:r>
                          <m:rPr>
                            <m:sty m:val="p"/>
                          </m:rPr>
                          <a:rPr lang="en-AU" sz="1400" kern="1100">
                            <a:effectLst/>
                            <a:latin typeface="Cambria Math" panose="02040503050406030204" pitchFamily="18" charset="0"/>
                            <a:ea typeface="Times New Roman" panose="02020603050405020304" pitchFamily="18" charset="0"/>
                          </a:rPr>
                          <m:t>lim</m:t>
                        </m:r>
                      </m:e>
                      <m:sub>
                        <m:r>
                          <a:rPr lang="en-AU" sz="1400" i="1" kern="1100">
                            <a:effectLst/>
                            <a:latin typeface="Cambria Math" panose="02040503050406030204" pitchFamily="18" charset="0"/>
                            <a:ea typeface="Times New Roman" panose="02020603050405020304" pitchFamily="18" charset="0"/>
                          </a:rPr>
                          <m:t>h</m:t>
                        </m:r>
                        <m:r>
                          <a:rPr lang="en-AU" sz="1400" kern="1100">
                            <a:effectLst/>
                            <a:latin typeface="Cambria Math" panose="02040503050406030204" pitchFamily="18" charset="0"/>
                            <a:ea typeface="Times New Roman" panose="02020603050405020304" pitchFamily="18" charset="0"/>
                          </a:rPr>
                          <m:t>→0</m:t>
                        </m:r>
                      </m:sub>
                    </m:sSub>
                    <m:r>
                      <a:rPr lang="en-AU" sz="1400" kern="1100">
                        <a:effectLst/>
                        <a:latin typeface="Cambria Math" panose="02040503050406030204" pitchFamily="18" charset="0"/>
                        <a:ea typeface="Times New Roman" panose="02020603050405020304" pitchFamily="18" charset="0"/>
                      </a:rPr>
                      <m:t> </m:t>
                    </m:r>
                    <m:f>
                      <m:fPr>
                        <m:ctrlPr>
                          <a:rPr lang="en-US" sz="1400" i="1" kern="1100">
                            <a:effectLst/>
                            <a:latin typeface="Cambria Math" panose="02040503050406030204" pitchFamily="18" charset="0"/>
                            <a:ea typeface="Times New Roman" panose="02020603050405020304" pitchFamily="18" charset="0"/>
                          </a:rPr>
                        </m:ctrlPr>
                      </m:fPr>
                      <m:num>
                        <m:r>
                          <a:rPr lang="en-AU" sz="1400" i="1" kern="1100">
                            <a:effectLst/>
                            <a:latin typeface="Cambria Math" panose="02040503050406030204" pitchFamily="18" charset="0"/>
                            <a:ea typeface="Times New Roman" panose="02020603050405020304" pitchFamily="18" charset="0"/>
                          </a:rPr>
                          <m:t>𝑓</m:t>
                        </m:r>
                        <m:d>
                          <m:dPr>
                            <m:ctrlPr>
                              <a:rPr lang="en-US" sz="1400" i="1" kern="1100">
                                <a:effectLst/>
                                <a:latin typeface="Cambria Math" panose="02040503050406030204" pitchFamily="18" charset="0"/>
                                <a:ea typeface="Times New Roman" panose="02020603050405020304" pitchFamily="18" charset="0"/>
                              </a:rPr>
                            </m:ctrlPr>
                          </m:dPr>
                          <m:e>
                            <m:r>
                              <a:rPr lang="en-AU" sz="1400" i="1" kern="1100">
                                <a:effectLst/>
                                <a:latin typeface="Cambria Math" panose="02040503050406030204" pitchFamily="18" charset="0"/>
                                <a:ea typeface="Times New Roman" panose="02020603050405020304" pitchFamily="18" charset="0"/>
                              </a:rPr>
                              <m:t>𝑥</m:t>
                            </m:r>
                            <m:r>
                              <a:rPr lang="en-AU" sz="1400" kern="1100">
                                <a:effectLst/>
                                <a:latin typeface="Cambria Math" panose="02040503050406030204" pitchFamily="18" charset="0"/>
                                <a:ea typeface="Times New Roman" panose="02020603050405020304" pitchFamily="18" charset="0"/>
                              </a:rPr>
                              <m:t>+</m:t>
                            </m:r>
                            <m:r>
                              <a:rPr lang="en-AU" sz="1400" i="1" kern="1100">
                                <a:effectLst/>
                                <a:latin typeface="Cambria Math" panose="02040503050406030204" pitchFamily="18" charset="0"/>
                                <a:ea typeface="Times New Roman" panose="02020603050405020304" pitchFamily="18" charset="0"/>
                              </a:rPr>
                              <m:t>h</m:t>
                            </m:r>
                          </m:e>
                        </m:d>
                        <m:r>
                          <a:rPr lang="en-AU" sz="1400" i="1" kern="1100">
                            <a:effectLst/>
                            <a:latin typeface="Cambria Math" panose="02040503050406030204" pitchFamily="18" charset="0"/>
                            <a:ea typeface="Times New Roman" panose="02020603050405020304" pitchFamily="18" charset="0"/>
                          </a:rPr>
                          <m:t>−</m:t>
                        </m:r>
                        <m:r>
                          <a:rPr lang="en-AU" sz="1400" i="1" kern="1100">
                            <a:effectLst/>
                            <a:latin typeface="Cambria Math" panose="02040503050406030204" pitchFamily="18" charset="0"/>
                            <a:ea typeface="Times New Roman" panose="02020603050405020304" pitchFamily="18" charset="0"/>
                          </a:rPr>
                          <m:t>𝑓</m:t>
                        </m:r>
                        <m:d>
                          <m:dPr>
                            <m:ctrlPr>
                              <a:rPr lang="en-US" sz="1400" i="1" kern="1100">
                                <a:effectLst/>
                                <a:latin typeface="Cambria Math" panose="02040503050406030204" pitchFamily="18" charset="0"/>
                                <a:ea typeface="Times New Roman" panose="02020603050405020304" pitchFamily="18" charset="0"/>
                              </a:rPr>
                            </m:ctrlPr>
                          </m:dPr>
                          <m:e>
                            <m:r>
                              <a:rPr lang="en-AU" sz="1400" i="1" kern="1100">
                                <a:effectLst/>
                                <a:latin typeface="Cambria Math" panose="02040503050406030204" pitchFamily="18" charset="0"/>
                                <a:ea typeface="Times New Roman" panose="02020603050405020304" pitchFamily="18" charset="0"/>
                              </a:rPr>
                              <m:t>𝑥</m:t>
                            </m:r>
                          </m:e>
                        </m:d>
                      </m:num>
                      <m:den>
                        <m:r>
                          <a:rPr lang="en-AU" sz="1400" i="1" kern="1100">
                            <a:effectLst/>
                            <a:latin typeface="Cambria Math" panose="02040503050406030204" pitchFamily="18" charset="0"/>
                            <a:ea typeface="Times New Roman" panose="02020603050405020304" pitchFamily="18" charset="0"/>
                          </a:rPr>
                          <m:t>h</m:t>
                        </m:r>
                      </m:den>
                    </m:f>
                    <m:r>
                      <m:rPr>
                        <m:nor/>
                      </m:rPr>
                      <a:rPr lang="en-US" sz="1400" b="0" i="0" kern="1100" smtClean="0">
                        <a:effectLst/>
                        <a:latin typeface="Cambria Math" panose="02040503050406030204" pitchFamily="18" charset="0"/>
                        <a:ea typeface="Times New Roman" panose="02020603050405020304" pitchFamily="18" charset="0"/>
                      </a:rPr>
                      <m:t> (</m:t>
                    </m:r>
                    <m:r>
                      <m:rPr>
                        <m:nor/>
                      </m:rPr>
                      <a:rPr lang="en-US" sz="1400" kern="1100" dirty="0">
                        <a:latin typeface="Verdana" panose="020B0604030504040204" pitchFamily="34" charset="0"/>
                        <a:ea typeface="Verdana" panose="020B0604030504040204" pitchFamily="34" charset="0"/>
                      </a:rPr>
                      <m:t>THIS</m:t>
                    </m:r>
                    <m:r>
                      <m:rPr>
                        <m:nor/>
                      </m:rPr>
                      <a:rPr lang="en-US" sz="1400" kern="1100" dirty="0">
                        <a:latin typeface="Verdana" panose="020B0604030504040204" pitchFamily="34" charset="0"/>
                        <a:ea typeface="Verdana" panose="020B0604030504040204" pitchFamily="34" charset="0"/>
                      </a:rPr>
                      <m:t> </m:t>
                    </m:r>
                    <m:r>
                      <m:rPr>
                        <m:nor/>
                      </m:rPr>
                      <a:rPr lang="en-US" sz="1400" kern="1100" dirty="0">
                        <a:latin typeface="Verdana" panose="020B0604030504040204" pitchFamily="34" charset="0"/>
                        <a:ea typeface="Verdana" panose="020B0604030504040204" pitchFamily="34" charset="0"/>
                      </a:rPr>
                      <m:t>IS</m:t>
                    </m:r>
                    <m:r>
                      <m:rPr>
                        <m:nor/>
                      </m:rPr>
                      <a:rPr lang="en-US" sz="1400" kern="1100" dirty="0">
                        <a:latin typeface="Verdana" panose="020B0604030504040204" pitchFamily="34" charset="0"/>
                        <a:ea typeface="Verdana" panose="020B0604030504040204" pitchFamily="34" charset="0"/>
                      </a:rPr>
                      <m:t> </m:t>
                    </m:r>
                    <m:r>
                      <m:rPr>
                        <m:nor/>
                      </m:rPr>
                      <a:rPr lang="en-US" sz="1400" kern="1100" dirty="0">
                        <a:latin typeface="Verdana" panose="020B0604030504040204" pitchFamily="34" charset="0"/>
                        <a:ea typeface="Verdana" panose="020B0604030504040204" pitchFamily="34" charset="0"/>
                      </a:rPr>
                      <m:t>FIRST</m:t>
                    </m:r>
                    <m:r>
                      <m:rPr>
                        <m:nor/>
                      </m:rPr>
                      <a:rPr lang="en-US" sz="1400" kern="1100" dirty="0">
                        <a:latin typeface="Verdana" panose="020B0604030504040204" pitchFamily="34" charset="0"/>
                        <a:ea typeface="Verdana" panose="020B0604030504040204" pitchFamily="34" charset="0"/>
                      </a:rPr>
                      <m:t> </m:t>
                    </m:r>
                    <m:r>
                      <m:rPr>
                        <m:nor/>
                      </m:rPr>
                      <a:rPr lang="en-US" sz="1400" kern="1100" dirty="0">
                        <a:latin typeface="Verdana" panose="020B0604030504040204" pitchFamily="34" charset="0"/>
                        <a:ea typeface="Verdana" panose="020B0604030504040204" pitchFamily="34" charset="0"/>
                      </a:rPr>
                      <m:t>PRINCIPLES</m:t>
                    </m:r>
                    <m:r>
                      <m:rPr>
                        <m:nor/>
                      </m:rPr>
                      <a:rPr lang="en-US" sz="1400" kern="1100" dirty="0">
                        <a:latin typeface="Verdana" panose="020B0604030504040204" pitchFamily="34" charset="0"/>
                        <a:ea typeface="Verdana" panose="020B0604030504040204" pitchFamily="34" charset="0"/>
                      </a:rPr>
                      <m:t> </m:t>
                    </m:r>
                    <m:r>
                      <m:rPr>
                        <m:nor/>
                      </m:rPr>
                      <a:rPr lang="en-US" sz="1400" kern="1100" dirty="0">
                        <a:latin typeface="Verdana" panose="020B0604030504040204" pitchFamily="34" charset="0"/>
                        <a:ea typeface="Verdana" panose="020B0604030504040204" pitchFamily="34" charset="0"/>
                      </a:rPr>
                      <m:t>DIFFERENTIATION</m:t>
                    </m:r>
                    <m:r>
                      <m:rPr>
                        <m:nor/>
                      </m:rPr>
                      <a:rPr lang="en-US" sz="1400" b="0" i="0" kern="1100" dirty="0" smtClean="0">
                        <a:latin typeface="Verdana" panose="020B0604030504040204" pitchFamily="34" charset="0"/>
                        <a:ea typeface="Verdana" panose="020B0604030504040204" pitchFamily="34" charset="0"/>
                      </a:rPr>
                      <m:t>)</m:t>
                    </m:r>
                  </m:oMath>
                </a14:m>
                <a:endParaRPr lang="en-US" sz="1100" kern="1100" dirty="0">
                  <a:effectLst/>
                  <a:latin typeface="Arial" panose="020B0604020202020204" pitchFamily="34" charset="0"/>
                  <a:ea typeface="Times New Roman" panose="02020603050405020304" pitchFamily="18" charset="0"/>
                </a:endParaRPr>
              </a:p>
              <a:p>
                <a:pPr marL="342900" indent="-342900"/>
                <a:r>
                  <a:rPr lang="en-AU" sz="1400" dirty="0">
                    <a:latin typeface="Arial" panose="020B0604020202020204" pitchFamily="34" charset="0"/>
                    <a:ea typeface="Arial" panose="020B0604020202020204" pitchFamily="34" charset="0"/>
                    <a:cs typeface="Times New Roman" panose="02020603050405020304" pitchFamily="18" charset="0"/>
                  </a:rPr>
                  <a:t>The </a:t>
                </a:r>
                <a:r>
                  <a:rPr lang="en-AU" sz="1400" dirty="0">
                    <a:effectLst/>
                    <a:latin typeface="Arial" panose="020B0604020202020204" pitchFamily="34" charset="0"/>
                    <a:ea typeface="Arial" panose="020B0604020202020204" pitchFamily="34" charset="0"/>
                    <a:cs typeface="Times New Roman" panose="02020603050405020304" pitchFamily="18" charset="0"/>
                  </a:rPr>
                  <a:t>central difference approximation </a:t>
                </a:r>
                <a14:m>
                  <m:oMath xmlns:m="http://schemas.openxmlformats.org/officeDocument/2006/math">
                    <m:r>
                      <a:rPr lang="en-AU" sz="1400" i="1">
                        <a:effectLst/>
                        <a:latin typeface="Cambria Math" panose="02040503050406030204" pitchFamily="18" charset="0"/>
                        <a:ea typeface="Arial" panose="020B0604020202020204" pitchFamily="34" charset="0"/>
                        <a:cs typeface="Times New Roman" panose="02020603050405020304" pitchFamily="18" charset="0"/>
                      </a:rPr>
                      <m:t>𝑓</m:t>
                    </m:r>
                    <m:r>
                      <a:rPr lang="en-AU" sz="1400" i="1">
                        <a:effectLst/>
                        <a:latin typeface="Cambria Math" panose="02040503050406030204" pitchFamily="18" charset="0"/>
                        <a:ea typeface="Arial" panose="020B0604020202020204" pitchFamily="34" charset="0"/>
                        <a:cs typeface="Times New Roman" panose="02020603050405020304" pitchFamily="18" charset="0"/>
                      </a:rPr>
                      <m:t>′</m:t>
                    </m:r>
                    <m:r>
                      <a:rPr lang="en-AU" sz="1400">
                        <a:effectLst/>
                        <a:latin typeface="Cambria Math" panose="02040503050406030204" pitchFamily="18" charset="0"/>
                        <a:ea typeface="Arial" panose="020B0604020202020204" pitchFamily="34" charset="0"/>
                        <a:cs typeface="Times New Roman" panose="02020603050405020304" pitchFamily="18" charset="0"/>
                      </a:rPr>
                      <m:t>(</m:t>
                    </m:r>
                    <m:r>
                      <a:rPr lang="en-AU" sz="1400" i="1">
                        <a:effectLst/>
                        <a:latin typeface="Cambria Math" panose="02040503050406030204" pitchFamily="18" charset="0"/>
                        <a:ea typeface="Arial" panose="020B0604020202020204" pitchFamily="34" charset="0"/>
                        <a:cs typeface="Times New Roman" panose="02020603050405020304" pitchFamily="18" charset="0"/>
                      </a:rPr>
                      <m:t>𝑥</m:t>
                    </m:r>
                    <m:r>
                      <a:rPr lang="en-AU" sz="1400">
                        <a:effectLst/>
                        <a:latin typeface="Cambria Math" panose="02040503050406030204" pitchFamily="18" charset="0"/>
                        <a:ea typeface="Arial" panose="020B0604020202020204" pitchFamily="34" charset="0"/>
                        <a:cs typeface="Times New Roman" panose="02020603050405020304" pitchFamily="18" charset="0"/>
                      </a:rPr>
                      <m:t>)≈</m:t>
                    </m:r>
                    <m:f>
                      <m:fPr>
                        <m:ctrlPr>
                          <a:rPr lang="en-US" sz="1400" i="1">
                            <a:effectLst/>
                            <a:latin typeface="Cambria Math" panose="02040503050406030204" pitchFamily="18" charset="0"/>
                          </a:rPr>
                        </m:ctrlPr>
                      </m:fPr>
                      <m:num>
                        <m:r>
                          <a:rPr lang="en-AU" sz="1400" i="1">
                            <a:effectLst/>
                            <a:latin typeface="Cambria Math" panose="02040503050406030204" pitchFamily="18" charset="0"/>
                            <a:ea typeface="Arial" panose="020B0604020202020204" pitchFamily="34" charset="0"/>
                            <a:cs typeface="Times New Roman" panose="02020603050405020304" pitchFamily="18" charset="0"/>
                          </a:rPr>
                          <m:t>𝑓</m:t>
                        </m:r>
                        <m:d>
                          <m:dPr>
                            <m:ctrlPr>
                              <a:rPr lang="en-US" sz="1400" i="1">
                                <a:effectLst/>
                                <a:latin typeface="Cambria Math" panose="02040503050406030204" pitchFamily="18" charset="0"/>
                              </a:rPr>
                            </m:ctrlPr>
                          </m:dPr>
                          <m:e>
                            <m:r>
                              <a:rPr lang="en-AU" sz="1400" i="1">
                                <a:effectLst/>
                                <a:latin typeface="Cambria Math" panose="02040503050406030204" pitchFamily="18" charset="0"/>
                                <a:ea typeface="Arial" panose="020B0604020202020204" pitchFamily="34" charset="0"/>
                                <a:cs typeface="Times New Roman" panose="02020603050405020304" pitchFamily="18" charset="0"/>
                              </a:rPr>
                              <m:t>𝑥</m:t>
                            </m:r>
                            <m:r>
                              <a:rPr lang="en-AU" sz="1400">
                                <a:effectLst/>
                                <a:latin typeface="Cambria Math" panose="02040503050406030204" pitchFamily="18" charset="0"/>
                                <a:ea typeface="Arial" panose="020B0604020202020204" pitchFamily="34" charset="0"/>
                                <a:cs typeface="Times New Roman" panose="02020603050405020304" pitchFamily="18" charset="0"/>
                              </a:rPr>
                              <m:t>+</m:t>
                            </m:r>
                            <m:r>
                              <a:rPr lang="en-AU" sz="1400" i="1">
                                <a:effectLst/>
                                <a:latin typeface="Cambria Math" panose="02040503050406030204" pitchFamily="18" charset="0"/>
                                <a:ea typeface="Arial" panose="020B0604020202020204" pitchFamily="34" charset="0"/>
                                <a:cs typeface="Times New Roman" panose="02020603050405020304" pitchFamily="18" charset="0"/>
                              </a:rPr>
                              <m:t>h</m:t>
                            </m:r>
                          </m:e>
                        </m:d>
                        <m:r>
                          <a:rPr lang="en-AU" sz="1400" i="1">
                            <a:effectLst/>
                            <a:latin typeface="Cambria Math" panose="02040503050406030204" pitchFamily="18" charset="0"/>
                            <a:ea typeface="Arial" panose="020B0604020202020204" pitchFamily="34" charset="0"/>
                            <a:cs typeface="Times New Roman" panose="02020603050405020304" pitchFamily="18" charset="0"/>
                          </a:rPr>
                          <m:t>−</m:t>
                        </m:r>
                        <m:r>
                          <a:rPr lang="en-AU" sz="1400" i="1">
                            <a:effectLst/>
                            <a:latin typeface="Cambria Math" panose="02040503050406030204" pitchFamily="18" charset="0"/>
                            <a:ea typeface="Arial" panose="020B0604020202020204" pitchFamily="34" charset="0"/>
                            <a:cs typeface="Times New Roman" panose="02020603050405020304" pitchFamily="18" charset="0"/>
                          </a:rPr>
                          <m:t>𝑓</m:t>
                        </m:r>
                        <m:r>
                          <a:rPr lang="en-AU" sz="1400">
                            <a:effectLst/>
                            <a:latin typeface="Cambria Math" panose="02040503050406030204" pitchFamily="18" charset="0"/>
                            <a:ea typeface="Arial" panose="020B0604020202020204" pitchFamily="34" charset="0"/>
                            <a:cs typeface="Times New Roman" panose="02020603050405020304" pitchFamily="18" charset="0"/>
                          </a:rPr>
                          <m:t>(</m:t>
                        </m:r>
                        <m:r>
                          <a:rPr lang="en-AU" sz="1400" i="1">
                            <a:effectLst/>
                            <a:latin typeface="Cambria Math" panose="02040503050406030204" pitchFamily="18" charset="0"/>
                            <a:ea typeface="Arial" panose="020B0604020202020204" pitchFamily="34" charset="0"/>
                            <a:cs typeface="Times New Roman" panose="02020603050405020304" pitchFamily="18" charset="0"/>
                          </a:rPr>
                          <m:t>𝑥</m:t>
                        </m:r>
                        <m:r>
                          <a:rPr lang="en-AU" sz="1400" i="1">
                            <a:effectLst/>
                            <a:latin typeface="Cambria Math" panose="02040503050406030204" pitchFamily="18" charset="0"/>
                            <a:ea typeface="Arial" panose="020B0604020202020204" pitchFamily="34" charset="0"/>
                            <a:cs typeface="Times New Roman" panose="02020603050405020304" pitchFamily="18" charset="0"/>
                          </a:rPr>
                          <m:t>−</m:t>
                        </m:r>
                        <m:r>
                          <a:rPr lang="en-AU" sz="1400" i="1">
                            <a:effectLst/>
                            <a:latin typeface="Cambria Math" panose="02040503050406030204" pitchFamily="18" charset="0"/>
                            <a:ea typeface="Arial" panose="020B0604020202020204" pitchFamily="34" charset="0"/>
                            <a:cs typeface="Times New Roman" panose="02020603050405020304" pitchFamily="18" charset="0"/>
                          </a:rPr>
                          <m:t>h</m:t>
                        </m:r>
                        <m:r>
                          <a:rPr lang="en-AU" sz="1400">
                            <a:effectLst/>
                            <a:latin typeface="Cambria Math" panose="02040503050406030204" pitchFamily="18" charset="0"/>
                            <a:ea typeface="Arial" panose="020B0604020202020204" pitchFamily="34" charset="0"/>
                            <a:cs typeface="Times New Roman" panose="02020603050405020304" pitchFamily="18" charset="0"/>
                          </a:rPr>
                          <m:t>)</m:t>
                        </m:r>
                      </m:num>
                      <m:den>
                        <m:r>
                          <a:rPr lang="en-AU" sz="1400">
                            <a:effectLst/>
                            <a:latin typeface="Cambria Math" panose="02040503050406030204" pitchFamily="18" charset="0"/>
                            <a:ea typeface="Arial" panose="020B0604020202020204" pitchFamily="34" charset="0"/>
                            <a:cs typeface="Times New Roman" panose="02020603050405020304" pitchFamily="18" charset="0"/>
                          </a:rPr>
                          <m:t>2</m:t>
                        </m:r>
                        <m:r>
                          <a:rPr lang="en-AU" sz="1400" i="1">
                            <a:effectLst/>
                            <a:latin typeface="Cambria Math" panose="02040503050406030204" pitchFamily="18" charset="0"/>
                            <a:ea typeface="Arial" panose="020B0604020202020204" pitchFamily="34" charset="0"/>
                            <a:cs typeface="Times New Roman" panose="02020603050405020304" pitchFamily="18" charset="0"/>
                          </a:rPr>
                          <m:t>h</m:t>
                        </m:r>
                      </m:den>
                    </m:f>
                  </m:oMath>
                </a14:m>
                <a:r>
                  <a:rPr lang="en-AU" sz="1400" dirty="0">
                    <a:effectLst/>
                    <a:latin typeface="Arial" panose="020B0604020202020204" pitchFamily="34" charset="0"/>
                    <a:ea typeface="Arial" panose="020B0604020202020204" pitchFamily="34" charset="0"/>
                    <a:cs typeface="Times New Roman" panose="02020603050405020304" pitchFamily="18" charset="0"/>
                  </a:rPr>
                  <a:t> and its graphical interpretation</a:t>
                </a:r>
                <a:endParaRPr lang="en-AU" sz="1400" dirty="0">
                  <a:latin typeface="Arial" panose="020B0604020202020204" pitchFamily="34" charset="0"/>
                </a:endParaRPr>
              </a:p>
              <a:p>
                <a:pPr marL="0" indent="0">
                  <a:buNone/>
                </a:pPr>
                <a:endParaRPr lang="en-AU" sz="1600" dirty="0">
                  <a:solidFill>
                    <a:srgbClr val="00B0F0"/>
                  </a:solidFill>
                  <a:latin typeface="Arial" panose="020B0604020202020204" pitchFamily="34" charset="0"/>
                </a:endParaRPr>
              </a:p>
              <a:p>
                <a:pPr marL="0" indent="0">
                  <a:buNone/>
                </a:pPr>
                <a:r>
                  <a:rPr lang="en-AU" sz="1600" dirty="0">
                    <a:solidFill>
                      <a:srgbClr val="00B0F0"/>
                    </a:solidFill>
                    <a:latin typeface="Arial" panose="020B0604020202020204" pitchFamily="34" charset="0"/>
                  </a:rPr>
                  <a:t>U2_AOS4: Topic: Data analysis, probability and statistics</a:t>
                </a:r>
              </a:p>
              <a:p>
                <a:pPr marL="342900" indent="-342900"/>
                <a:r>
                  <a:rPr lang="en-AU" sz="1400" dirty="0">
                    <a:latin typeface="Arial" panose="020B0604020202020204" pitchFamily="34" charset="0"/>
                  </a:rPr>
                  <a:t>Simulation to estimate probabilities involving selection with and without replacement</a:t>
                </a:r>
              </a:p>
              <a:p>
                <a:endParaRPr lang="en-AU"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9512" y="1059582"/>
                <a:ext cx="8712968" cy="3600400"/>
              </a:xfrm>
              <a:blipFill>
                <a:blip r:embed="rId3"/>
                <a:stretch>
                  <a:fillRect l="-350" t="-508"/>
                </a:stretch>
              </a:blipFill>
            </p:spPr>
            <p:txBody>
              <a:bodyPr/>
              <a:lstStyle/>
              <a:p>
                <a:r>
                  <a:rPr lang="en-US">
                    <a:noFill/>
                  </a:rPr>
                  <a:t> </a:t>
                </a:r>
              </a:p>
            </p:txBody>
          </p:sp>
        </mc:Fallback>
      </mc:AlternateContent>
    </p:spTree>
    <p:extLst>
      <p:ext uri="{BB962C8B-B14F-4D97-AF65-F5344CB8AC3E}">
        <p14:creationId xmlns:p14="http://schemas.microsoft.com/office/powerpoint/2010/main" val="187604886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 2</a:t>
            </a:r>
            <a:endParaRPr lang="en-AU" dirty="0"/>
          </a:p>
        </p:txBody>
      </p:sp>
      <p:sp>
        <p:nvSpPr>
          <p:cNvPr id="3" name="Content Placeholder 2"/>
          <p:cNvSpPr>
            <a:spLocks noGrp="1"/>
          </p:cNvSpPr>
          <p:nvPr>
            <p:ph idx="1"/>
          </p:nvPr>
        </p:nvSpPr>
        <p:spPr>
          <a:xfrm>
            <a:off x="179512" y="1059582"/>
            <a:ext cx="8712968" cy="3600400"/>
          </a:xfrm>
        </p:spPr>
        <p:txBody>
          <a:bodyPr/>
          <a:lstStyle/>
          <a:p>
            <a:pPr marL="0" indent="0">
              <a:buNone/>
            </a:pPr>
            <a:r>
              <a:rPr lang="en-AU" sz="1600" b="1" dirty="0">
                <a:solidFill>
                  <a:srgbClr val="0070C0"/>
                </a:solidFill>
                <a:latin typeface="Arial" panose="020B0604020202020204" pitchFamily="34" charset="0"/>
              </a:rPr>
              <a:t>REVISED Key Knowledge and Key skills:</a:t>
            </a:r>
          </a:p>
          <a:p>
            <a:pPr marL="0" indent="0">
              <a:buNone/>
            </a:pPr>
            <a:r>
              <a:rPr lang="en-AU" sz="1600" dirty="0">
                <a:solidFill>
                  <a:srgbClr val="00B0F0"/>
                </a:solidFill>
                <a:latin typeface="Arial" panose="020B0604020202020204" pitchFamily="34" charset="0"/>
              </a:rPr>
              <a:t>U2_OC1 Key knowledge</a:t>
            </a:r>
          </a:p>
          <a:p>
            <a:pPr marL="342000" indent="-342000"/>
            <a:r>
              <a:rPr lang="en-AU" sz="1400" dirty="0">
                <a:latin typeface="Arial" panose="020B0604020202020204" pitchFamily="34" charset="0"/>
              </a:rPr>
              <a:t>Emphasis on the unit circle and explicit mention of asymptotes as key features of graphs</a:t>
            </a:r>
          </a:p>
          <a:p>
            <a:pPr marL="342000" indent="-342000"/>
            <a:r>
              <a:rPr lang="en-AU" sz="1400" dirty="0">
                <a:latin typeface="Arial" panose="020B0604020202020204" pitchFamily="34" charset="0"/>
              </a:rPr>
              <a:t>The central difference approximation</a:t>
            </a:r>
          </a:p>
          <a:p>
            <a:pPr marL="0" indent="0">
              <a:buNone/>
            </a:pPr>
            <a:r>
              <a:rPr lang="en-AU" sz="1600" dirty="0">
                <a:solidFill>
                  <a:srgbClr val="00B0F0"/>
                </a:solidFill>
                <a:latin typeface="Arial" panose="020B0604020202020204" pitchFamily="34" charset="0"/>
              </a:rPr>
              <a:t>U2_O2 Key knowledge</a:t>
            </a:r>
          </a:p>
          <a:p>
            <a:pPr marL="342000" indent="-342000"/>
            <a:r>
              <a:rPr lang="en-AU" sz="1400" dirty="0">
                <a:latin typeface="Arial" panose="020B0604020202020204" pitchFamily="34" charset="0"/>
              </a:rPr>
              <a:t>Key elements of algorithm design: sequencing, decision making, repetition, including use of pseudocode.</a:t>
            </a:r>
          </a:p>
          <a:p>
            <a:pPr marL="0" indent="0">
              <a:buNone/>
            </a:pPr>
            <a:r>
              <a:rPr lang="en-AU" sz="1600" dirty="0">
                <a:solidFill>
                  <a:srgbClr val="00B0F0"/>
                </a:solidFill>
                <a:latin typeface="Arial" panose="020B0604020202020204" pitchFamily="34" charset="0"/>
              </a:rPr>
              <a:t>U2_O3 Key knowledge</a:t>
            </a:r>
          </a:p>
          <a:p>
            <a:pPr marL="342000" indent="-342000"/>
            <a:r>
              <a:rPr lang="en-AU" sz="1400" dirty="0">
                <a:latin typeface="Arial" panose="020B0604020202020204" pitchFamily="34" charset="0"/>
              </a:rPr>
              <a:t>The role of computational thinking in problem solving and mathematical investigations</a:t>
            </a:r>
          </a:p>
          <a:p>
            <a:pPr marL="342000" indent="-342000"/>
            <a:r>
              <a:rPr lang="en-AU" sz="1400" dirty="0">
                <a:latin typeface="Arial" panose="020B0604020202020204" pitchFamily="34" charset="0"/>
              </a:rPr>
              <a:t>The purpose and effect of sequencing, decision-making and repetition statements</a:t>
            </a:r>
          </a:p>
          <a:p>
            <a:endParaRPr lang="en-AU" dirty="0"/>
          </a:p>
        </p:txBody>
      </p:sp>
    </p:spTree>
    <p:extLst>
      <p:ext uri="{BB962C8B-B14F-4D97-AF65-F5344CB8AC3E}">
        <p14:creationId xmlns:p14="http://schemas.microsoft.com/office/powerpoint/2010/main" val="394292043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 2</a:t>
            </a:r>
            <a:endParaRPr lang="en-AU" dirty="0"/>
          </a:p>
        </p:txBody>
      </p:sp>
      <p:sp>
        <p:nvSpPr>
          <p:cNvPr id="3" name="Content Placeholder 2"/>
          <p:cNvSpPr>
            <a:spLocks noGrp="1"/>
          </p:cNvSpPr>
          <p:nvPr>
            <p:ph idx="1"/>
          </p:nvPr>
        </p:nvSpPr>
        <p:spPr>
          <a:xfrm>
            <a:off x="179512" y="1268760"/>
            <a:ext cx="8712968" cy="3319214"/>
          </a:xfrm>
        </p:spPr>
        <p:txBody>
          <a:bodyPr/>
          <a:lstStyle/>
          <a:p>
            <a:pPr marL="0" indent="0">
              <a:buNone/>
            </a:pPr>
            <a:r>
              <a:rPr lang="en-AU" b="1" dirty="0">
                <a:solidFill>
                  <a:srgbClr val="0070C0"/>
                </a:solidFill>
                <a:latin typeface="Arial" panose="020B0604020202020204" pitchFamily="34" charset="0"/>
              </a:rPr>
              <a:t>Assumed Student facility:</a:t>
            </a:r>
          </a:p>
          <a:p>
            <a:pPr marL="0" indent="0">
              <a:buNone/>
            </a:pPr>
            <a:r>
              <a:rPr lang="en-AU" sz="1800" dirty="0">
                <a:solidFill>
                  <a:srgbClr val="00B0F0"/>
                </a:solidFill>
                <a:latin typeface="Arial" panose="020B0604020202020204" pitchFamily="34" charset="0"/>
              </a:rPr>
              <a:t>U2_AOS1: Topic: Functions, relations and graphs</a:t>
            </a:r>
          </a:p>
          <a:p>
            <a:pPr marL="342900" indent="-342900"/>
            <a:r>
              <a:rPr lang="en-AU" sz="1800" dirty="0">
                <a:latin typeface="Arial" panose="020B0604020202020204" pitchFamily="34" charset="0"/>
              </a:rPr>
              <a:t>Review of basic trigonometric ratios (SOHCAHTOA and applications)</a:t>
            </a:r>
          </a:p>
          <a:p>
            <a:pPr marL="342900" indent="-342900"/>
            <a:r>
              <a:rPr lang="en-AU" dirty="0">
                <a:latin typeface="Arial" panose="020B0604020202020204" pitchFamily="34" charset="0"/>
              </a:rPr>
              <a:t>Measures of turn or rotation, degree to radian conversion</a:t>
            </a:r>
            <a:endParaRPr lang="en-AU" sz="1800" dirty="0">
              <a:latin typeface="Arial" panose="020B0604020202020204" pitchFamily="34" charset="0"/>
            </a:endParaRPr>
          </a:p>
          <a:p>
            <a:pPr marL="0" indent="0">
              <a:buNone/>
            </a:pPr>
            <a:r>
              <a:rPr lang="en-AU" b="1" dirty="0">
                <a:solidFill>
                  <a:srgbClr val="0070C0"/>
                </a:solidFill>
                <a:latin typeface="Arial" panose="020B0604020202020204" pitchFamily="34" charset="0"/>
              </a:rPr>
              <a:t>Removed/deleted:</a:t>
            </a:r>
          </a:p>
          <a:p>
            <a:pPr marL="0" indent="0">
              <a:buNone/>
            </a:pPr>
            <a:r>
              <a:rPr lang="en-AU" sz="1800" dirty="0">
                <a:solidFill>
                  <a:srgbClr val="00B0F0"/>
                </a:solidFill>
                <a:latin typeface="Arial" panose="020B0604020202020204" pitchFamily="34" charset="0"/>
              </a:rPr>
              <a:t>U2_AOS3: Topic: Calculus</a:t>
            </a:r>
          </a:p>
          <a:p>
            <a:pPr marL="342900" indent="-342900"/>
            <a:r>
              <a:rPr lang="en-AU" sz="1800" dirty="0">
                <a:latin typeface="Arial" panose="020B0604020202020204" pitchFamily="34" charset="0"/>
              </a:rPr>
              <a:t>Graphical and numerical approaches to approximating the gradient function</a:t>
            </a:r>
          </a:p>
          <a:p>
            <a:pPr marL="342900" indent="-342900"/>
            <a:r>
              <a:rPr lang="en-AU" dirty="0">
                <a:latin typeface="Arial" panose="020B0604020202020204" pitchFamily="34" charset="0"/>
              </a:rPr>
              <a:t>Notations of derivative and f</a:t>
            </a:r>
            <a:r>
              <a:rPr lang="en-AU" sz="1800" dirty="0">
                <a:latin typeface="Arial" panose="020B0604020202020204" pitchFamily="34" charset="0"/>
              </a:rPr>
              <a:t>irst principles approach to derivatives</a:t>
            </a:r>
          </a:p>
          <a:p>
            <a:pPr marL="342900" indent="-342900"/>
            <a:r>
              <a:rPr lang="en-AU" sz="1800" dirty="0">
                <a:latin typeface="Arial" panose="020B0604020202020204" pitchFamily="34" charset="0"/>
              </a:rPr>
              <a:t>Solving simple problems involving straight line motion</a:t>
            </a:r>
          </a:p>
          <a:p>
            <a:pPr marL="342900" indent="-342900"/>
            <a:r>
              <a:rPr lang="en-AU" dirty="0">
                <a:latin typeface="Arial" panose="020B0604020202020204" pitchFamily="34" charset="0"/>
              </a:rPr>
              <a:t>Karnaugh maps?? (Still a required technique)</a:t>
            </a:r>
            <a:endParaRPr lang="en-AU" dirty="0"/>
          </a:p>
        </p:txBody>
      </p:sp>
    </p:spTree>
    <p:extLst>
      <p:ext uri="{BB962C8B-B14F-4D97-AF65-F5344CB8AC3E}">
        <p14:creationId xmlns:p14="http://schemas.microsoft.com/office/powerpoint/2010/main" val="20954633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Units 3 &amp; 4</a:t>
            </a:r>
            <a:endParaRPr lang="en-AU" dirty="0"/>
          </a:p>
        </p:txBody>
      </p:sp>
      <p:sp>
        <p:nvSpPr>
          <p:cNvPr id="3" name="Content Placeholder 2"/>
          <p:cNvSpPr>
            <a:spLocks noGrp="1"/>
          </p:cNvSpPr>
          <p:nvPr>
            <p:ph idx="1"/>
          </p:nvPr>
        </p:nvSpPr>
        <p:spPr/>
        <p:txBody>
          <a:bodyPr/>
          <a:lstStyle/>
          <a:p>
            <a:pPr marL="0" indent="0">
              <a:buNone/>
            </a:pPr>
            <a:r>
              <a:rPr lang="en-AU" b="1" dirty="0">
                <a:solidFill>
                  <a:srgbClr val="00B0F0"/>
                </a:solidFill>
                <a:latin typeface="Arial" panose="020B0604020202020204" pitchFamily="34" charset="0"/>
              </a:rPr>
              <a:t>Areas of Study:</a:t>
            </a:r>
            <a:endParaRPr lang="en-AU" dirty="0">
              <a:solidFill>
                <a:srgbClr val="2F3031"/>
              </a:solidFill>
              <a:latin typeface="Arial" panose="020B0604020202020204" pitchFamily="34" charset="0"/>
            </a:endParaRPr>
          </a:p>
          <a:p>
            <a:r>
              <a:rPr lang="en-AU" dirty="0">
                <a:solidFill>
                  <a:srgbClr val="2F3031"/>
                </a:solidFill>
                <a:latin typeface="Arial" panose="020B0604020202020204" pitchFamily="34" charset="0"/>
              </a:rPr>
              <a:t>Functions, relations and graphs</a:t>
            </a:r>
          </a:p>
          <a:p>
            <a:r>
              <a:rPr lang="en-AU" dirty="0">
                <a:solidFill>
                  <a:srgbClr val="2F3031"/>
                </a:solidFill>
                <a:latin typeface="Arial" panose="020B0604020202020204" pitchFamily="34" charset="0"/>
              </a:rPr>
              <a:t>Algebra, number and structure</a:t>
            </a:r>
          </a:p>
          <a:p>
            <a:r>
              <a:rPr lang="en-AU" dirty="0">
                <a:solidFill>
                  <a:srgbClr val="2F3031"/>
                </a:solidFill>
                <a:latin typeface="Arial" panose="020B0604020202020204" pitchFamily="34" charset="0"/>
              </a:rPr>
              <a:t>Calculus</a:t>
            </a:r>
          </a:p>
          <a:p>
            <a:r>
              <a:rPr lang="en-AU" dirty="0">
                <a:solidFill>
                  <a:srgbClr val="2F3031"/>
                </a:solidFill>
                <a:latin typeface="Arial" panose="020B0604020202020204" pitchFamily="34" charset="0"/>
              </a:rPr>
              <a:t>Data analysis, probability and statistics</a:t>
            </a:r>
          </a:p>
          <a:p>
            <a:endParaRPr lang="en-AU" dirty="0"/>
          </a:p>
        </p:txBody>
      </p:sp>
    </p:spTree>
    <p:extLst>
      <p:ext uri="{BB962C8B-B14F-4D97-AF65-F5344CB8AC3E}">
        <p14:creationId xmlns:p14="http://schemas.microsoft.com/office/powerpoint/2010/main" val="222350037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Units 3 &amp; 4</a:t>
            </a:r>
            <a:endParaRPr lang="en-AU" dirty="0"/>
          </a:p>
        </p:txBody>
      </p:sp>
      <p:sp>
        <p:nvSpPr>
          <p:cNvPr id="3" name="Content Placeholder 2"/>
          <p:cNvSpPr>
            <a:spLocks noGrp="1"/>
          </p:cNvSpPr>
          <p:nvPr>
            <p:ph idx="1"/>
          </p:nvPr>
        </p:nvSpPr>
        <p:spPr>
          <a:xfrm>
            <a:off x="179512" y="1268760"/>
            <a:ext cx="8712968" cy="3312368"/>
          </a:xfrm>
        </p:spPr>
        <p:txBody>
          <a:bodyPr/>
          <a:lstStyle/>
          <a:p>
            <a:pPr marL="0" indent="0">
              <a:buNone/>
            </a:pPr>
            <a:r>
              <a:rPr lang="en-AU" b="1" dirty="0">
                <a:solidFill>
                  <a:srgbClr val="0070C0"/>
                </a:solidFill>
                <a:latin typeface="Arial" panose="020B0604020202020204" pitchFamily="34" charset="0"/>
              </a:rPr>
              <a:t>REVISED Areas of Study:</a:t>
            </a:r>
          </a:p>
          <a:p>
            <a:pPr marL="0" indent="0">
              <a:buNone/>
            </a:pPr>
            <a:r>
              <a:rPr lang="en-AU" sz="1600" dirty="0">
                <a:solidFill>
                  <a:srgbClr val="00B0F0"/>
                </a:solidFill>
                <a:latin typeface="Arial" panose="020B0604020202020204" pitchFamily="34" charset="0"/>
              </a:rPr>
              <a:t>AOS1: Topic: Functions and graphs</a:t>
            </a:r>
          </a:p>
          <a:p>
            <a:pPr marL="342900" indent="-342900"/>
            <a:r>
              <a:rPr lang="en-AU" sz="1600" dirty="0">
                <a:latin typeface="Arial" panose="020B0604020202020204" pitchFamily="34" charset="0"/>
              </a:rPr>
              <a:t>Closer highlighting of ‘key features’ of the graphs of the prescribed functions</a:t>
            </a:r>
          </a:p>
          <a:p>
            <a:pPr marL="0" indent="0">
              <a:buNone/>
            </a:pPr>
            <a:r>
              <a:rPr lang="en-AU" sz="1600" dirty="0">
                <a:solidFill>
                  <a:srgbClr val="00B0F0"/>
                </a:solidFill>
                <a:latin typeface="Arial" panose="020B0604020202020204" pitchFamily="34" charset="0"/>
              </a:rPr>
              <a:t>AOS2: Topic: Algebra, number and structure</a:t>
            </a:r>
          </a:p>
          <a:p>
            <a:pPr marL="342900" indent="-342900"/>
            <a:r>
              <a:rPr lang="en-AU" sz="1600" dirty="0">
                <a:latin typeface="Arial" panose="020B0604020202020204" pitchFamily="34" charset="0"/>
              </a:rPr>
              <a:t>Numerical solutions of polynomial equations (Newton’s method)</a:t>
            </a:r>
          </a:p>
          <a:p>
            <a:pPr marL="342900" indent="-342900"/>
            <a:r>
              <a:rPr lang="en-AU" sz="1600" dirty="0">
                <a:latin typeface="Arial" panose="020B0604020202020204" pitchFamily="34" charset="0"/>
              </a:rPr>
              <a:t>Broader options of composite function nomenclature: (fog)(x)=f(g(x))</a:t>
            </a:r>
          </a:p>
          <a:p>
            <a:pPr marL="0" indent="0">
              <a:buNone/>
            </a:pPr>
            <a:r>
              <a:rPr lang="en-AU" sz="1600" dirty="0">
                <a:solidFill>
                  <a:srgbClr val="00B0F0"/>
                </a:solidFill>
                <a:latin typeface="Arial" panose="020B0604020202020204" pitchFamily="34" charset="0"/>
              </a:rPr>
              <a:t>AOS3: Topic: Calculus</a:t>
            </a:r>
          </a:p>
          <a:p>
            <a:pPr marL="342900" indent="-342900"/>
            <a:r>
              <a:rPr lang="en-AU" sz="1600" dirty="0">
                <a:latin typeface="Arial" panose="020B0604020202020204" pitchFamily="34" charset="0"/>
              </a:rPr>
              <a:t>Key features of graphs now includes points of inflection</a:t>
            </a:r>
          </a:p>
          <a:p>
            <a:pPr marL="342900" indent="-342900"/>
            <a:r>
              <a:rPr lang="en-AU" sz="1600" dirty="0">
                <a:latin typeface="Arial" panose="020B0604020202020204" pitchFamily="34" charset="0"/>
              </a:rPr>
              <a:t>Area approximations using the trapezium rule</a:t>
            </a:r>
          </a:p>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en-AU" sz="1600" b="0" i="0" u="none" strike="noStrike" kern="0" cap="none" spc="0" normalizeH="0" baseline="0" noProof="0" dirty="0">
                <a:ln>
                  <a:noFill/>
                </a:ln>
                <a:solidFill>
                  <a:srgbClr val="00B0F0"/>
                </a:solidFill>
                <a:effectLst/>
                <a:uLnTx/>
                <a:uFillTx/>
                <a:latin typeface="Arial" panose="020B0604020202020204" pitchFamily="34" charset="0"/>
                <a:ea typeface="+mn-ea"/>
                <a:cs typeface="+mn-cs"/>
              </a:rPr>
              <a:t>AOS4: Topic: Data Analysis, Probability and Statistics</a:t>
            </a: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AU" sz="1600" b="0" i="0" u="none" strike="noStrike" kern="0" cap="none" spc="0" normalizeH="0" baseline="0" noProof="0" dirty="0">
                <a:ln>
                  <a:noFill/>
                </a:ln>
                <a:solidFill>
                  <a:srgbClr val="303132"/>
                </a:solidFill>
                <a:effectLst/>
                <a:uLnTx/>
                <a:uFillTx/>
                <a:latin typeface="Arial" panose="020B0604020202020204" pitchFamily="34" charset="0"/>
                <a:ea typeface="+mn-ea"/>
                <a:cs typeface="+mn-cs"/>
              </a:rPr>
              <a:t>Expanding the use of simulations to illustrate variations in CI dependant upon the point sample</a:t>
            </a:r>
          </a:p>
          <a:p>
            <a:pPr marL="0" indent="0">
              <a:buNone/>
            </a:pPr>
            <a:endParaRPr lang="en-AU" sz="1600" dirty="0">
              <a:latin typeface="Arial" panose="020B0604020202020204" pitchFamily="34" charset="0"/>
            </a:endParaRPr>
          </a:p>
        </p:txBody>
      </p:sp>
    </p:spTree>
    <p:extLst>
      <p:ext uri="{BB962C8B-B14F-4D97-AF65-F5344CB8AC3E}">
        <p14:creationId xmlns:p14="http://schemas.microsoft.com/office/powerpoint/2010/main" val="83912535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Units 3 &amp; 4</a:t>
            </a:r>
            <a:endParaRPr lang="en-AU" dirty="0"/>
          </a:p>
        </p:txBody>
      </p:sp>
      <p:sp>
        <p:nvSpPr>
          <p:cNvPr id="3" name="Content Placeholder 2"/>
          <p:cNvSpPr>
            <a:spLocks noGrp="1"/>
          </p:cNvSpPr>
          <p:nvPr>
            <p:ph idx="1"/>
          </p:nvPr>
        </p:nvSpPr>
        <p:spPr>
          <a:xfrm>
            <a:off x="251520" y="1485900"/>
            <a:ext cx="8712968" cy="2971800"/>
          </a:xfrm>
        </p:spPr>
        <p:txBody>
          <a:bodyPr/>
          <a:lstStyle/>
          <a:p>
            <a:pPr marL="0" indent="0">
              <a:buNone/>
            </a:pPr>
            <a:r>
              <a:rPr lang="en-AU" b="1" dirty="0">
                <a:solidFill>
                  <a:srgbClr val="0070C0"/>
                </a:solidFill>
                <a:latin typeface="Arial" panose="020B0604020202020204" pitchFamily="34" charset="0"/>
              </a:rPr>
              <a:t>ASSUMED background knowledge and skills:</a:t>
            </a:r>
          </a:p>
          <a:p>
            <a:pPr marL="0" indent="0">
              <a:buNone/>
            </a:pPr>
            <a:r>
              <a:rPr lang="en-AU" dirty="0">
                <a:solidFill>
                  <a:srgbClr val="00B0F0"/>
                </a:solidFill>
                <a:latin typeface="Arial" panose="020B0604020202020204" pitchFamily="34" charset="0"/>
              </a:rPr>
              <a:t>AOS2: Topic: Algebra</a:t>
            </a:r>
          </a:p>
          <a:p>
            <a:pPr marL="342000" indent="-342000"/>
            <a:r>
              <a:rPr lang="en-AU" dirty="0">
                <a:latin typeface="Arial" panose="020B0604020202020204" pitchFamily="34" charset="0"/>
              </a:rPr>
              <a:t>Review of algebra of polynomials and equating coefficients</a:t>
            </a:r>
          </a:p>
          <a:p>
            <a:pPr marL="0" indent="0">
              <a:buNone/>
            </a:pPr>
            <a:r>
              <a:rPr lang="en-AU" dirty="0">
                <a:solidFill>
                  <a:srgbClr val="00B0F0"/>
                </a:solidFill>
                <a:latin typeface="Arial" panose="020B0604020202020204" pitchFamily="34" charset="0"/>
              </a:rPr>
              <a:t>AOS3: Topic: Calculus</a:t>
            </a:r>
          </a:p>
          <a:p>
            <a:pPr marL="342000" indent="-342000"/>
            <a:r>
              <a:rPr lang="en-AU" dirty="0">
                <a:latin typeface="Arial" panose="020B0604020202020204" pitchFamily="34" charset="0"/>
              </a:rPr>
              <a:t>Review of average and instantaneous rates of change, tangents and derived function</a:t>
            </a:r>
          </a:p>
        </p:txBody>
      </p:sp>
    </p:spTree>
    <p:extLst>
      <p:ext uri="{BB962C8B-B14F-4D97-AF65-F5344CB8AC3E}">
        <p14:creationId xmlns:p14="http://schemas.microsoft.com/office/powerpoint/2010/main" val="305557110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 3&amp;4</a:t>
            </a:r>
            <a:endParaRPr lang="en-AU" dirty="0"/>
          </a:p>
        </p:txBody>
      </p:sp>
      <p:sp>
        <p:nvSpPr>
          <p:cNvPr id="3" name="Content Placeholder 2"/>
          <p:cNvSpPr>
            <a:spLocks noGrp="1"/>
          </p:cNvSpPr>
          <p:nvPr>
            <p:ph idx="1"/>
          </p:nvPr>
        </p:nvSpPr>
        <p:spPr>
          <a:xfrm>
            <a:off x="179512" y="1059582"/>
            <a:ext cx="8712968" cy="3600400"/>
          </a:xfrm>
        </p:spPr>
        <p:txBody>
          <a:bodyPr/>
          <a:lstStyle/>
          <a:p>
            <a:pPr marL="0" indent="0">
              <a:buNone/>
            </a:pPr>
            <a:r>
              <a:rPr lang="en-AU" sz="1600" b="1" dirty="0">
                <a:solidFill>
                  <a:srgbClr val="0070C0"/>
                </a:solidFill>
                <a:latin typeface="Arial" panose="020B0604020202020204" pitchFamily="34" charset="0"/>
              </a:rPr>
              <a:t>Revised Key Knowledge and Skills:</a:t>
            </a:r>
          </a:p>
          <a:p>
            <a:pPr marL="0" indent="0">
              <a:buNone/>
            </a:pPr>
            <a:r>
              <a:rPr lang="en-AU" sz="1600" dirty="0">
                <a:solidFill>
                  <a:srgbClr val="00B0F0"/>
                </a:solidFill>
                <a:latin typeface="Arial" panose="020B0604020202020204" pitchFamily="34" charset="0"/>
              </a:rPr>
              <a:t>U3/4_OC1 Key knowledge</a:t>
            </a:r>
          </a:p>
          <a:p>
            <a:pPr marL="342000" indent="-342000"/>
            <a:r>
              <a:rPr lang="en-AU" sz="1400" dirty="0">
                <a:latin typeface="Arial" panose="020B0604020202020204" pitchFamily="34" charset="0"/>
              </a:rPr>
              <a:t>Introduction of the trapezium rule, explicit mention of vertical and horizontal (not oblique) asymptotes, Newton’s method algorithm</a:t>
            </a:r>
          </a:p>
          <a:p>
            <a:pPr marL="0" indent="0">
              <a:buNone/>
            </a:pPr>
            <a:r>
              <a:rPr lang="en-AU" sz="1600" dirty="0">
                <a:solidFill>
                  <a:srgbClr val="00B0F0"/>
                </a:solidFill>
                <a:latin typeface="Arial" panose="020B0604020202020204" pitchFamily="34" charset="0"/>
              </a:rPr>
              <a:t>U3/4_OC2 Key knowledge</a:t>
            </a:r>
          </a:p>
          <a:p>
            <a:pPr marL="342000" indent="-342000"/>
            <a:r>
              <a:rPr lang="en-AU" sz="1400" dirty="0">
                <a:latin typeface="Arial" panose="020B0604020202020204" pitchFamily="34" charset="0"/>
              </a:rPr>
              <a:t>Specific and general formulations of concepts used to derive results</a:t>
            </a:r>
          </a:p>
          <a:p>
            <a:pPr marL="342000" indent="-342000"/>
            <a:r>
              <a:rPr lang="en-AU" sz="1400" dirty="0">
                <a:latin typeface="Arial" panose="020B0604020202020204" pitchFamily="34" charset="0"/>
              </a:rPr>
              <a:t>Key elements of algorithm design: sequencing, decision making, repetition including pseudocode</a:t>
            </a:r>
          </a:p>
          <a:p>
            <a:pPr marL="0" indent="0">
              <a:buNone/>
            </a:pPr>
            <a:r>
              <a:rPr lang="en-AU" sz="1600" dirty="0">
                <a:solidFill>
                  <a:srgbClr val="00B0F0"/>
                </a:solidFill>
                <a:latin typeface="Arial" panose="020B0604020202020204" pitchFamily="34" charset="0"/>
              </a:rPr>
              <a:t>U3/4_OC2 Key skills</a:t>
            </a:r>
          </a:p>
          <a:p>
            <a:pPr marL="342000" indent="-342000"/>
            <a:r>
              <a:rPr lang="en-AU" sz="1400" dirty="0">
                <a:latin typeface="Arial" panose="020B0604020202020204" pitchFamily="34" charset="0"/>
              </a:rPr>
              <a:t>Identify important information, variables, constraints and other key features of investigations</a:t>
            </a:r>
          </a:p>
          <a:p>
            <a:pPr marL="342000" indent="-342000"/>
            <a:r>
              <a:rPr lang="en-AU" sz="1400" dirty="0">
                <a:latin typeface="Arial" panose="020B0604020202020204" pitchFamily="34" charset="0"/>
              </a:rPr>
              <a:t>Use algorithms, patterns, models and simulation to solve problems in a given context</a:t>
            </a:r>
          </a:p>
          <a:p>
            <a:pPr marL="0" indent="0">
              <a:buNone/>
            </a:pPr>
            <a:r>
              <a:rPr lang="en-AU" sz="1600" dirty="0">
                <a:solidFill>
                  <a:srgbClr val="00B0F0"/>
                </a:solidFill>
                <a:latin typeface="Arial" panose="020B0604020202020204" pitchFamily="34" charset="0"/>
              </a:rPr>
              <a:t>U3/4_OC3 Key knowledge/key skills</a:t>
            </a:r>
          </a:p>
          <a:p>
            <a:pPr marL="342000" indent="-342000"/>
            <a:r>
              <a:rPr lang="en-AU" sz="1400" dirty="0">
                <a:latin typeface="Arial" panose="020B0604020202020204" pitchFamily="34" charset="0"/>
              </a:rPr>
              <a:t>The role of computational thinking in problem solving and mathematical investigations</a:t>
            </a:r>
          </a:p>
          <a:p>
            <a:pPr marL="342000" indent="-342000"/>
            <a:r>
              <a:rPr lang="en-AU" sz="1400" dirty="0">
                <a:latin typeface="Arial" panose="020B0604020202020204" pitchFamily="34" charset="0"/>
              </a:rPr>
              <a:t>The purpose and effect of sequencing, decision-making and repetition statements</a:t>
            </a:r>
          </a:p>
          <a:p>
            <a:endParaRPr lang="en-AU" dirty="0"/>
          </a:p>
        </p:txBody>
      </p:sp>
    </p:spTree>
    <p:extLst>
      <p:ext uri="{BB962C8B-B14F-4D97-AF65-F5344CB8AC3E}">
        <p14:creationId xmlns:p14="http://schemas.microsoft.com/office/powerpoint/2010/main" val="33094123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Units 3 &amp; 4</a:t>
            </a:r>
            <a:endParaRPr lang="en-AU" dirty="0"/>
          </a:p>
        </p:txBody>
      </p:sp>
      <p:sp>
        <p:nvSpPr>
          <p:cNvPr id="3" name="Content Placeholder 2"/>
          <p:cNvSpPr>
            <a:spLocks noGrp="1"/>
          </p:cNvSpPr>
          <p:nvPr>
            <p:ph idx="1"/>
          </p:nvPr>
        </p:nvSpPr>
        <p:spPr>
          <a:xfrm>
            <a:off x="270505" y="1268760"/>
            <a:ext cx="8712968" cy="3319214"/>
          </a:xfrm>
        </p:spPr>
        <p:txBody>
          <a:bodyPr/>
          <a:lstStyle/>
          <a:p>
            <a:pPr marL="0" indent="0">
              <a:buNone/>
            </a:pPr>
            <a:r>
              <a:rPr lang="en-AU" b="1" dirty="0">
                <a:solidFill>
                  <a:srgbClr val="0070C0"/>
                </a:solidFill>
                <a:latin typeface="Arial" panose="020B0604020202020204" pitchFamily="34" charset="0"/>
              </a:rPr>
              <a:t>No longer present:</a:t>
            </a:r>
          </a:p>
          <a:p>
            <a:pPr marL="0" indent="0">
              <a:buNone/>
            </a:pPr>
            <a:r>
              <a:rPr lang="en-AU" dirty="0">
                <a:solidFill>
                  <a:srgbClr val="00B0F0"/>
                </a:solidFill>
                <a:latin typeface="Arial" panose="020B0604020202020204" pitchFamily="34" charset="0"/>
              </a:rPr>
              <a:t>AOS1: Topic: Algebra</a:t>
            </a:r>
          </a:p>
          <a:p>
            <a:pPr marL="342900" indent="-342900"/>
            <a:r>
              <a:rPr lang="en-AU" dirty="0">
                <a:latin typeface="Arial" panose="020B0604020202020204" pitchFamily="34" charset="0"/>
              </a:rPr>
              <a:t>Simple functional relations</a:t>
            </a:r>
          </a:p>
          <a:p>
            <a:pPr marL="342900" indent="-342900"/>
            <a:r>
              <a:rPr lang="en-AU" dirty="0">
                <a:latin typeface="Arial" panose="020B0604020202020204" pitchFamily="34" charset="0"/>
              </a:rPr>
              <a:t>(Matrices for) transformations of functions</a:t>
            </a:r>
          </a:p>
          <a:p>
            <a:pPr marL="0" indent="0">
              <a:buNone/>
            </a:pPr>
            <a:r>
              <a:rPr lang="en-AU" dirty="0">
                <a:solidFill>
                  <a:srgbClr val="00B0F0"/>
                </a:solidFill>
                <a:latin typeface="Arial" panose="020B0604020202020204" pitchFamily="34" charset="0"/>
              </a:rPr>
              <a:t>AOS3: Topic: Calculus</a:t>
            </a:r>
          </a:p>
          <a:p>
            <a:pPr marL="342000" indent="-342000"/>
            <a:r>
              <a:rPr lang="en-AU" dirty="0">
                <a:latin typeface="Arial" panose="020B0604020202020204" pitchFamily="34" charset="0"/>
              </a:rPr>
              <a:t>Identification of intervals over which a function is constant</a:t>
            </a:r>
          </a:p>
          <a:p>
            <a:pPr marL="342000" indent="-342000"/>
            <a:r>
              <a:rPr lang="en-AU" dirty="0">
                <a:latin typeface="Arial" panose="020B0604020202020204" pitchFamily="34" charset="0"/>
              </a:rPr>
              <a:t>Identification of the maximum rate of increase or decrease</a:t>
            </a:r>
          </a:p>
          <a:p>
            <a:pPr marL="342000" indent="-342000"/>
            <a:r>
              <a:rPr lang="en-AU" dirty="0">
                <a:latin typeface="Arial" panose="020B0604020202020204" pitchFamily="34" charset="0"/>
              </a:rPr>
              <a:t>Specified contexts for definite integrals (i.e. basic kinematics, cumulative growth </a:t>
            </a:r>
          </a:p>
          <a:p>
            <a:pPr marL="0" indent="0">
              <a:buNone/>
            </a:pPr>
            <a:r>
              <a:rPr lang="en-AU" dirty="0">
                <a:solidFill>
                  <a:srgbClr val="00B0F0"/>
                </a:solidFill>
                <a:latin typeface="Arial" panose="020B0604020202020204" pitchFamily="34" charset="0"/>
              </a:rPr>
              <a:t>AOS4: Topic: Data analysis, probability and statistics</a:t>
            </a:r>
          </a:p>
          <a:p>
            <a:pPr marL="342000" indent="-342000"/>
            <a:r>
              <a:rPr lang="en-AU" dirty="0">
                <a:latin typeface="Arial" panose="020B0604020202020204" pitchFamily="34" charset="0"/>
              </a:rPr>
              <a:t>Median of a continuous random variable</a:t>
            </a:r>
          </a:p>
        </p:txBody>
      </p:sp>
    </p:spTree>
    <p:extLst>
      <p:ext uri="{BB962C8B-B14F-4D97-AF65-F5344CB8AC3E}">
        <p14:creationId xmlns:p14="http://schemas.microsoft.com/office/powerpoint/2010/main" val="424896999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Methods Units 3 – 4</a:t>
            </a:r>
            <a:endParaRPr lang="en-AU" dirty="0"/>
          </a:p>
        </p:txBody>
      </p:sp>
      <p:sp>
        <p:nvSpPr>
          <p:cNvPr id="3" name="Content Placeholder 2"/>
          <p:cNvSpPr>
            <a:spLocks noGrp="1"/>
          </p:cNvSpPr>
          <p:nvPr>
            <p:ph idx="1"/>
          </p:nvPr>
        </p:nvSpPr>
        <p:spPr/>
        <p:txBody>
          <a:bodyPr/>
          <a:lstStyle/>
          <a:p>
            <a:pPr marL="0" indent="0">
              <a:buNone/>
            </a:pPr>
            <a:r>
              <a:rPr lang="en-US" dirty="0"/>
              <a:t>In Units 3&amp;4, the assessment weighting used to calculate the final study score has been slightly re-adjusted (p. 12 in 2023-2027 study design)</a:t>
            </a:r>
          </a:p>
          <a:p>
            <a:endParaRPr lang="en-AU" dirty="0"/>
          </a:p>
        </p:txBody>
      </p:sp>
      <p:pic>
        <p:nvPicPr>
          <p:cNvPr id="6" name="Picture 5">
            <a:extLst>
              <a:ext uri="{FF2B5EF4-FFF2-40B4-BE49-F238E27FC236}">
                <a16:creationId xmlns:a16="http://schemas.microsoft.com/office/drawing/2014/main" id="{4CE0DB3F-7152-40A6-9027-948137ECCA63}"/>
              </a:ext>
            </a:extLst>
          </p:cNvPr>
          <p:cNvPicPr>
            <a:picLocks noChangeAspect="1"/>
          </p:cNvPicPr>
          <p:nvPr/>
        </p:nvPicPr>
        <p:blipFill>
          <a:blip r:embed="rId3"/>
          <a:stretch>
            <a:fillRect/>
          </a:stretch>
        </p:blipFill>
        <p:spPr>
          <a:xfrm>
            <a:off x="1475656" y="2139702"/>
            <a:ext cx="5509721" cy="2101974"/>
          </a:xfrm>
          <a:prstGeom prst="rect">
            <a:avLst/>
          </a:prstGeom>
        </p:spPr>
      </p:pic>
    </p:spTree>
    <p:extLst>
      <p:ext uri="{BB962C8B-B14F-4D97-AF65-F5344CB8AC3E}">
        <p14:creationId xmlns:p14="http://schemas.microsoft.com/office/powerpoint/2010/main" val="5699640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Investigation Units 1 &amp; 2</a:t>
            </a:r>
            <a:endParaRPr lang="en-AU" dirty="0"/>
          </a:p>
        </p:txBody>
      </p:sp>
      <p:sp>
        <p:nvSpPr>
          <p:cNvPr id="3" name="Content Placeholder 2"/>
          <p:cNvSpPr>
            <a:spLocks noGrp="1"/>
          </p:cNvSpPr>
          <p:nvPr>
            <p:ph idx="1"/>
          </p:nvPr>
        </p:nvSpPr>
        <p:spPr/>
        <p:txBody>
          <a:bodyPr/>
          <a:lstStyle/>
          <a:p>
            <a:pPr marL="0" indent="0">
              <a:buNone/>
            </a:pPr>
            <a:r>
              <a:rPr lang="en-AU" dirty="0">
                <a:solidFill>
                  <a:srgbClr val="000000"/>
                </a:solidFill>
                <a:latin typeface="Arial" panose="020B0604020202020204" pitchFamily="34" charset="0"/>
              </a:rPr>
              <a:t>For </a:t>
            </a:r>
            <a:r>
              <a:rPr lang="en-AU" b="1" dirty="0">
                <a:solidFill>
                  <a:srgbClr val="000000"/>
                </a:solidFill>
                <a:latin typeface="Arial" panose="020B0604020202020204" pitchFamily="34" charset="0"/>
              </a:rPr>
              <a:t>each </a:t>
            </a:r>
            <a:r>
              <a:rPr lang="en-AU" dirty="0">
                <a:solidFill>
                  <a:srgbClr val="000000"/>
                </a:solidFill>
                <a:latin typeface="Arial" panose="020B0604020202020204" pitchFamily="34" charset="0"/>
              </a:rPr>
              <a:t>unit:</a:t>
            </a:r>
          </a:p>
          <a:p>
            <a:pPr marL="133350" indent="-133350">
              <a:buNone/>
            </a:pPr>
            <a:r>
              <a:rPr lang="en-AU" dirty="0">
                <a:solidFill>
                  <a:srgbClr val="000000"/>
                </a:solidFill>
                <a:latin typeface="Arial" panose="020B0604020202020204" pitchFamily="34" charset="0"/>
              </a:rPr>
              <a:t>•	This comprises </a:t>
            </a:r>
            <a:r>
              <a:rPr lang="en-AU" dirty="0">
                <a:solidFill>
                  <a:schemeClr val="accent2"/>
                </a:solidFill>
                <a:latin typeface="Arial" panose="020B0604020202020204" pitchFamily="34" charset="0"/>
              </a:rPr>
              <a:t>one to two weeks of investigation </a:t>
            </a:r>
            <a:r>
              <a:rPr lang="en-AU" dirty="0">
                <a:solidFill>
                  <a:srgbClr val="000000"/>
                </a:solidFill>
                <a:latin typeface="Arial" panose="020B0604020202020204" pitchFamily="34" charset="0"/>
              </a:rPr>
              <a:t>into one or two practical or theoretical contexts or scenarios based on content from areas of study and application of key knowledge and key skills for the outcomes.</a:t>
            </a:r>
          </a:p>
          <a:p>
            <a:endParaRPr lang="en-AU" dirty="0">
              <a:solidFill>
                <a:srgbClr val="000000"/>
              </a:solidFill>
              <a:latin typeface="Arial" panose="020B0604020202020204" pitchFamily="34" charset="0"/>
            </a:endParaRPr>
          </a:p>
          <a:p>
            <a:pPr marL="133350" indent="-133350">
              <a:buNone/>
            </a:pPr>
            <a:r>
              <a:rPr lang="en-AU" dirty="0">
                <a:solidFill>
                  <a:srgbClr val="000000"/>
                </a:solidFill>
                <a:latin typeface="Arial" panose="020B0604020202020204" pitchFamily="34" charset="0"/>
              </a:rPr>
              <a:t>•	Investigation is to be incorporated in the development of concepts, skills and processes for the unit, and </a:t>
            </a:r>
            <a:r>
              <a:rPr lang="en-AU" dirty="0">
                <a:solidFill>
                  <a:schemeClr val="accent2"/>
                </a:solidFill>
                <a:latin typeface="Arial" panose="020B0604020202020204" pitchFamily="34" charset="0"/>
              </a:rPr>
              <a:t>can be used to assess the outcomes</a:t>
            </a:r>
            <a:r>
              <a:rPr lang="en-AU" dirty="0">
                <a:solidFill>
                  <a:srgbClr val="000000"/>
                </a:solidFill>
                <a:latin typeface="Arial" panose="020B0604020202020204" pitchFamily="34" charset="0"/>
              </a:rPr>
              <a:t>.</a:t>
            </a:r>
          </a:p>
          <a:p>
            <a:endParaRPr lang="en-AU" dirty="0"/>
          </a:p>
        </p:txBody>
      </p:sp>
    </p:spTree>
    <p:extLst>
      <p:ext uri="{BB962C8B-B14F-4D97-AF65-F5344CB8AC3E}">
        <p14:creationId xmlns:p14="http://schemas.microsoft.com/office/powerpoint/2010/main" val="6278868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Investigation Units 1 &amp; 2</a:t>
            </a:r>
            <a:endParaRPr lang="en-AU" dirty="0"/>
          </a:p>
        </p:txBody>
      </p:sp>
      <p:sp>
        <p:nvSpPr>
          <p:cNvPr id="3" name="Content Placeholder 2"/>
          <p:cNvSpPr>
            <a:spLocks noGrp="1"/>
          </p:cNvSpPr>
          <p:nvPr>
            <p:ph idx="1"/>
          </p:nvPr>
        </p:nvSpPr>
        <p:spPr/>
        <p:txBody>
          <a:bodyPr/>
          <a:lstStyle/>
          <a:p>
            <a:pPr marL="0" indent="0">
              <a:buNone/>
            </a:pPr>
            <a:r>
              <a:rPr lang="en-AU" sz="1700" dirty="0">
                <a:solidFill>
                  <a:srgbClr val="000000"/>
                </a:solidFill>
                <a:latin typeface="Arial" panose="020B0604020202020204" pitchFamily="34" charset="0"/>
              </a:rPr>
              <a:t>There are </a:t>
            </a:r>
            <a:r>
              <a:rPr lang="en-AU" sz="1700" dirty="0">
                <a:solidFill>
                  <a:schemeClr val="accent2"/>
                </a:solidFill>
                <a:latin typeface="Arial" panose="020B0604020202020204" pitchFamily="34" charset="0"/>
              </a:rPr>
              <a:t>three components </a:t>
            </a:r>
            <a:r>
              <a:rPr lang="en-AU" sz="1700" dirty="0">
                <a:solidFill>
                  <a:srgbClr val="000000"/>
                </a:solidFill>
                <a:latin typeface="Arial" panose="020B0604020202020204" pitchFamily="34" charset="0"/>
              </a:rPr>
              <a:t>to mathematical investigation:</a:t>
            </a:r>
          </a:p>
          <a:p>
            <a:r>
              <a:rPr lang="en-AU" sz="1700" b="1" dirty="0">
                <a:solidFill>
                  <a:schemeClr val="accent2"/>
                </a:solidFill>
                <a:latin typeface="Arial" panose="020B0604020202020204" pitchFamily="34" charset="0"/>
              </a:rPr>
              <a:t>Formulation</a:t>
            </a:r>
            <a:r>
              <a:rPr lang="en-AU" sz="1700" dirty="0">
                <a:solidFill>
                  <a:schemeClr val="accent2"/>
                </a:solidFill>
                <a:latin typeface="Arial" panose="020B0604020202020204" pitchFamily="34" charset="0"/>
              </a:rPr>
              <a:t>: </a:t>
            </a:r>
            <a:r>
              <a:rPr lang="en-AU" sz="1700" dirty="0">
                <a:solidFill>
                  <a:srgbClr val="000000"/>
                </a:solidFill>
                <a:latin typeface="Arial" panose="020B0604020202020204" pitchFamily="34" charset="0"/>
              </a:rPr>
              <a:t>overview of the context or scenario, and related background, including historical or contemporary background as applicable, and the mathematisation of questions, conjectures, hypotheses, issues or problems of interest.</a:t>
            </a:r>
          </a:p>
          <a:p>
            <a:r>
              <a:rPr lang="en-AU" sz="1700" b="1" dirty="0">
                <a:solidFill>
                  <a:schemeClr val="accent2"/>
                </a:solidFill>
                <a:latin typeface="Arial" panose="020B0604020202020204" pitchFamily="34" charset="0"/>
              </a:rPr>
              <a:t>Exploration</a:t>
            </a:r>
            <a:r>
              <a:rPr lang="en-AU" sz="1700" dirty="0">
                <a:solidFill>
                  <a:schemeClr val="accent2"/>
                </a:solidFill>
                <a:latin typeface="Arial" panose="020B0604020202020204" pitchFamily="34" charset="0"/>
              </a:rPr>
              <a:t>: </a:t>
            </a:r>
            <a:r>
              <a:rPr lang="en-AU" sz="1700" dirty="0">
                <a:solidFill>
                  <a:srgbClr val="000000"/>
                </a:solidFill>
                <a:latin typeface="Arial" panose="020B0604020202020204" pitchFamily="34" charset="0"/>
              </a:rPr>
              <a:t>investigation and analysis of the context or scenario with respect to the questions of interest, conjectures or hypotheses, using mathematical concepts, skills and processes, including the use of technology and application of computational thinking.</a:t>
            </a:r>
          </a:p>
          <a:p>
            <a:r>
              <a:rPr lang="en-AU" sz="1700" b="1" dirty="0">
                <a:solidFill>
                  <a:schemeClr val="accent2"/>
                </a:solidFill>
                <a:latin typeface="Arial" panose="020B0604020202020204" pitchFamily="34" charset="0"/>
              </a:rPr>
              <a:t>Communication</a:t>
            </a:r>
            <a:r>
              <a:rPr lang="en-AU" sz="1700" dirty="0">
                <a:solidFill>
                  <a:schemeClr val="accent2"/>
                </a:solidFill>
                <a:latin typeface="Arial" panose="020B0604020202020204" pitchFamily="34" charset="0"/>
              </a:rPr>
              <a:t>: </a:t>
            </a:r>
            <a:r>
              <a:rPr lang="en-AU" sz="1700" dirty="0">
                <a:solidFill>
                  <a:srgbClr val="000000"/>
                </a:solidFill>
                <a:latin typeface="Arial" panose="020B0604020202020204" pitchFamily="34" charset="0"/>
              </a:rPr>
              <a:t>summary, presentation and interpretation of the findings from the mathematical investigation and related applications.</a:t>
            </a:r>
          </a:p>
          <a:p>
            <a:endParaRPr lang="en-AU" dirty="0"/>
          </a:p>
        </p:txBody>
      </p:sp>
    </p:spTree>
    <p:extLst>
      <p:ext uri="{BB962C8B-B14F-4D97-AF65-F5344CB8AC3E}">
        <p14:creationId xmlns:p14="http://schemas.microsoft.com/office/powerpoint/2010/main" val="383798852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Investigation Units 1 &amp; 2</a:t>
            </a:r>
            <a:endParaRPr lang="en-AU" dirty="0"/>
          </a:p>
        </p:txBody>
      </p:sp>
      <p:sp>
        <p:nvSpPr>
          <p:cNvPr id="3" name="Content Placeholder 2"/>
          <p:cNvSpPr>
            <a:spLocks noGrp="1"/>
          </p:cNvSpPr>
          <p:nvPr>
            <p:ph idx="1"/>
          </p:nvPr>
        </p:nvSpPr>
        <p:spPr/>
        <p:txBody>
          <a:bodyPr/>
          <a:lstStyle/>
          <a:p>
            <a:pPr lvl="0"/>
            <a:r>
              <a:rPr lang="en-AU" sz="1600" dirty="0">
                <a:solidFill>
                  <a:srgbClr val="2F3031"/>
                </a:solidFill>
                <a:latin typeface="Arial" panose="020B0604020202020204" pitchFamily="34" charset="0"/>
              </a:rPr>
              <a:t>Can be implemented in a variety of ways to meet requirements:</a:t>
            </a:r>
          </a:p>
          <a:p>
            <a:pPr marL="457200" lvl="0" indent="-228600"/>
            <a:r>
              <a:rPr lang="en-AU" sz="1600" dirty="0">
                <a:solidFill>
                  <a:srgbClr val="2F3031"/>
                </a:solidFill>
                <a:latin typeface="Arial" panose="020B0604020202020204" pitchFamily="34" charset="0"/>
              </a:rPr>
              <a:t>as an investigative </a:t>
            </a:r>
            <a:r>
              <a:rPr lang="en-AU" sz="1600" dirty="0">
                <a:solidFill>
                  <a:schemeClr val="accent2"/>
                </a:solidFill>
                <a:latin typeface="Arial" panose="020B0604020202020204" pitchFamily="34" charset="0"/>
              </a:rPr>
              <a:t>learning activity </a:t>
            </a:r>
            <a:r>
              <a:rPr lang="en-AU" sz="1600" dirty="0">
                <a:solidFill>
                  <a:srgbClr val="2F3031"/>
                </a:solidFill>
                <a:latin typeface="Arial" panose="020B0604020202020204" pitchFamily="34" charset="0"/>
              </a:rPr>
              <a:t>or activities</a:t>
            </a:r>
          </a:p>
          <a:p>
            <a:pPr marL="457200" lvl="0" indent="-228600"/>
            <a:r>
              <a:rPr lang="en-AU" sz="1600" dirty="0">
                <a:solidFill>
                  <a:srgbClr val="2F3031"/>
                </a:solidFill>
                <a:latin typeface="Arial" panose="020B0604020202020204" pitchFamily="34" charset="0"/>
              </a:rPr>
              <a:t>as an </a:t>
            </a:r>
            <a:r>
              <a:rPr lang="en-AU" sz="1600" dirty="0">
                <a:solidFill>
                  <a:schemeClr val="accent2"/>
                </a:solidFill>
                <a:latin typeface="Arial" panose="020B0604020202020204" pitchFamily="34" charset="0"/>
              </a:rPr>
              <a:t>assessment task </a:t>
            </a:r>
            <a:r>
              <a:rPr lang="en-AU" sz="1600" dirty="0">
                <a:solidFill>
                  <a:srgbClr val="2F3031"/>
                </a:solidFill>
                <a:latin typeface="Arial" panose="020B0604020202020204" pitchFamily="34" charset="0"/>
              </a:rPr>
              <a:t>or tasks</a:t>
            </a:r>
          </a:p>
          <a:p>
            <a:pPr marL="457200" lvl="0" indent="-228600"/>
            <a:r>
              <a:rPr lang="en-AU" sz="1600" dirty="0">
                <a:solidFill>
                  <a:srgbClr val="2F3031"/>
                </a:solidFill>
                <a:latin typeface="Arial" panose="020B0604020202020204" pitchFamily="34" charset="0"/>
              </a:rPr>
              <a:t>a </a:t>
            </a:r>
            <a:r>
              <a:rPr lang="en-AU" sz="1600" dirty="0">
                <a:solidFill>
                  <a:schemeClr val="accent2"/>
                </a:solidFill>
                <a:latin typeface="Arial" panose="020B0604020202020204" pitchFamily="34" charset="0"/>
              </a:rPr>
              <a:t>combination</a:t>
            </a:r>
            <a:r>
              <a:rPr lang="en-AU" sz="1600" dirty="0">
                <a:solidFill>
                  <a:srgbClr val="58C670"/>
                </a:solidFill>
                <a:latin typeface="Arial" panose="020B0604020202020204" pitchFamily="34" charset="0"/>
              </a:rPr>
              <a:t> </a:t>
            </a:r>
            <a:r>
              <a:rPr lang="en-AU" sz="1600" dirty="0">
                <a:solidFill>
                  <a:srgbClr val="2F3031"/>
                </a:solidFill>
                <a:latin typeface="Arial" panose="020B0604020202020204" pitchFamily="34" charset="0"/>
              </a:rPr>
              <a:t>of the above</a:t>
            </a:r>
          </a:p>
          <a:p>
            <a:pPr lvl="0"/>
            <a:endParaRPr lang="en-AU" sz="1600" dirty="0">
              <a:solidFill>
                <a:srgbClr val="2F3031"/>
              </a:solidFill>
              <a:latin typeface="Arial" panose="020B0604020202020204" pitchFamily="34" charset="0"/>
            </a:endParaRPr>
          </a:p>
          <a:p>
            <a:pPr lvl="0"/>
            <a:r>
              <a:rPr lang="en-AU" sz="1600" dirty="0">
                <a:solidFill>
                  <a:srgbClr val="2F3031"/>
                </a:solidFill>
                <a:latin typeface="Arial" panose="020B0604020202020204" pitchFamily="34" charset="0"/>
              </a:rPr>
              <a:t>Time range </a:t>
            </a:r>
            <a:r>
              <a:rPr lang="en-AU" sz="1600" dirty="0">
                <a:solidFill>
                  <a:schemeClr val="accent2"/>
                </a:solidFill>
                <a:latin typeface="Arial" panose="020B0604020202020204" pitchFamily="34" charset="0"/>
              </a:rPr>
              <a:t>1 to 2 weeks</a:t>
            </a:r>
            <a:r>
              <a:rPr lang="en-AU" sz="1600" dirty="0">
                <a:solidFill>
                  <a:srgbClr val="2F3031"/>
                </a:solidFill>
                <a:latin typeface="Arial" panose="020B0604020202020204" pitchFamily="34" charset="0"/>
              </a:rPr>
              <a:t>:</a:t>
            </a:r>
          </a:p>
          <a:p>
            <a:pPr lvl="0"/>
            <a:r>
              <a:rPr lang="en-AU" sz="1600" dirty="0">
                <a:solidFill>
                  <a:schemeClr val="accent2"/>
                </a:solidFill>
                <a:latin typeface="Arial" panose="020B0604020202020204" pitchFamily="34" charset="0"/>
              </a:rPr>
              <a:t>Minimum </a:t>
            </a:r>
            <a:r>
              <a:rPr lang="en-AU" sz="1600" dirty="0">
                <a:solidFill>
                  <a:srgbClr val="2F3031"/>
                </a:solidFill>
                <a:latin typeface="Arial" panose="020B0604020202020204" pitchFamily="34" charset="0"/>
              </a:rPr>
              <a:t>one longer activity/task, or two shorter activities/tasks over the equivalent of </a:t>
            </a:r>
            <a:r>
              <a:rPr lang="en-AU" sz="1600" dirty="0">
                <a:solidFill>
                  <a:schemeClr val="accent2"/>
                </a:solidFill>
                <a:latin typeface="Arial" panose="020B0604020202020204" pitchFamily="34" charset="0"/>
              </a:rPr>
              <a:t>1 week</a:t>
            </a:r>
            <a:r>
              <a:rPr lang="en-AU" sz="1600" dirty="0">
                <a:solidFill>
                  <a:srgbClr val="58C670"/>
                </a:solidFill>
                <a:latin typeface="Arial" panose="020B0604020202020204" pitchFamily="34" charset="0"/>
              </a:rPr>
              <a:t> </a:t>
            </a:r>
            <a:r>
              <a:rPr lang="en-AU" sz="1600" dirty="0">
                <a:solidFill>
                  <a:srgbClr val="2F3031"/>
                </a:solidFill>
                <a:latin typeface="Arial" panose="020B0604020202020204" pitchFamily="34" charset="0"/>
              </a:rPr>
              <a:t>duration</a:t>
            </a:r>
          </a:p>
          <a:p>
            <a:pPr lvl="0"/>
            <a:r>
              <a:rPr lang="en-AU" sz="1600" dirty="0">
                <a:solidFill>
                  <a:schemeClr val="accent2"/>
                </a:solidFill>
                <a:latin typeface="Arial" panose="020B0604020202020204" pitchFamily="34" charset="0"/>
              </a:rPr>
              <a:t>Up to 2 weeks</a:t>
            </a:r>
            <a:r>
              <a:rPr lang="en-AU" sz="1600" dirty="0">
                <a:solidFill>
                  <a:srgbClr val="2F3031"/>
                </a:solidFill>
                <a:latin typeface="Arial" panose="020B0604020202020204" pitchFamily="34" charset="0"/>
              </a:rPr>
              <a:t>, a suitable combination, for example, two longer activities/tasks, one longer and two shorter activities tasks, three medium activities/tasks, four shorter activities/tasks</a:t>
            </a:r>
          </a:p>
          <a:p>
            <a:endParaRPr lang="en-AU" dirty="0"/>
          </a:p>
        </p:txBody>
      </p:sp>
    </p:spTree>
    <p:extLst>
      <p:ext uri="{BB962C8B-B14F-4D97-AF65-F5344CB8AC3E}">
        <p14:creationId xmlns:p14="http://schemas.microsoft.com/office/powerpoint/2010/main" val="20026435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Investigation Units 1 &amp; 2</a:t>
            </a:r>
            <a:endParaRPr lang="en-AU" dirty="0"/>
          </a:p>
        </p:txBody>
      </p:sp>
      <p:sp>
        <p:nvSpPr>
          <p:cNvPr id="3" name="Content Placeholder 2"/>
          <p:cNvSpPr>
            <a:spLocks noGrp="1"/>
          </p:cNvSpPr>
          <p:nvPr>
            <p:ph idx="1"/>
          </p:nvPr>
        </p:nvSpPr>
        <p:spPr/>
        <p:txBody>
          <a:bodyPr/>
          <a:lstStyle/>
          <a:p>
            <a:r>
              <a:rPr lang="en-AU" dirty="0">
                <a:solidFill>
                  <a:srgbClr val="2F3031"/>
                </a:solidFill>
                <a:latin typeface="Arial" panose="020B0604020202020204" pitchFamily="34" charset="0"/>
              </a:rPr>
              <a:t>Provides a </a:t>
            </a:r>
            <a:r>
              <a:rPr lang="en-AU" dirty="0">
                <a:solidFill>
                  <a:schemeClr val="accent2"/>
                </a:solidFill>
                <a:latin typeface="Arial" panose="020B0604020202020204" pitchFamily="34" charset="0"/>
              </a:rPr>
              <a:t>natural and effective context </a:t>
            </a:r>
            <a:r>
              <a:rPr lang="en-AU" dirty="0">
                <a:solidFill>
                  <a:srgbClr val="2F3031"/>
                </a:solidFill>
                <a:latin typeface="Arial" panose="020B0604020202020204" pitchFamily="34" charset="0"/>
              </a:rPr>
              <a:t>for addressing Outcome 2 and Outcome 3 </a:t>
            </a:r>
          </a:p>
          <a:p>
            <a:r>
              <a:rPr lang="en-AU" dirty="0">
                <a:solidFill>
                  <a:srgbClr val="2F3031"/>
                </a:solidFill>
                <a:latin typeface="Arial" panose="020B0604020202020204" pitchFamily="34" charset="0"/>
              </a:rPr>
              <a:t>Can be used to support </a:t>
            </a:r>
            <a:r>
              <a:rPr lang="en-AU" dirty="0">
                <a:solidFill>
                  <a:schemeClr val="accent2"/>
                </a:solidFill>
                <a:latin typeface="Arial" panose="020B0604020202020204" pitchFamily="34" charset="0"/>
              </a:rPr>
              <a:t>computational thinking </a:t>
            </a:r>
            <a:r>
              <a:rPr lang="en-AU" dirty="0">
                <a:solidFill>
                  <a:srgbClr val="2F3031"/>
                </a:solidFill>
                <a:latin typeface="Arial" panose="020B0604020202020204" pitchFamily="34" charset="0"/>
              </a:rPr>
              <a:t>and </a:t>
            </a:r>
            <a:r>
              <a:rPr lang="en-AU" dirty="0">
                <a:solidFill>
                  <a:schemeClr val="accent2"/>
                </a:solidFill>
                <a:latin typeface="Arial" panose="020B0604020202020204" pitchFamily="34" charset="0"/>
              </a:rPr>
              <a:t>experimentation</a:t>
            </a:r>
          </a:p>
          <a:p>
            <a:r>
              <a:rPr lang="en-AU" dirty="0">
                <a:solidFill>
                  <a:srgbClr val="2F3031"/>
                </a:solidFill>
                <a:latin typeface="Arial" panose="020B0604020202020204" pitchFamily="34" charset="0"/>
              </a:rPr>
              <a:t>Is one of the </a:t>
            </a:r>
            <a:r>
              <a:rPr lang="en-AU" dirty="0">
                <a:solidFill>
                  <a:schemeClr val="accent2"/>
                </a:solidFill>
                <a:latin typeface="Arial" panose="020B0604020202020204" pitchFamily="34" charset="0"/>
              </a:rPr>
              <a:t>assessment task types </a:t>
            </a:r>
            <a:r>
              <a:rPr lang="en-AU" dirty="0">
                <a:solidFill>
                  <a:srgbClr val="2F3031"/>
                </a:solidFill>
                <a:latin typeface="Arial" panose="020B0604020202020204" pitchFamily="34" charset="0"/>
              </a:rPr>
              <a:t>listed for Units 1 and 2</a:t>
            </a:r>
          </a:p>
          <a:p>
            <a:r>
              <a:rPr lang="en-AU" dirty="0">
                <a:solidFill>
                  <a:srgbClr val="2F3031"/>
                </a:solidFill>
                <a:latin typeface="Arial" panose="020B0604020202020204" pitchFamily="34" charset="0"/>
              </a:rPr>
              <a:t>Provides </a:t>
            </a:r>
            <a:r>
              <a:rPr lang="en-AU" dirty="0">
                <a:solidFill>
                  <a:schemeClr val="accent2"/>
                </a:solidFill>
                <a:latin typeface="Arial" panose="020B0604020202020204" pitchFamily="34" charset="0"/>
              </a:rPr>
              <a:t>preparation</a:t>
            </a:r>
            <a:r>
              <a:rPr lang="en-AU" dirty="0">
                <a:solidFill>
                  <a:srgbClr val="58C670"/>
                </a:solidFill>
                <a:latin typeface="Arial" panose="020B0604020202020204" pitchFamily="34" charset="0"/>
              </a:rPr>
              <a:t> </a:t>
            </a:r>
            <a:r>
              <a:rPr lang="en-AU" dirty="0">
                <a:solidFill>
                  <a:srgbClr val="2F3031"/>
                </a:solidFill>
                <a:latin typeface="Arial" panose="020B0604020202020204" pitchFamily="34" charset="0"/>
              </a:rPr>
              <a:t>for the application, problem solving and modelling tasks in Specialist Mathematics Units 3 and 4.</a:t>
            </a:r>
          </a:p>
          <a:p>
            <a:endParaRPr lang="en-AU" dirty="0"/>
          </a:p>
        </p:txBody>
      </p:sp>
    </p:spTree>
    <p:extLst>
      <p:ext uri="{BB962C8B-B14F-4D97-AF65-F5344CB8AC3E}">
        <p14:creationId xmlns:p14="http://schemas.microsoft.com/office/powerpoint/2010/main" val="225913171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Sample Investigation topic</a:t>
            </a:r>
          </a:p>
        </p:txBody>
      </p:sp>
      <p:sp>
        <p:nvSpPr>
          <p:cNvPr id="5" name="TextBox 4">
            <a:extLst>
              <a:ext uri="{FF2B5EF4-FFF2-40B4-BE49-F238E27FC236}">
                <a16:creationId xmlns:a16="http://schemas.microsoft.com/office/drawing/2014/main" id="{8BE22CE7-138E-4637-964A-3DB4A3BA79B2}"/>
              </a:ext>
            </a:extLst>
          </p:cNvPr>
          <p:cNvSpPr txBox="1"/>
          <p:nvPr/>
        </p:nvSpPr>
        <p:spPr>
          <a:xfrm>
            <a:off x="179512" y="1203598"/>
            <a:ext cx="8424936" cy="3162404"/>
          </a:xfrm>
          <a:prstGeom prst="rect">
            <a:avLst/>
          </a:prstGeom>
          <a:noFill/>
        </p:spPr>
        <p:txBody>
          <a:bodyPr wrap="square">
            <a:spAutoFit/>
          </a:bodyPr>
          <a:lstStyle/>
          <a:p>
            <a:pPr>
              <a:lnSpc>
                <a:spcPts val="1400"/>
              </a:lnSpc>
              <a:spcBef>
                <a:spcPts val="1400"/>
              </a:spcBef>
              <a:spcAft>
                <a:spcPts val="700"/>
              </a:spcAft>
            </a:pPr>
            <a:r>
              <a:rPr lang="en-AU" sz="1800" b="1" dirty="0">
                <a:solidFill>
                  <a:srgbClr val="000000"/>
                </a:solidFill>
                <a:effectLst/>
                <a:latin typeface="Arial" panose="020B0604020202020204" pitchFamily="34" charset="0"/>
                <a:ea typeface="Arial" panose="020B0604020202020204" pitchFamily="34" charset="0"/>
              </a:rPr>
              <a:t>Introduction</a:t>
            </a:r>
          </a:p>
          <a:p>
            <a:pPr>
              <a:spcAft>
                <a:spcPts val="800"/>
              </a:spcAft>
            </a:pPr>
            <a:r>
              <a:rPr lang="en-US" sz="1800" dirty="0">
                <a:effectLst/>
                <a:latin typeface="Arial" panose="020B0604020202020204" pitchFamily="34" charset="0"/>
                <a:ea typeface="Calibri" panose="020F0502020204030204" pitchFamily="34" charset="0"/>
              </a:rPr>
              <a:t>This task involves students modelling an approximate tidal pattern for a chosen coastal town and to explore the effect rising sea levels might have on their chosen location, with consideration of the increased reach of high tide.</a:t>
            </a:r>
            <a:endParaRPr lang="en-AU" sz="1800" dirty="0">
              <a:effectLst/>
              <a:latin typeface="Arial" panose="020B0604020202020204" pitchFamily="34" charset="0"/>
              <a:ea typeface="Calibri" panose="020F0502020204030204" pitchFamily="34" charset="0"/>
            </a:endParaRPr>
          </a:p>
          <a:p>
            <a:pPr>
              <a:spcAft>
                <a:spcPts val="800"/>
              </a:spcAft>
            </a:pPr>
            <a:r>
              <a:rPr lang="en-US" sz="1800" dirty="0">
                <a:effectLst/>
                <a:latin typeface="Arial" panose="020B0604020202020204" pitchFamily="34" charset="0"/>
                <a:ea typeface="Calibri" panose="020F0502020204030204" pitchFamily="34" charset="0"/>
              </a:rPr>
              <a:t>Students are encouraged to use online elevation maps and predictive maps to help them assess the potential impact of rising sea levels; several relevant links are provided below.</a:t>
            </a:r>
            <a:endParaRPr lang="en-AU" sz="1800" dirty="0">
              <a:effectLst/>
              <a:latin typeface="Arial" panose="020B0604020202020204" pitchFamily="34" charset="0"/>
              <a:ea typeface="Calibri" panose="020F0502020204030204" pitchFamily="34" charset="0"/>
            </a:endParaRPr>
          </a:p>
          <a:p>
            <a:pPr>
              <a:spcAft>
                <a:spcPts val="800"/>
              </a:spcAft>
            </a:pPr>
            <a:r>
              <a:rPr lang="en-US" sz="1800" dirty="0">
                <a:effectLst/>
                <a:latin typeface="Arial" panose="020B0604020202020204" pitchFamily="34" charset="0"/>
                <a:ea typeface="Calibri" panose="020F0502020204030204" pitchFamily="34" charset="0"/>
              </a:rPr>
              <a:t> Australian tide information: </a:t>
            </a:r>
            <a:r>
              <a:rPr lang="en-US" sz="1800" u="sng" dirty="0">
                <a:solidFill>
                  <a:srgbClr val="0563C1"/>
                </a:solidFill>
                <a:effectLst/>
                <a:latin typeface="Arial" panose="020B0604020202020204" pitchFamily="34" charset="0"/>
                <a:ea typeface="Times New Roman" panose="02020603050405020304" pitchFamily="18" charset="0"/>
                <a:hlinkClick r:id="rId3"/>
              </a:rPr>
              <a:t>https://tides.willyweather.com.au/</a:t>
            </a:r>
            <a:r>
              <a:rPr lang="en-US" sz="1800" dirty="0">
                <a:effectLst/>
                <a:latin typeface="Arial" panose="020B0604020202020204" pitchFamily="34" charset="0"/>
                <a:ea typeface="Calibri" panose="020F0502020204030204" pitchFamily="34" charset="0"/>
              </a:rPr>
              <a:t> </a:t>
            </a:r>
            <a:endParaRPr lang="en-AU" sz="1800" dirty="0">
              <a:effectLst/>
              <a:latin typeface="Arial" panose="020B0604020202020204" pitchFamily="34" charset="0"/>
              <a:ea typeface="Calibri" panose="020F0502020204030204" pitchFamily="34" charset="0"/>
            </a:endParaRPr>
          </a:p>
          <a:p>
            <a:pPr marL="342900" lvl="0" indent="-342900">
              <a:buFont typeface="Symbol" panose="05050102010706020507" pitchFamily="18" charset="2"/>
              <a:buChar char=""/>
              <a:tabLst>
                <a:tab pos="270510" algn="l"/>
              </a:tabLst>
            </a:pPr>
            <a:r>
              <a:rPr lang="en-US" sz="1800" dirty="0">
                <a:effectLst/>
                <a:latin typeface="Arial" panose="020B0604020202020204" pitchFamily="34" charset="0"/>
                <a:ea typeface="Calibri" panose="020F0502020204030204" pitchFamily="34" charset="0"/>
              </a:rPr>
              <a:t>Elevation Finder Map: </a:t>
            </a:r>
            <a:r>
              <a:rPr lang="en-US" sz="1800" u="sng" dirty="0">
                <a:solidFill>
                  <a:srgbClr val="0563C1"/>
                </a:solidFill>
                <a:effectLst/>
                <a:latin typeface="Arial" panose="020B0604020202020204" pitchFamily="34" charset="0"/>
                <a:ea typeface="Calibri" panose="020F0502020204030204" pitchFamily="34" charset="0"/>
                <a:hlinkClick r:id="rId4"/>
              </a:rPr>
              <a:t>https://www.freemaptools.com/elevation-finder.htm</a:t>
            </a:r>
            <a:endParaRPr lang="en-AU" sz="1800" dirty="0">
              <a:effectLst/>
              <a:latin typeface="Arial" panose="020B0604020202020204" pitchFamily="34" charset="0"/>
              <a:ea typeface="Calibri" panose="020F0502020204030204" pitchFamily="34" charset="0"/>
            </a:endParaRPr>
          </a:p>
          <a:p>
            <a:pPr marL="342900" lvl="0" indent="-342900">
              <a:spcAft>
                <a:spcPts val="800"/>
              </a:spcAft>
              <a:buFont typeface="Symbol" panose="05050102010706020507" pitchFamily="18" charset="2"/>
              <a:buChar char=""/>
              <a:tabLst>
                <a:tab pos="270510" algn="l"/>
              </a:tabLst>
            </a:pPr>
            <a:r>
              <a:rPr lang="en-US" sz="1800" dirty="0">
                <a:effectLst/>
                <a:latin typeface="Arial" panose="020B0604020202020204" pitchFamily="34" charset="0"/>
                <a:ea typeface="Calibri" panose="020F0502020204030204" pitchFamily="34" charset="0"/>
              </a:rPr>
              <a:t>Interactive maps indicating potential impact of rising sea levels:</a:t>
            </a:r>
            <a:endParaRPr lang="en-AU" sz="18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98771733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SACs in Units 3 &amp; 4 – Application Task</a:t>
            </a:r>
            <a:endParaRPr lang="en-AU" dirty="0"/>
          </a:p>
        </p:txBody>
      </p:sp>
      <p:sp>
        <p:nvSpPr>
          <p:cNvPr id="3" name="Content Placeholder 2"/>
          <p:cNvSpPr>
            <a:spLocks noGrp="1"/>
          </p:cNvSpPr>
          <p:nvPr>
            <p:ph idx="1"/>
          </p:nvPr>
        </p:nvSpPr>
        <p:spPr/>
        <p:txBody>
          <a:bodyPr/>
          <a:lstStyle/>
          <a:p>
            <a:endParaRPr lang="en-AU"/>
          </a:p>
        </p:txBody>
      </p:sp>
      <p:graphicFrame>
        <p:nvGraphicFramePr>
          <p:cNvPr id="4" name="Table 3">
            <a:extLst>
              <a:ext uri="{FF2B5EF4-FFF2-40B4-BE49-F238E27FC236}">
                <a16:creationId xmlns:a16="http://schemas.microsoft.com/office/drawing/2014/main" id="{FE530E25-C98C-4AAF-9EA0-903DEF1457F0}"/>
              </a:ext>
            </a:extLst>
          </p:cNvPr>
          <p:cNvGraphicFramePr>
            <a:graphicFrameLocks noGrp="1"/>
          </p:cNvGraphicFramePr>
          <p:nvPr>
            <p:extLst>
              <p:ext uri="{D42A27DB-BD31-4B8C-83A1-F6EECF244321}">
                <p14:modId xmlns:p14="http://schemas.microsoft.com/office/powerpoint/2010/main" val="1682321768"/>
              </p:ext>
            </p:extLst>
          </p:nvPr>
        </p:nvGraphicFramePr>
        <p:xfrm>
          <a:off x="186560" y="1131590"/>
          <a:ext cx="8761444" cy="3417126"/>
        </p:xfrm>
        <a:graphic>
          <a:graphicData uri="http://schemas.openxmlformats.org/drawingml/2006/table">
            <a:tbl>
              <a:tblPr firstRow="1" firstCol="1" bandRow="1">
                <a:tableStyleId>{21E4AEA4-8DFA-4A89-87EB-49C32662AFE0}</a:tableStyleId>
              </a:tblPr>
              <a:tblGrid>
                <a:gridCol w="4355483">
                  <a:extLst>
                    <a:ext uri="{9D8B030D-6E8A-4147-A177-3AD203B41FA5}">
                      <a16:colId xmlns:a16="http://schemas.microsoft.com/office/drawing/2014/main" val="3616679131"/>
                    </a:ext>
                  </a:extLst>
                </a:gridCol>
                <a:gridCol w="1045605">
                  <a:extLst>
                    <a:ext uri="{9D8B030D-6E8A-4147-A177-3AD203B41FA5}">
                      <a16:colId xmlns:a16="http://schemas.microsoft.com/office/drawing/2014/main" val="722840637"/>
                    </a:ext>
                  </a:extLst>
                </a:gridCol>
                <a:gridCol w="3360356">
                  <a:extLst>
                    <a:ext uri="{9D8B030D-6E8A-4147-A177-3AD203B41FA5}">
                      <a16:colId xmlns:a16="http://schemas.microsoft.com/office/drawing/2014/main" val="3071627820"/>
                    </a:ext>
                  </a:extLst>
                </a:gridCol>
              </a:tblGrid>
              <a:tr h="330376">
                <a:tc>
                  <a:txBody>
                    <a:bodyPr/>
                    <a:lstStyle/>
                    <a:p>
                      <a:pPr algn="ctr">
                        <a:lnSpc>
                          <a:spcPct val="100000"/>
                        </a:lnSpc>
                        <a:spcBef>
                          <a:spcPts val="400"/>
                        </a:spcBef>
                        <a:spcAft>
                          <a:spcPts val="400"/>
                        </a:spcAft>
                      </a:pPr>
                      <a:r>
                        <a:rPr lang="en-AU" sz="1500" dirty="0">
                          <a:effectLst/>
                        </a:rPr>
                        <a:t>Outcomes</a:t>
                      </a:r>
                      <a:endParaRPr lang="en-AU" sz="1500" b="1" dirty="0">
                        <a:solidFill>
                          <a:srgbClr val="FFFFFF"/>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0000"/>
                        </a:lnSpc>
                        <a:spcBef>
                          <a:spcPts val="400"/>
                        </a:spcBef>
                        <a:spcAft>
                          <a:spcPts val="400"/>
                        </a:spcAft>
                      </a:pPr>
                      <a:r>
                        <a:rPr lang="en-AU" sz="1200" dirty="0">
                          <a:effectLst/>
                        </a:rPr>
                        <a:t>Marks allocated</a:t>
                      </a:r>
                      <a:endParaRPr lang="en-AU" sz="1200" b="1" dirty="0">
                        <a:solidFill>
                          <a:srgbClr val="FFFFFF"/>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tc>
                <a:tc>
                  <a:txBody>
                    <a:bodyPr/>
                    <a:lstStyle/>
                    <a:p>
                      <a:pPr algn="ctr">
                        <a:lnSpc>
                          <a:spcPct val="100000"/>
                        </a:lnSpc>
                        <a:spcBef>
                          <a:spcPts val="400"/>
                        </a:spcBef>
                        <a:spcAft>
                          <a:spcPts val="400"/>
                        </a:spcAft>
                      </a:pPr>
                      <a:r>
                        <a:rPr lang="en-AU" sz="1500" dirty="0">
                          <a:effectLst/>
                        </a:rPr>
                        <a:t>Assessment task</a:t>
                      </a:r>
                      <a:endParaRPr lang="en-AU" sz="1500" b="1" dirty="0">
                        <a:solidFill>
                          <a:srgbClr val="FFFFFF"/>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36479494"/>
                  </a:ext>
                </a:extLst>
              </a:tr>
              <a:tr h="744670">
                <a:tc>
                  <a:txBody>
                    <a:bodyPr/>
                    <a:lstStyle/>
                    <a:p>
                      <a:pPr>
                        <a:lnSpc>
                          <a:spcPct val="100000"/>
                        </a:lnSpc>
                        <a:spcBef>
                          <a:spcPts val="0"/>
                        </a:spcBef>
                        <a:spcAft>
                          <a:spcPts val="0"/>
                        </a:spcAft>
                      </a:pPr>
                      <a:r>
                        <a:rPr lang="en-AU" sz="1100" dirty="0">
                          <a:effectLst/>
                        </a:rPr>
                        <a:t>Outcome 1</a:t>
                      </a:r>
                    </a:p>
                    <a:p>
                      <a:pPr>
                        <a:lnSpc>
                          <a:spcPct val="100000"/>
                        </a:lnSpc>
                        <a:spcBef>
                          <a:spcPts val="0"/>
                        </a:spcBef>
                        <a:spcAft>
                          <a:spcPts val="0"/>
                        </a:spcAft>
                      </a:pPr>
                      <a:r>
                        <a:rPr lang="en-AU" sz="1100" dirty="0">
                          <a:effectLst/>
                        </a:rPr>
                        <a:t>Define and explain key concepts as specified in the content from the areas of study and apply a range of related mathematical routines and procedures.</a:t>
                      </a:r>
                      <a:endParaRPr lang="en-AU" sz="11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ctr">
                        <a:lnSpc>
                          <a:spcPct val="100000"/>
                        </a:lnSpc>
                        <a:spcBef>
                          <a:spcPts val="600"/>
                        </a:spcBef>
                        <a:spcAft>
                          <a:spcPts val="400"/>
                        </a:spcAft>
                      </a:pPr>
                      <a:r>
                        <a:rPr lang="en-AU" sz="1200" dirty="0">
                          <a:effectLst/>
                        </a:rPr>
                        <a:t>15</a:t>
                      </a:r>
                      <a:endParaRPr lang="en-AU"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tc rowSpan="3">
                  <a:txBody>
                    <a:bodyPr/>
                    <a:lstStyle/>
                    <a:p>
                      <a:pPr>
                        <a:lnSpc>
                          <a:spcPct val="100000"/>
                        </a:lnSpc>
                        <a:spcBef>
                          <a:spcPts val="600"/>
                        </a:spcBef>
                        <a:spcAft>
                          <a:spcPts val="200"/>
                        </a:spcAft>
                      </a:pPr>
                      <a:r>
                        <a:rPr lang="en-US" sz="1200" dirty="0">
                          <a:effectLst/>
                        </a:rPr>
                        <a:t>Application task</a:t>
                      </a:r>
                      <a:endParaRPr lang="en-AU" sz="1200" dirty="0">
                        <a:effectLst/>
                      </a:endParaRPr>
                    </a:p>
                    <a:p>
                      <a:r>
                        <a:rPr lang="en-US" sz="1200" kern="1200" dirty="0">
                          <a:solidFill>
                            <a:schemeClr val="dk1"/>
                          </a:solidFill>
                          <a:effectLst/>
                          <a:latin typeface="+mn-lt"/>
                          <a:ea typeface="+mn-ea"/>
                          <a:cs typeface="+mn-cs"/>
                        </a:rPr>
                        <a:t>A function and calculus-based mathematical investigation of a practical or theoretical context involving content from two or more areas of study,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with the following three components of increasing complexity:</a:t>
                      </a:r>
                      <a:endParaRPr lang="en-AU" sz="1200" kern="1200" dirty="0">
                        <a:solidFill>
                          <a:schemeClr val="dk1"/>
                        </a:solidFill>
                        <a:effectLst/>
                        <a:latin typeface="+mn-lt"/>
                        <a:ea typeface="+mn-ea"/>
                        <a:cs typeface="+mn-cs"/>
                      </a:endParaRPr>
                    </a:p>
                    <a:p>
                      <a:pPr marL="171450" lvl="0" indent="-171450" hangingPunct="0">
                        <a:buFont typeface="Arial" panose="020B0604020202020204" pitchFamily="34" charset="0"/>
                        <a:buChar char="•"/>
                      </a:pPr>
                      <a:r>
                        <a:rPr lang="en-GB" sz="1200" kern="1200" dirty="0">
                          <a:solidFill>
                            <a:schemeClr val="dk1"/>
                          </a:solidFill>
                          <a:effectLst/>
                          <a:latin typeface="+mn-lt"/>
                          <a:ea typeface="+mn-ea"/>
                          <a:cs typeface="+mn-cs"/>
                        </a:rPr>
                        <a:t>introduction of the context through specific cases or examples</a:t>
                      </a:r>
                      <a:endParaRPr lang="en-AU" sz="1200" kern="1200" dirty="0">
                        <a:solidFill>
                          <a:schemeClr val="dk1"/>
                        </a:solidFill>
                        <a:effectLst/>
                        <a:latin typeface="+mn-lt"/>
                        <a:ea typeface="+mn-ea"/>
                        <a:cs typeface="+mn-cs"/>
                      </a:endParaRPr>
                    </a:p>
                    <a:p>
                      <a:pPr marL="171450" lvl="0" indent="-171450" hangingPunct="0">
                        <a:buFont typeface="Arial" panose="020B0604020202020204" pitchFamily="34" charset="0"/>
                        <a:buChar char="•"/>
                      </a:pPr>
                      <a:r>
                        <a:rPr lang="en-GB" sz="1200" kern="1200" dirty="0">
                          <a:solidFill>
                            <a:schemeClr val="dk1"/>
                          </a:solidFill>
                          <a:effectLst/>
                          <a:latin typeface="+mn-lt"/>
                          <a:ea typeface="+mn-ea"/>
                          <a:cs typeface="+mn-cs"/>
                        </a:rPr>
                        <a:t>consideration of general features of the context</a:t>
                      </a:r>
                      <a:endParaRPr lang="en-AU" sz="1200" kern="1200" dirty="0">
                        <a:solidFill>
                          <a:schemeClr val="dk1"/>
                        </a:solidFill>
                        <a:effectLst/>
                        <a:latin typeface="+mn-lt"/>
                        <a:ea typeface="+mn-ea"/>
                        <a:cs typeface="+mn-cs"/>
                      </a:endParaRPr>
                    </a:p>
                    <a:p>
                      <a:pPr marL="171450" indent="-171450">
                        <a:buFont typeface="Arial" panose="020B0604020202020204" pitchFamily="34" charset="0"/>
                        <a:buChar char="•"/>
                      </a:pPr>
                      <a:r>
                        <a:rPr lang="en-AU" sz="1200" kern="1200" dirty="0">
                          <a:solidFill>
                            <a:schemeClr val="dk1"/>
                          </a:solidFill>
                          <a:effectLst/>
                          <a:latin typeface="+mn-lt"/>
                          <a:ea typeface="+mn-ea"/>
                          <a:cs typeface="+mn-cs"/>
                        </a:rPr>
                        <a:t>variation or further specification of assumption or conditions involved in the context to focus on a particular feature or aspect related to the context</a:t>
                      </a:r>
                      <a:endParaRPr lang="en-AU"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51435" marR="51435" marT="0" marB="0"/>
                </a:tc>
                <a:extLst>
                  <a:ext uri="{0D108BD9-81ED-4DB2-BD59-A6C34878D82A}">
                    <a16:rowId xmlns:a16="http://schemas.microsoft.com/office/drawing/2014/main" val="2151723113"/>
                  </a:ext>
                </a:extLst>
              </a:tr>
              <a:tr h="985937">
                <a:tc>
                  <a:txBody>
                    <a:bodyPr/>
                    <a:lstStyle/>
                    <a:p>
                      <a:pPr>
                        <a:lnSpc>
                          <a:spcPct val="100000"/>
                        </a:lnSpc>
                        <a:spcBef>
                          <a:spcPts val="0"/>
                        </a:spcBef>
                        <a:spcAft>
                          <a:spcPts val="0"/>
                        </a:spcAft>
                      </a:pPr>
                      <a:r>
                        <a:rPr lang="en-AU" sz="1100" dirty="0">
                          <a:effectLst/>
                        </a:rPr>
                        <a:t>Outcome 2</a:t>
                      </a:r>
                    </a:p>
                    <a:p>
                      <a:pPr>
                        <a:lnSpc>
                          <a:spcPct val="100000"/>
                        </a:lnSpc>
                        <a:spcBef>
                          <a:spcPts val="0"/>
                        </a:spcBef>
                        <a:spcAft>
                          <a:spcPts val="0"/>
                        </a:spcAft>
                      </a:pPr>
                      <a:r>
                        <a:rPr lang="en-AU" sz="1100" dirty="0">
                          <a:effectLst/>
                        </a:rPr>
                        <a:t>Apply mathematical processes in non-routine contexts, including situations with some open-ended aspects requiring investigative, modelling or problem-solving techniques or approaches, and analyse and discuss these applications of mathematics.</a:t>
                      </a:r>
                      <a:endParaRPr lang="en-AU" sz="11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ctr">
                        <a:lnSpc>
                          <a:spcPct val="100000"/>
                        </a:lnSpc>
                        <a:spcBef>
                          <a:spcPts val="400"/>
                        </a:spcBef>
                        <a:spcAft>
                          <a:spcPts val="400"/>
                        </a:spcAft>
                      </a:pPr>
                      <a:r>
                        <a:rPr lang="en-AU" sz="1200" dirty="0">
                          <a:effectLst/>
                        </a:rPr>
                        <a:t>20</a:t>
                      </a:r>
                      <a:endParaRPr lang="en-AU"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tc vMerge="1">
                  <a:txBody>
                    <a:bodyPr/>
                    <a:lstStyle/>
                    <a:p>
                      <a:endParaRPr lang="en-AU"/>
                    </a:p>
                  </a:txBody>
                  <a:tcPr/>
                </a:tc>
                <a:extLst>
                  <a:ext uri="{0D108BD9-81ED-4DB2-BD59-A6C34878D82A}">
                    <a16:rowId xmlns:a16="http://schemas.microsoft.com/office/drawing/2014/main" val="3560380075"/>
                  </a:ext>
                </a:extLst>
              </a:tr>
              <a:tr h="1300856">
                <a:tc>
                  <a:txBody>
                    <a:bodyPr/>
                    <a:lstStyle/>
                    <a:p>
                      <a:pPr>
                        <a:lnSpc>
                          <a:spcPct val="100000"/>
                        </a:lnSpc>
                        <a:spcBef>
                          <a:spcPts val="0"/>
                        </a:spcBef>
                        <a:spcAft>
                          <a:spcPts val="0"/>
                        </a:spcAft>
                      </a:pPr>
                      <a:r>
                        <a:rPr lang="en-AU" sz="1100" dirty="0">
                          <a:effectLst/>
                        </a:rPr>
                        <a:t>Outcome 3</a:t>
                      </a:r>
                    </a:p>
                    <a:p>
                      <a:pPr>
                        <a:lnSpc>
                          <a:spcPct val="100000"/>
                        </a:lnSpc>
                        <a:spcBef>
                          <a:spcPts val="0"/>
                        </a:spcBef>
                        <a:spcAft>
                          <a:spcPts val="0"/>
                        </a:spcAft>
                      </a:pPr>
                      <a:r>
                        <a:rPr lang="en-AU" sz="1100" dirty="0">
                          <a:effectLst/>
                        </a:rPr>
                        <a:t>Apply computational thinking and use numerical, graphical, symbolic and statistical functionalities of technology to develop mathematical ideas, produce results and carry out analysis in situations requiring investigative, modelling or problem-solving techniques or approaches.</a:t>
                      </a:r>
                      <a:endParaRPr lang="en-AU" sz="11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ctr">
                        <a:lnSpc>
                          <a:spcPct val="100000"/>
                        </a:lnSpc>
                        <a:spcBef>
                          <a:spcPts val="400"/>
                        </a:spcBef>
                        <a:spcAft>
                          <a:spcPts val="400"/>
                        </a:spcAft>
                      </a:pPr>
                      <a:r>
                        <a:rPr lang="en-AU" sz="1200" dirty="0">
                          <a:effectLst/>
                        </a:rPr>
                        <a:t>15</a:t>
                      </a:r>
                      <a:endParaRPr lang="en-AU"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tc vMerge="1">
                  <a:txBody>
                    <a:bodyPr/>
                    <a:lstStyle/>
                    <a:p>
                      <a:endParaRPr lang="en-AU"/>
                    </a:p>
                  </a:txBody>
                  <a:tcPr/>
                </a:tc>
                <a:extLst>
                  <a:ext uri="{0D108BD9-81ED-4DB2-BD59-A6C34878D82A}">
                    <a16:rowId xmlns:a16="http://schemas.microsoft.com/office/drawing/2014/main" val="655062833"/>
                  </a:ext>
                </a:extLst>
              </a:tr>
            </a:tbl>
          </a:graphicData>
        </a:graphic>
      </p:graphicFrame>
    </p:spTree>
    <p:extLst>
      <p:ext uri="{BB962C8B-B14F-4D97-AF65-F5344CB8AC3E}">
        <p14:creationId xmlns:p14="http://schemas.microsoft.com/office/powerpoint/2010/main" val="342879723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SACs in Units 3 &amp; 4 - Application</a:t>
            </a:r>
          </a:p>
        </p:txBody>
      </p:sp>
      <p:pic>
        <p:nvPicPr>
          <p:cNvPr id="6" name="Picture 5">
            <a:extLst>
              <a:ext uri="{FF2B5EF4-FFF2-40B4-BE49-F238E27FC236}">
                <a16:creationId xmlns:a16="http://schemas.microsoft.com/office/drawing/2014/main" id="{BA055F77-6612-4EF0-8D70-F4BD681B6CC9}"/>
              </a:ext>
            </a:extLst>
          </p:cNvPr>
          <p:cNvPicPr>
            <a:picLocks noChangeAspect="1"/>
          </p:cNvPicPr>
          <p:nvPr/>
        </p:nvPicPr>
        <p:blipFill>
          <a:blip r:embed="rId3"/>
          <a:stretch>
            <a:fillRect/>
          </a:stretch>
        </p:blipFill>
        <p:spPr>
          <a:xfrm>
            <a:off x="1763688" y="1203598"/>
            <a:ext cx="5544616" cy="2969280"/>
          </a:xfrm>
          <a:prstGeom prst="rect">
            <a:avLst/>
          </a:prstGeom>
        </p:spPr>
      </p:pic>
    </p:spTree>
    <p:extLst>
      <p:ext uri="{BB962C8B-B14F-4D97-AF65-F5344CB8AC3E}">
        <p14:creationId xmlns:p14="http://schemas.microsoft.com/office/powerpoint/2010/main" val="71701846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Pseudocode</a:t>
            </a:r>
          </a:p>
        </p:txBody>
      </p:sp>
      <p:sp>
        <p:nvSpPr>
          <p:cNvPr id="3" name="Content Placeholder 2"/>
          <p:cNvSpPr>
            <a:spLocks noGrp="1"/>
          </p:cNvSpPr>
          <p:nvPr>
            <p:ph idx="1"/>
          </p:nvPr>
        </p:nvSpPr>
        <p:spPr>
          <a:xfrm>
            <a:off x="162248" y="1268760"/>
            <a:ext cx="8712968" cy="2971800"/>
          </a:xfrm>
        </p:spPr>
        <p:txBody>
          <a:bodyPr/>
          <a:lstStyle/>
          <a:p>
            <a:pPr marL="0" indent="0">
              <a:buNone/>
            </a:pPr>
            <a:r>
              <a:rPr lang="en-AU" sz="1400" b="1" i="1" dirty="0">
                <a:solidFill>
                  <a:schemeClr val="accent2"/>
                </a:solidFill>
              </a:rPr>
              <a:t>Introduction</a:t>
            </a:r>
          </a:p>
          <a:p>
            <a:pPr marL="0" indent="0">
              <a:buNone/>
            </a:pPr>
            <a:r>
              <a:rPr lang="en-US" sz="1400" dirty="0"/>
              <a:t>Pseudocode is a tool for representing algorithms without the use of a particular programming language and related syntax. </a:t>
            </a:r>
          </a:p>
          <a:p>
            <a:pPr marL="0" indent="0">
              <a:buNone/>
            </a:pPr>
            <a:r>
              <a:rPr lang="en-US" sz="1400" dirty="0"/>
              <a:t>It is written in a combination of plain English and common symbols, and describes, in a detailed step-by-step manner, the processes used in the algorithm. </a:t>
            </a:r>
          </a:p>
          <a:p>
            <a:pPr marL="0" indent="0">
              <a:buNone/>
            </a:pPr>
            <a:r>
              <a:rPr lang="en-AU" altLang="en-US" sz="1400" dirty="0">
                <a:solidFill>
                  <a:srgbClr val="0F7EB4"/>
                </a:solidFill>
                <a:latin typeface="Arial" panose="020B0604020202020204" pitchFamily="34" charset="0"/>
                <a:ea typeface="Calibri" panose="020F0502020204030204" pitchFamily="34" charset="0"/>
                <a:cs typeface="Arial" panose="020B0604020202020204" pitchFamily="34" charset="0"/>
              </a:rPr>
              <a:t>An example for finding the smaller of two numbers </a:t>
            </a:r>
            <a:r>
              <a:rPr lang="en-AU" altLang="en-US" sz="1400" i="1" dirty="0">
                <a:solidFill>
                  <a:srgbClr val="0F7EB4"/>
                </a:solidFill>
                <a:latin typeface="Arial" panose="020B0604020202020204" pitchFamily="34" charset="0"/>
                <a:ea typeface="Calibri" panose="020F0502020204030204" pitchFamily="34" charset="0"/>
                <a:cs typeface="Arial" panose="020B0604020202020204" pitchFamily="34" charset="0"/>
              </a:rPr>
              <a:t>a</a:t>
            </a:r>
            <a:r>
              <a:rPr lang="en-AU" altLang="en-US" sz="1400" dirty="0">
                <a:solidFill>
                  <a:srgbClr val="0F7EB4"/>
                </a:solidFill>
                <a:latin typeface="Arial" panose="020B0604020202020204" pitchFamily="34" charset="0"/>
                <a:ea typeface="Calibri" panose="020F0502020204030204" pitchFamily="34" charset="0"/>
                <a:cs typeface="Arial" panose="020B0604020202020204" pitchFamily="34" charset="0"/>
              </a:rPr>
              <a:t> and </a:t>
            </a:r>
            <a:r>
              <a:rPr lang="en-AU" altLang="en-US" sz="1400" i="1" dirty="0">
                <a:solidFill>
                  <a:srgbClr val="0F7EB4"/>
                </a:solidFill>
                <a:latin typeface="Arial" panose="020B0604020202020204" pitchFamily="34" charset="0"/>
                <a:ea typeface="Calibri" panose="020F0502020204030204" pitchFamily="34" charset="0"/>
                <a:cs typeface="Arial" panose="020B0604020202020204" pitchFamily="34" charset="0"/>
              </a:rPr>
              <a:t>b</a:t>
            </a:r>
            <a:endParaRPr lang="en-AU" sz="1400" dirty="0"/>
          </a:p>
          <a:p>
            <a:endParaRPr lang="en-AU" dirty="0"/>
          </a:p>
        </p:txBody>
      </p:sp>
      <p:sp>
        <p:nvSpPr>
          <p:cNvPr id="4" name="Text Box 7">
            <a:extLst>
              <a:ext uri="{FF2B5EF4-FFF2-40B4-BE49-F238E27FC236}">
                <a16:creationId xmlns:a16="http://schemas.microsoft.com/office/drawing/2014/main" id="{886B270D-CC20-4E41-B9AF-9834E66595BF}"/>
              </a:ext>
            </a:extLst>
          </p:cNvPr>
          <p:cNvSpPr txBox="1">
            <a:spLocks noChangeArrowheads="1"/>
          </p:cNvSpPr>
          <p:nvPr/>
        </p:nvSpPr>
        <p:spPr bwMode="auto">
          <a:xfrm>
            <a:off x="2843808" y="2931790"/>
            <a:ext cx="2736304" cy="1527026"/>
          </a:xfrm>
          <a:prstGeom prst="rect">
            <a:avLst/>
          </a:prstGeom>
          <a:solidFill>
            <a:srgbClr val="E7E6E6"/>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Algorithm: </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minimum of two numbers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input</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if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then </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print</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else</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print</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end if</a:t>
            </a:r>
            <a:endParaRPr kumimoji="0" lang="en-GB" altLang="en-US" sz="105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7065424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Computational Thinking</a:t>
            </a:r>
          </a:p>
        </p:txBody>
      </p:sp>
      <p:sp>
        <p:nvSpPr>
          <p:cNvPr id="3" name="Content Placeholder 2"/>
          <p:cNvSpPr>
            <a:spLocks noGrp="1"/>
          </p:cNvSpPr>
          <p:nvPr>
            <p:ph sz="half" idx="1"/>
          </p:nvPr>
        </p:nvSpPr>
        <p:spPr/>
        <p:txBody>
          <a:bodyPr/>
          <a:lstStyle/>
          <a:p>
            <a:endParaRPr lang="en-AU"/>
          </a:p>
        </p:txBody>
      </p:sp>
      <p:sp>
        <p:nvSpPr>
          <p:cNvPr id="4" name="Content Placeholder 3"/>
          <p:cNvSpPr>
            <a:spLocks noGrp="1"/>
          </p:cNvSpPr>
          <p:nvPr>
            <p:ph sz="half" idx="2"/>
          </p:nvPr>
        </p:nvSpPr>
        <p:spPr/>
        <p:txBody>
          <a:bodyPr/>
          <a:lstStyle/>
          <a:p>
            <a:r>
              <a:rPr lang="en-US" sz="1200" dirty="0"/>
              <a:t>Decomposition</a:t>
            </a:r>
          </a:p>
          <a:p>
            <a:pPr lvl="1"/>
            <a:r>
              <a:rPr lang="en-US" sz="1200" dirty="0"/>
              <a:t>Break down the problem into simpler, less complex components</a:t>
            </a:r>
          </a:p>
          <a:p>
            <a:r>
              <a:rPr lang="en-US" sz="1200" dirty="0"/>
              <a:t>Pattern Recognition</a:t>
            </a:r>
          </a:p>
          <a:p>
            <a:pPr lvl="1"/>
            <a:r>
              <a:rPr lang="en-US" sz="1200" dirty="0"/>
              <a:t>Classify patterns in data and organizing data logically</a:t>
            </a:r>
          </a:p>
          <a:p>
            <a:pPr lvl="1"/>
            <a:r>
              <a:rPr lang="en-US" sz="1200" dirty="0"/>
              <a:t>Representation and interpretation</a:t>
            </a:r>
          </a:p>
          <a:p>
            <a:r>
              <a:rPr lang="en-US" sz="1200" dirty="0"/>
              <a:t>Abstraction</a:t>
            </a:r>
          </a:p>
          <a:p>
            <a:pPr lvl="1"/>
            <a:r>
              <a:rPr lang="en-US" sz="1200" dirty="0"/>
              <a:t>Removing non essential information and focusing on principal structure only</a:t>
            </a:r>
          </a:p>
          <a:p>
            <a:r>
              <a:rPr lang="en-US" sz="1200" dirty="0"/>
              <a:t>Algorithms</a:t>
            </a:r>
          </a:p>
          <a:p>
            <a:pPr lvl="1"/>
            <a:r>
              <a:rPr lang="en-US" sz="1200" dirty="0"/>
              <a:t>A sequence of instructions that can be performed</a:t>
            </a:r>
          </a:p>
          <a:p>
            <a:pPr marL="293681" lvl="1"/>
            <a:r>
              <a:rPr lang="en-US" sz="1200" dirty="0"/>
              <a:t>Link is </a:t>
            </a:r>
            <a:r>
              <a:rPr lang="en-US" sz="1200" dirty="0">
                <a:hlinkClick r:id="rId3"/>
              </a:rPr>
              <a:t>HERE</a:t>
            </a:r>
            <a:r>
              <a:rPr lang="en-US" sz="1200" dirty="0"/>
              <a:t>.</a:t>
            </a:r>
          </a:p>
          <a:p>
            <a:endParaRPr lang="en-AU" dirty="0"/>
          </a:p>
        </p:txBody>
      </p:sp>
      <p:pic>
        <p:nvPicPr>
          <p:cNvPr id="5" name="Picture 4"/>
          <p:cNvPicPr>
            <a:picLocks noChangeAspect="1"/>
          </p:cNvPicPr>
          <p:nvPr/>
        </p:nvPicPr>
        <p:blipFill>
          <a:blip r:embed="rId4"/>
          <a:stretch>
            <a:fillRect/>
          </a:stretch>
        </p:blipFill>
        <p:spPr>
          <a:xfrm>
            <a:off x="7452320" y="234560"/>
            <a:ext cx="1224136" cy="1251340"/>
          </a:xfrm>
          <a:prstGeom prst="rect">
            <a:avLst/>
          </a:prstGeom>
        </p:spPr>
      </p:pic>
      <p:pic>
        <p:nvPicPr>
          <p:cNvPr id="6" name="Picture 2" descr="Computational thinking in the Victorian Curriculum. Subtitle: Digital Technologies and Mathematics. Categories: Decomposition, Pattern Recognition, Abstraction, Algorithms. Victorian Curriculum and Assessment Authority. Victoria State Government. Image description follows image.">
            <a:extLst>
              <a:ext uri="{FF2B5EF4-FFF2-40B4-BE49-F238E27FC236}">
                <a16:creationId xmlns:a16="http://schemas.microsoft.com/office/drawing/2014/main" id="{333A4B01-FEFC-40AC-B1D5-DB64CFFD867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1548" y="1278883"/>
            <a:ext cx="4200424" cy="29718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025344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Some FAQs</a:t>
            </a:r>
          </a:p>
        </p:txBody>
      </p:sp>
      <p:sp>
        <p:nvSpPr>
          <p:cNvPr id="3" name="Content Placeholder 2"/>
          <p:cNvSpPr>
            <a:spLocks noGrp="1"/>
          </p:cNvSpPr>
          <p:nvPr>
            <p:ph idx="1"/>
          </p:nvPr>
        </p:nvSpPr>
        <p:spPr/>
        <p:txBody>
          <a:bodyPr/>
          <a:lstStyle/>
          <a:p>
            <a:pPr marL="704850" lvl="1" indent="-342900">
              <a:lnSpc>
                <a:spcPct val="150000"/>
              </a:lnSpc>
              <a:buFont typeface="Arial" panose="020B0604020202020204" pitchFamily="34" charset="0"/>
              <a:buChar char="•"/>
            </a:pPr>
            <a:r>
              <a:rPr lang="en-US" sz="1800" dirty="0"/>
              <a:t>Will Support material be available and when?</a:t>
            </a:r>
          </a:p>
          <a:p>
            <a:pPr marL="704850" lvl="1" indent="-342900">
              <a:lnSpc>
                <a:spcPct val="150000"/>
              </a:lnSpc>
              <a:buFont typeface="Arial" panose="020B0604020202020204" pitchFamily="34" charset="0"/>
              <a:buChar char="•"/>
            </a:pPr>
            <a:r>
              <a:rPr lang="en-US" sz="1800" dirty="0"/>
              <a:t>Will sample SACs be published by VCAA?</a:t>
            </a:r>
          </a:p>
          <a:p>
            <a:pPr marL="704850" lvl="1" indent="-342900">
              <a:lnSpc>
                <a:spcPct val="150000"/>
              </a:lnSpc>
              <a:buFont typeface="Arial" panose="020B0604020202020204" pitchFamily="34" charset="0"/>
              <a:buChar char="•"/>
            </a:pPr>
            <a:r>
              <a:rPr lang="en-US" sz="1800" dirty="0"/>
              <a:t>Will pseudocode be examinable?</a:t>
            </a:r>
          </a:p>
          <a:p>
            <a:pPr marL="704850" lvl="1" indent="-342900">
              <a:lnSpc>
                <a:spcPct val="150000"/>
              </a:lnSpc>
              <a:buFont typeface="Arial" panose="020B0604020202020204" pitchFamily="34" charset="0"/>
              <a:buChar char="•"/>
            </a:pPr>
            <a:r>
              <a:rPr lang="en-US" sz="1800" dirty="0"/>
              <a:t>Has the SAC structure (effectively) changed?</a:t>
            </a:r>
          </a:p>
          <a:p>
            <a:pPr marL="704850" lvl="1" indent="-342900">
              <a:lnSpc>
                <a:spcPct val="150000"/>
              </a:lnSpc>
              <a:spcBef>
                <a:spcPts val="750"/>
              </a:spcBef>
              <a:buFont typeface="Arial" panose="020B0604020202020204" pitchFamily="34" charset="0"/>
              <a:buChar char="•"/>
              <a:defRPr/>
            </a:pPr>
            <a:r>
              <a:rPr lang="en-US" sz="1800" kern="1200" dirty="0">
                <a:solidFill>
                  <a:prstClr val="black"/>
                </a:solidFill>
              </a:rPr>
              <a:t>What does “algorithmic” thinking “look” like?</a:t>
            </a:r>
          </a:p>
          <a:p>
            <a:pPr marL="704850" lvl="1" indent="-342900">
              <a:lnSpc>
                <a:spcPct val="150000"/>
              </a:lnSpc>
              <a:spcBef>
                <a:spcPts val="750"/>
              </a:spcBef>
              <a:buFont typeface="Arial" panose="020B0604020202020204" pitchFamily="34" charset="0"/>
              <a:buChar char="•"/>
              <a:defRPr/>
            </a:pPr>
            <a:r>
              <a:rPr lang="en-US" sz="1800" kern="1200" dirty="0">
                <a:solidFill>
                  <a:prstClr val="black"/>
                </a:solidFill>
              </a:rPr>
              <a:t>What is the role of “computational” thinking?</a:t>
            </a:r>
          </a:p>
          <a:p>
            <a:endParaRPr lang="en-AU" dirty="0"/>
          </a:p>
        </p:txBody>
      </p:sp>
    </p:spTree>
    <p:extLst>
      <p:ext uri="{BB962C8B-B14F-4D97-AF65-F5344CB8AC3E}">
        <p14:creationId xmlns:p14="http://schemas.microsoft.com/office/powerpoint/2010/main" val="148001450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Contact</a:t>
            </a:r>
          </a:p>
        </p:txBody>
      </p:sp>
      <p:sp>
        <p:nvSpPr>
          <p:cNvPr id="3" name="Content Placeholder 2"/>
          <p:cNvSpPr>
            <a:spLocks noGrp="1"/>
          </p:cNvSpPr>
          <p:nvPr>
            <p:ph idx="1"/>
          </p:nvPr>
        </p:nvSpPr>
        <p:spPr/>
        <p:txBody>
          <a:bodyPr/>
          <a:lstStyle/>
          <a:p>
            <a:pPr marL="0" indent="0">
              <a:buNone/>
            </a:pPr>
            <a:r>
              <a:rPr lang="en-US" sz="2400" b="1" dirty="0"/>
              <a:t>Michael MacNeill </a:t>
            </a:r>
            <a:r>
              <a:rPr lang="en-US" dirty="0"/>
              <a:t>– Curriculum Manager, Mathematics</a:t>
            </a:r>
          </a:p>
          <a:p>
            <a:endParaRPr lang="en-US" dirty="0"/>
          </a:p>
          <a:p>
            <a:r>
              <a:rPr lang="en-US" dirty="0"/>
              <a:t>Victorian Curriculum and Assessment Authority </a:t>
            </a:r>
            <a:br>
              <a:rPr lang="en-US" dirty="0"/>
            </a:br>
            <a:r>
              <a:rPr lang="en-US" dirty="0"/>
              <a:t>Level 7, 2 Lonsdale Street, Melbourne 3000, Victoria </a:t>
            </a:r>
            <a:br>
              <a:rPr lang="en-US" dirty="0"/>
            </a:br>
            <a:r>
              <a:rPr lang="en-US" dirty="0"/>
              <a:t>T +61 3 7022 5538	 M 0438 602 765 </a:t>
            </a:r>
          </a:p>
          <a:p>
            <a:pPr marL="0" indent="0">
              <a:buNone/>
            </a:pPr>
            <a:r>
              <a:rPr lang="en-US" dirty="0"/>
              <a:t> </a:t>
            </a:r>
          </a:p>
          <a:p>
            <a:r>
              <a:rPr lang="en-US" dirty="0"/>
              <a:t>Email: Michael.MacNeill@education.vic.gov.au </a:t>
            </a:r>
          </a:p>
          <a:p>
            <a:endParaRPr lang="en-AU" dirty="0"/>
          </a:p>
        </p:txBody>
      </p:sp>
    </p:spTree>
    <p:extLst>
      <p:ext uri="{BB962C8B-B14F-4D97-AF65-F5344CB8AC3E}">
        <p14:creationId xmlns:p14="http://schemas.microsoft.com/office/powerpoint/2010/main" val="2075736291"/>
      </p:ext>
    </p:extLst>
  </p:cSld>
  <p:clrMapOvr>
    <a:masterClrMapping/>
  </p:clrMapOvr>
  <p:transition/>
</p:sld>
</file>

<file path=ppt/theme/theme1.xml><?xml version="1.0" encoding="utf-8"?>
<a:theme xmlns:a="http://schemas.openxmlformats.org/drawingml/2006/main" name="VCAA Powerpoint Template">
  <a:themeElements>
    <a:clrScheme name="VCAA">
      <a:dk1>
        <a:srgbClr val="000000"/>
      </a:dk1>
      <a:lt1>
        <a:srgbClr val="FFFFFF"/>
      </a:lt1>
      <a:dk2>
        <a:srgbClr val="000000"/>
      </a:dk2>
      <a:lt2>
        <a:srgbClr val="808080"/>
      </a:lt2>
      <a:accent1>
        <a:srgbClr val="0099CC"/>
      </a:accent1>
      <a:accent2>
        <a:srgbClr val="0096DF"/>
      </a:accent2>
      <a:accent3>
        <a:srgbClr val="FFFFFF"/>
      </a:accent3>
      <a:accent4>
        <a:srgbClr val="000000"/>
      </a:accent4>
      <a:accent5>
        <a:srgbClr val="5179B8"/>
      </a:accent5>
      <a:accent6>
        <a:srgbClr val="0099CC"/>
      </a:accent6>
      <a:hlink>
        <a:srgbClr val="004EA8"/>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WebCM Documents" ma:contentTypeID="0x0101008840106FE30D4F50BC61A726A7CA6E3800C6AB3851F4F88F40B98871D148B8EC2C" ma:contentTypeVersion="4" ma:contentTypeDescription="WebCM Documents Content Type" ma:contentTypeScope="" ma:versionID="201aefb3d423ab3496ecf505ba6700f1">
  <xsd:schema xmlns:xsd="http://www.w3.org/2001/XMLSchema" xmlns:xs="http://www.w3.org/2001/XMLSchema" xmlns:p="http://schemas.microsoft.com/office/2006/metadata/properties" xmlns:ns1="http://schemas.microsoft.com/sharepoint/v3" xmlns:ns2="1aab662d-a6b2-42d6-996b-a574723d1ad8" targetNamespace="http://schemas.microsoft.com/office/2006/metadata/properties" ma:root="true" ma:fieldsID="aced064e7767211f932e8066716e15cd" ns1:_="" ns2:_="">
    <xsd:import namespace="http://schemas.microsoft.com/sharepoint/v3"/>
    <xsd:import namespace="1aab662d-a6b2-42d6-996b-a574723d1ad8"/>
    <xsd:element name="properties">
      <xsd:complexType>
        <xsd:sequence>
          <xsd:element name="documentManagement">
            <xsd:complexType>
              <xsd:all>
                <xsd:element ref="ns1:DEECD_Description" minOccurs="0"/>
                <xsd:element ref="ns1:DEECD_Publisher" minOccurs="0"/>
                <xsd:element ref="ns1:DEECD_Keywords" minOccurs="0"/>
                <xsd:element ref="ns1:PublishingStartDate" minOccurs="0"/>
                <xsd:element ref="ns1:PublishingExpirationDate" minOccurs="0"/>
                <xsd:element ref="ns2:TaxCatchAll" minOccurs="0"/>
                <xsd:element ref="ns2:pfad5814e62747ed9f131defefc62dac" minOccurs="0"/>
                <xsd:element ref="ns2:a319977fc8504e09982f090ae1d7c602" minOccurs="0"/>
                <xsd:element ref="ns2:ofbb8b9a280a423a91cf717fb81349cd" minOccurs="0"/>
                <xsd:element ref="ns2:b1688cb4a3a940449dc8286705012a4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ECD_Description" ma:index="8" nillable="true" ma:displayName="Description" ma:internalName="DEECD_Description">
      <xsd:simpleType>
        <xsd:restriction base="dms:Note">
          <xsd:maxLength value="255"/>
        </xsd:restriction>
      </xsd:simpleType>
    </xsd:element>
    <xsd:element name="DEECD_Publisher" ma:index="9" nillable="true" ma:displayName="Publisher" ma:default="Department of Education and early Childhood Development" ma:internalName="DEECD_Publisher">
      <xsd:simpleType>
        <xsd:restriction base="dms:Text"/>
      </xsd:simpleType>
    </xsd:element>
    <xsd:element name="DEECD_Keywords" ma:index="14" nillable="true" ma:displayName="Keywords" ma:internalName="DEECD_Keywords">
      <xsd:simpleType>
        <xsd:restriction base="dms:Note">
          <xsd:maxLength value="255"/>
        </xsd:restriction>
      </xsd:simpleType>
    </xsd:element>
    <xsd:element name="PublishingStartDate" ma:index="15"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6"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ab662d-a6b2-42d6-996b-a574723d1ad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0074adc-11cd-43a7-822e-3f870fae400d}" ma:internalName="TaxCatchAll" ma:showField="CatchAllData" ma:web="1aab662d-a6b2-42d6-996b-a574723d1ad8">
      <xsd:complexType>
        <xsd:complexContent>
          <xsd:extension base="dms:MultiChoiceLookup">
            <xsd:sequence>
              <xsd:element name="Value" type="dms:Lookup" maxOccurs="unbounded" minOccurs="0" nillable="true"/>
            </xsd:sequence>
          </xsd:extension>
        </xsd:complexContent>
      </xsd:complexType>
    </xsd:element>
    <xsd:element name="pfad5814e62747ed9f131defefc62dac" ma:index="18" nillable="true" ma:taxonomy="true" ma:internalName="pfad5814e62747ed9f131defefc62dac" ma:taxonomyFieldName="DEECD_SubjectCategory" ma:displayName="Subject Category" ma:fieldId="{9fad5814-e627-47ed-9f13-1defefc62dac}" ma:sspId="272df97b-2740-40bb-9c0d-572a441144cd" ma:termSetId="cc6468fc-15c3-4209-9517-a733b6c80435" ma:anchorId="00000000-0000-0000-0000-000000000000" ma:open="false" ma:isKeyword="false">
      <xsd:complexType>
        <xsd:sequence>
          <xsd:element ref="pc:Terms" minOccurs="0" maxOccurs="1"/>
        </xsd:sequence>
      </xsd:complexType>
    </xsd:element>
    <xsd:element name="a319977fc8504e09982f090ae1d7c602" ma:index="19" nillable="true" ma:taxonomy="true" ma:internalName="a319977fc8504e09982f090ae1d7c602" ma:taxonomyFieldName="DEECD_ItemType" ma:displayName="Item Type" ma:fieldId="{a319977f-c850-4e09-982f-090ae1d7c602}" ma:sspId="272df97b-2740-40bb-9c0d-572a441144cd" ma:termSetId="87a54e1a-a086-4056-9430-e3def70b5bc0" ma:anchorId="00000000-0000-0000-0000-000000000000" ma:open="false" ma:isKeyword="false">
      <xsd:complexType>
        <xsd:sequence>
          <xsd:element ref="pc:Terms" minOccurs="0" maxOccurs="1"/>
        </xsd:sequence>
      </xsd:complexType>
    </xsd:element>
    <xsd:element name="ofbb8b9a280a423a91cf717fb81349cd" ma:index="20" nillable="true" ma:taxonomy="true" ma:internalName="ofbb8b9a280a423a91cf717fb81349cd" ma:taxonomyFieldName="DEECD_Author" ma:displayName="Author" ma:fieldId="{8fbb8b9a-280a-423a-91cf-717fb81349cd}" ma:sspId="272df97b-2740-40bb-9c0d-572a441144cd" ma:termSetId="f9681774-4169-418a-ae49-9bc331f72a4f" ma:anchorId="00000000-0000-0000-0000-000000000000" ma:open="false" ma:isKeyword="false">
      <xsd:complexType>
        <xsd:sequence>
          <xsd:element ref="pc:Terms" minOccurs="0" maxOccurs="1"/>
        </xsd:sequence>
      </xsd:complexType>
    </xsd:element>
    <xsd:element name="b1688cb4a3a940449dc8286705012a42" ma:index="21" nillable="true" ma:taxonomy="true" ma:internalName="b1688cb4a3a940449dc8286705012a42" ma:taxonomyFieldName="DEECD_Audience" ma:displayName="Audience" ma:fieldId="{b1688cb4-a3a9-4044-9dc8-286705012a42}" ma:taxonomyMulti="true" ma:sspId="272df97b-2740-40bb-9c0d-572a441144cd" ma:termSetId="af0be819-ce00-4865-904d-8408c82c2300"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1688cb4a3a940449dc8286705012a42 xmlns="1aab662d-a6b2-42d6-996b-a574723d1ad8">
      <Terms xmlns="http://schemas.microsoft.com/office/infopath/2007/PartnerControls"/>
    </b1688cb4a3a940449dc8286705012a42>
    <DEECD_Publisher xmlns="http://schemas.microsoft.com/sharepoint/v3">Department of Education and early Childhood Development</DEECD_Publisher>
    <pfad5814e62747ed9f131defefc62dac xmlns="1aab662d-a6b2-42d6-996b-a574723d1ad8">
      <Terms xmlns="http://schemas.microsoft.com/office/infopath/2007/PartnerControls"/>
    </pfad5814e62747ed9f131defefc62dac>
    <a319977fc8504e09982f090ae1d7c602 xmlns="1aab662d-a6b2-42d6-996b-a574723d1ad8">
      <Terms xmlns="http://schemas.microsoft.com/office/infopath/2007/PartnerControls"/>
    </a319977fc8504e09982f090ae1d7c602>
    <DEECD_Keywords xmlns="http://schemas.microsoft.com/sharepoint/v3" xsi:nil="true"/>
    <PublishingExpirationDate xmlns="http://schemas.microsoft.com/sharepoint/v3" xsi:nil="true"/>
    <DEECD_Description xmlns="http://schemas.microsoft.com/sharepoint/v3" xsi:nil="true"/>
    <PublishingStartDate xmlns="http://schemas.microsoft.com/sharepoint/v3" xsi:nil="true"/>
    <TaxCatchAll xmlns="1aab662d-a6b2-42d6-996b-a574723d1ad8"/>
    <ofbb8b9a280a423a91cf717fb81349cd xmlns="1aab662d-a6b2-42d6-996b-a574723d1ad8">
      <Terms xmlns="http://schemas.microsoft.com/office/infopath/2007/PartnerControls"/>
    </ofbb8b9a280a423a91cf717fb81349cd>
  </documentManagement>
</p:properties>
</file>

<file path=customXml/itemProps1.xml><?xml version="1.0" encoding="utf-8"?>
<ds:datastoreItem xmlns:ds="http://schemas.openxmlformats.org/officeDocument/2006/customXml" ds:itemID="{C679930C-1D94-4343-A59D-697C0B2C3ED8}"/>
</file>

<file path=customXml/itemProps2.xml><?xml version="1.0" encoding="utf-8"?>
<ds:datastoreItem xmlns:ds="http://schemas.openxmlformats.org/officeDocument/2006/customXml" ds:itemID="{974705D7-D60A-46E3-BA2C-8B57085D324B}">
  <ds:schemaRefs>
    <ds:schemaRef ds:uri="http://schemas.microsoft.com/sharepoint/v3/contenttype/forms"/>
  </ds:schemaRefs>
</ds:datastoreItem>
</file>

<file path=customXml/itemProps3.xml><?xml version="1.0" encoding="utf-8"?>
<ds:datastoreItem xmlns:ds="http://schemas.openxmlformats.org/officeDocument/2006/customXml" ds:itemID="{93785FAB-D59D-4751-82BC-6FA63AED1921}">
  <ds:schemaRefs>
    <ds:schemaRef ds:uri="http://schemas.microsoft.com/office/2006/documentManagement/types"/>
    <ds:schemaRef ds:uri="http://purl.org/dc/elements/1.1/"/>
    <ds:schemaRef ds:uri="http://purl.org/dc/dcmitype/"/>
    <ds:schemaRef ds:uri="http://purl.org/dc/terms/"/>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4773</TotalTime>
  <Words>2266</Words>
  <Application>Microsoft Office PowerPoint</Application>
  <PresentationFormat>On-screen Show (16:9)</PresentationFormat>
  <Paragraphs>266</Paragraphs>
  <Slides>31</Slides>
  <Notes>31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9" baseType="lpstr">
      <vt:lpstr>Arial</vt:lpstr>
      <vt:lpstr>Arial Narrow</vt:lpstr>
      <vt:lpstr>Cambria Math</vt:lpstr>
      <vt:lpstr>Symbol</vt:lpstr>
      <vt:lpstr>Times New Roman</vt:lpstr>
      <vt:lpstr>Verdana</vt:lpstr>
      <vt:lpstr>VCAA Powerpoint Template</vt:lpstr>
      <vt:lpstr>Equation</vt:lpstr>
      <vt:lpstr>VCE Mathematical Methods</vt:lpstr>
      <vt:lpstr>PowerPoint Presentation</vt:lpstr>
      <vt:lpstr>Asking Questions</vt:lpstr>
      <vt:lpstr>General Outline</vt:lpstr>
      <vt:lpstr>The Study Design 2023-2027</vt:lpstr>
      <vt:lpstr>VCE Mathematics studies 2023 - 2027</vt:lpstr>
      <vt:lpstr>Mathematical Methods Units 1 &amp; 2</vt:lpstr>
      <vt:lpstr>Mathematical Methods Unit 1</vt:lpstr>
      <vt:lpstr>Mathematical Methods Unit 1</vt:lpstr>
      <vt:lpstr>Mathematical Methods Units 1</vt:lpstr>
      <vt:lpstr>Mathematical Methods Unit 1</vt:lpstr>
      <vt:lpstr>Mathematical Methods Unit 2</vt:lpstr>
      <vt:lpstr>Mathematical Methods Unit 2</vt:lpstr>
      <vt:lpstr>Mathematical Methods Unit 2</vt:lpstr>
      <vt:lpstr>Mathematical Methods Units 3 &amp; 4</vt:lpstr>
      <vt:lpstr>Mathematical Methods Units 3 &amp; 4</vt:lpstr>
      <vt:lpstr>Mathematical Methods Units 3 &amp; 4</vt:lpstr>
      <vt:lpstr>Mathematical Methods Unit 3&amp;4</vt:lpstr>
      <vt:lpstr>Mathematical Methods Units 3 &amp; 4</vt:lpstr>
      <vt:lpstr>Mathematical Methods Units 3 – 4</vt:lpstr>
      <vt:lpstr>Mathematical Investigation Units 1 &amp; 2</vt:lpstr>
      <vt:lpstr>Mathematical Investigation Units 1 &amp; 2</vt:lpstr>
      <vt:lpstr>Mathematical Investigation Units 1 &amp; 2</vt:lpstr>
      <vt:lpstr>Mathematical Investigation Units 1 &amp; 2</vt:lpstr>
      <vt:lpstr>Sample Investigation topic</vt:lpstr>
      <vt:lpstr>SACs in Units 3 &amp; 4 – Application Task</vt:lpstr>
      <vt:lpstr>SACs in Units 3 &amp; 4 - Application</vt:lpstr>
      <vt:lpstr>Pseudocode</vt:lpstr>
      <vt:lpstr>Computational Thinking</vt:lpstr>
      <vt:lpstr>Some FAQs</vt:lpstr>
      <vt:lpstr>Contact</vt:lpstr>
    </vt:vector>
  </TitlesOfParts>
  <Company>Victorian Curriculum and Assessment Authority (VCAA)</Company>
  <LinksUpToDate>false</LinksUpToDate>
  <SharedDoc>false</SharedDoc>
  <HyperlinkBase>https://www.vcaa.vic.edu.au/Footer/Pages/Copyright.aspx</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Implementing_VCE_Mathematical_Methods_webinar_Transcript</dc:title>
  <dc:subject>VCE Mathematical Methods</dc:subject>
  <dc:creator>VCAA</dc:creator>
  <cp:keywords>VCE Mathematical Methods, implementation,</cp:keywords>
  <cp:lastModifiedBy>Mary Rose</cp:lastModifiedBy>
  <cp:revision>63</cp:revision>
  <cp:lastPrinted>2022-08-15T01:49:54Z</cp:lastPrinted>
  <dcterms:created xsi:type="dcterms:W3CDTF">2019-11-06T22:47:18Z</dcterms:created>
  <dcterms:modified xsi:type="dcterms:W3CDTF">2022-09-13T23:21:36Z</dcterms:modified>
  <cp:category>VCE Mathematical Methods, implementation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0x0101008840106FE30D4F50BC61A726A7CA6E3800C6AB3851F4F88F40B98871D148B8EC2C</vt:lpwstr>
  </property>
</Properties>
</file>