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harts/chart5.xml" ContentType="application/vnd.openxmlformats-officedocument.drawingml.chart+xml"/>
  <Override PartName="/ppt/handoutMasters/handoutMaster1.xml" ContentType="application/vnd.openxmlformats-officedocument.presentationml.handoutMaster+xml"/>
  <Override PartName="/ppt/charts/chart3.xml" ContentType="application/vnd.openxmlformats-officedocument.drawingml.chart+xml"/>
  <Override PartName="/ppt/charts/chart4.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theme/theme3.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512" r:id="rId2"/>
    <p:sldId id="537" r:id="rId3"/>
    <p:sldId id="539" r:id="rId4"/>
    <p:sldId id="552" r:id="rId5"/>
    <p:sldId id="578" r:id="rId6"/>
    <p:sldId id="541" r:id="rId7"/>
    <p:sldId id="542" r:id="rId8"/>
    <p:sldId id="543" r:id="rId9"/>
    <p:sldId id="544" r:id="rId10"/>
    <p:sldId id="546" r:id="rId11"/>
    <p:sldId id="547" r:id="rId12"/>
    <p:sldId id="529" r:id="rId13"/>
    <p:sldId id="562" r:id="rId14"/>
    <p:sldId id="563" r:id="rId15"/>
    <p:sldId id="565" r:id="rId16"/>
    <p:sldId id="530" r:id="rId17"/>
    <p:sldId id="531" r:id="rId18"/>
    <p:sldId id="564" r:id="rId19"/>
    <p:sldId id="566" r:id="rId20"/>
    <p:sldId id="567" r:id="rId21"/>
    <p:sldId id="569" r:id="rId22"/>
    <p:sldId id="570" r:id="rId23"/>
    <p:sldId id="571" r:id="rId24"/>
    <p:sldId id="572" r:id="rId25"/>
    <p:sldId id="573" r:id="rId26"/>
    <p:sldId id="574" r:id="rId27"/>
    <p:sldId id="524" r:id="rId28"/>
    <p:sldId id="525" r:id="rId29"/>
    <p:sldId id="526" r:id="rId30"/>
    <p:sldId id="576" r:id="rId31"/>
    <p:sldId id="556" r:id="rId32"/>
    <p:sldId id="580" r:id="rId33"/>
    <p:sldId id="557" r:id="rId34"/>
    <p:sldId id="558" r:id="rId35"/>
    <p:sldId id="521" r:id="rId36"/>
    <p:sldId id="522" r:id="rId37"/>
    <p:sldId id="577" r:id="rId38"/>
    <p:sldId id="561" r:id="rId39"/>
    <p:sldId id="555" r:id="rId40"/>
    <p:sldId id="534" r:id="rId41"/>
    <p:sldId id="554" r:id="rId42"/>
    <p:sldId id="535" r:id="rId43"/>
    <p:sldId id="553" r:id="rId44"/>
    <p:sldId id="548" r:id="rId45"/>
    <p:sldId id="579" r:id="rId46"/>
    <p:sldId id="550" r:id="rId47"/>
    <p:sldId id="551" r:id="rId48"/>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6DF"/>
    <a:srgbClr val="FFCC66"/>
    <a:srgbClr val="FF9900"/>
    <a:srgbClr val="FFCC99"/>
    <a:srgbClr val="FFFF99"/>
    <a:srgbClr val="CC00CC"/>
    <a:srgbClr val="FF99FF"/>
    <a:srgbClr val="0099CC"/>
    <a:srgbClr val="66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15" autoAdjust="0"/>
    <p:restoredTop sz="98194" autoAdjust="0"/>
  </p:normalViewPr>
  <p:slideViewPr>
    <p:cSldViewPr>
      <p:cViewPr varScale="1">
        <p:scale>
          <a:sx n="111" d="100"/>
          <a:sy n="111" d="100"/>
        </p:scale>
        <p:origin x="12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2017%20audi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2017%20audi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2017%20audi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2017%20audi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08502768\Documents\2017%20aud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Content basis of </a:t>
            </a:r>
            <a:r>
              <a:rPr lang="en-US" sz="2400" dirty="0" smtClean="0"/>
              <a:t>the VCE Chemistry student practical investigation in 2017 (N =</a:t>
            </a:r>
            <a:r>
              <a:rPr lang="en-US" sz="2400" baseline="0" dirty="0" smtClean="0"/>
              <a:t> 128)</a:t>
            </a:r>
            <a:endParaRPr lang="en-US" sz="2400" dirty="0"/>
          </a:p>
        </c:rich>
      </c:tx>
      <c:overlay val="0"/>
    </c:title>
    <c:autoTitleDeleted val="0"/>
    <c:plotArea>
      <c:layout/>
      <c:barChart>
        <c:barDir val="col"/>
        <c:grouping val="clustered"/>
        <c:varyColors val="0"/>
        <c:ser>
          <c:idx val="0"/>
          <c:order val="0"/>
          <c:invertIfNegative val="0"/>
          <c:cat>
            <c:strRef>
              <c:f>Chemistry!$B$308:$B$311</c:f>
              <c:strCache>
                <c:ptCount val="4"/>
                <c:pt idx="0">
                  <c:v>Unit 3 only</c:v>
                </c:pt>
                <c:pt idx="1">
                  <c:v>Unit 4 only</c:v>
                </c:pt>
                <c:pt idx="2">
                  <c:v>Choice of Units 3 or 4</c:v>
                </c:pt>
                <c:pt idx="3">
                  <c:v>Mixture of Units 3 and 4</c:v>
                </c:pt>
              </c:strCache>
            </c:strRef>
          </c:cat>
          <c:val>
            <c:numRef>
              <c:f>Chemistry!$C$308:$C$311</c:f>
              <c:numCache>
                <c:formatCode>General</c:formatCode>
                <c:ptCount val="4"/>
                <c:pt idx="0">
                  <c:v>57.03125</c:v>
                </c:pt>
                <c:pt idx="1">
                  <c:v>25</c:v>
                </c:pt>
                <c:pt idx="2">
                  <c:v>10.9375</c:v>
                </c:pt>
                <c:pt idx="3">
                  <c:v>7.03125</c:v>
                </c:pt>
              </c:numCache>
            </c:numRef>
          </c:val>
          <c:extLst>
            <c:ext xmlns:c16="http://schemas.microsoft.com/office/drawing/2014/chart" uri="{C3380CC4-5D6E-409C-BE32-E72D297353CC}">
              <c16:uniqueId val="{00000000-1A11-461E-B1DD-0CE9CA5C215A}"/>
            </c:ext>
          </c:extLst>
        </c:ser>
        <c:dLbls>
          <c:showLegendKey val="0"/>
          <c:showVal val="0"/>
          <c:showCatName val="0"/>
          <c:showSerName val="0"/>
          <c:showPercent val="0"/>
          <c:showBubbleSize val="0"/>
        </c:dLbls>
        <c:gapWidth val="150"/>
        <c:axId val="53879936"/>
        <c:axId val="53932032"/>
      </c:barChart>
      <c:catAx>
        <c:axId val="53879936"/>
        <c:scaling>
          <c:orientation val="minMax"/>
        </c:scaling>
        <c:delete val="0"/>
        <c:axPos val="b"/>
        <c:title>
          <c:tx>
            <c:rich>
              <a:bodyPr/>
              <a:lstStyle/>
              <a:p>
                <a:pPr>
                  <a:defRPr sz="1600"/>
                </a:pPr>
                <a:r>
                  <a:rPr lang="en-US" sz="1600"/>
                  <a:t>Unit selection</a:t>
                </a:r>
              </a:p>
            </c:rich>
          </c:tx>
          <c:overlay val="0"/>
        </c:title>
        <c:numFmt formatCode="General" sourceLinked="0"/>
        <c:majorTickMark val="out"/>
        <c:minorTickMark val="none"/>
        <c:tickLblPos val="nextTo"/>
        <c:txPr>
          <a:bodyPr/>
          <a:lstStyle/>
          <a:p>
            <a:pPr>
              <a:defRPr sz="1200"/>
            </a:pPr>
            <a:endParaRPr lang="en-US"/>
          </a:p>
        </c:txPr>
        <c:crossAx val="53932032"/>
        <c:crosses val="autoZero"/>
        <c:auto val="1"/>
        <c:lblAlgn val="ctr"/>
        <c:lblOffset val="100"/>
        <c:noMultiLvlLbl val="0"/>
      </c:catAx>
      <c:valAx>
        <c:axId val="53932032"/>
        <c:scaling>
          <c:orientation val="minMax"/>
        </c:scaling>
        <c:delete val="0"/>
        <c:axPos val="l"/>
        <c:majorGridlines/>
        <c:title>
          <c:tx>
            <c:rich>
              <a:bodyPr rot="-5400000" vert="horz"/>
              <a:lstStyle/>
              <a:p>
                <a:pPr>
                  <a:defRPr sz="1600"/>
                </a:pPr>
                <a:r>
                  <a:rPr lang="en-US" sz="1600"/>
                  <a:t>% schools</a:t>
                </a:r>
              </a:p>
            </c:rich>
          </c:tx>
          <c:overlay val="0"/>
        </c:title>
        <c:numFmt formatCode="General" sourceLinked="1"/>
        <c:majorTickMark val="out"/>
        <c:minorTickMark val="none"/>
        <c:tickLblPos val="nextTo"/>
        <c:crossAx val="538799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When </a:t>
            </a:r>
            <a:r>
              <a:rPr lang="en-US" sz="2400" dirty="0" smtClean="0"/>
              <a:t>was </a:t>
            </a:r>
            <a:r>
              <a:rPr lang="en-US" sz="2400" dirty="0"/>
              <a:t>the </a:t>
            </a:r>
            <a:r>
              <a:rPr lang="en-US" sz="2400" b="1" i="0" u="none" strike="noStrike" baseline="0" dirty="0" smtClean="0">
                <a:effectLst/>
              </a:rPr>
              <a:t>VCE Chemistry </a:t>
            </a:r>
            <a:r>
              <a:rPr lang="en-US" sz="2400" dirty="0" smtClean="0"/>
              <a:t>student </a:t>
            </a:r>
            <a:r>
              <a:rPr lang="en-US" sz="2400" dirty="0"/>
              <a:t>practical investigation </a:t>
            </a:r>
            <a:r>
              <a:rPr lang="en-US" sz="2400" dirty="0" smtClean="0"/>
              <a:t>undertaken in 2017?   (N = 128)</a:t>
            </a:r>
            <a:endParaRPr lang="en-US" sz="2400" dirty="0"/>
          </a:p>
        </c:rich>
      </c:tx>
      <c:overlay val="0"/>
    </c:title>
    <c:autoTitleDeleted val="0"/>
    <c:plotArea>
      <c:layout/>
      <c:barChart>
        <c:barDir val="bar"/>
        <c:grouping val="clustered"/>
        <c:varyColors val="0"/>
        <c:ser>
          <c:idx val="0"/>
          <c:order val="0"/>
          <c:invertIfNegative val="0"/>
          <c:cat>
            <c:strRef>
              <c:f>Chemistry!$B$178:$B$181</c:f>
              <c:strCache>
                <c:ptCount val="4"/>
                <c:pt idx="0">
                  <c:v>Staged across Unit 3 and Unit 4</c:v>
                </c:pt>
                <c:pt idx="1">
                  <c:v>After the completion of Unit 3 and before commencing Unit 4</c:v>
                </c:pt>
                <c:pt idx="2">
                  <c:v>During Unit 4</c:v>
                </c:pt>
                <c:pt idx="3">
                  <c:v>During Unit 3</c:v>
                </c:pt>
              </c:strCache>
            </c:strRef>
          </c:cat>
          <c:val>
            <c:numRef>
              <c:f>Chemistry!$C$178:$C$181</c:f>
              <c:numCache>
                <c:formatCode>General</c:formatCode>
                <c:ptCount val="4"/>
                <c:pt idx="0">
                  <c:v>3.1746031746031744</c:v>
                </c:pt>
                <c:pt idx="1">
                  <c:v>18.253968253968253</c:v>
                </c:pt>
                <c:pt idx="2">
                  <c:v>38.095238095238095</c:v>
                </c:pt>
                <c:pt idx="3">
                  <c:v>40.476190476190474</c:v>
                </c:pt>
              </c:numCache>
            </c:numRef>
          </c:val>
          <c:extLst>
            <c:ext xmlns:c16="http://schemas.microsoft.com/office/drawing/2014/chart" uri="{C3380CC4-5D6E-409C-BE32-E72D297353CC}">
              <c16:uniqueId val="{00000000-69EE-4CF8-98E3-8243F6645A64}"/>
            </c:ext>
          </c:extLst>
        </c:ser>
        <c:dLbls>
          <c:showLegendKey val="0"/>
          <c:showVal val="0"/>
          <c:showCatName val="0"/>
          <c:showSerName val="0"/>
          <c:showPercent val="0"/>
          <c:showBubbleSize val="0"/>
        </c:dLbls>
        <c:gapWidth val="150"/>
        <c:axId val="54302208"/>
        <c:axId val="54334208"/>
      </c:barChart>
      <c:catAx>
        <c:axId val="54302208"/>
        <c:scaling>
          <c:orientation val="minMax"/>
        </c:scaling>
        <c:delete val="0"/>
        <c:axPos val="l"/>
        <c:numFmt formatCode="General" sourceLinked="0"/>
        <c:majorTickMark val="out"/>
        <c:minorTickMark val="none"/>
        <c:tickLblPos val="nextTo"/>
        <c:txPr>
          <a:bodyPr/>
          <a:lstStyle/>
          <a:p>
            <a:pPr>
              <a:defRPr sz="1800"/>
            </a:pPr>
            <a:endParaRPr lang="en-US"/>
          </a:p>
        </c:txPr>
        <c:crossAx val="54334208"/>
        <c:crosses val="autoZero"/>
        <c:auto val="1"/>
        <c:lblAlgn val="ctr"/>
        <c:lblOffset val="100"/>
        <c:noMultiLvlLbl val="0"/>
      </c:catAx>
      <c:valAx>
        <c:axId val="54334208"/>
        <c:scaling>
          <c:orientation val="minMax"/>
        </c:scaling>
        <c:delete val="0"/>
        <c:axPos val="b"/>
        <c:majorGridlines/>
        <c:title>
          <c:tx>
            <c:rich>
              <a:bodyPr/>
              <a:lstStyle/>
              <a:p>
                <a:pPr>
                  <a:defRPr sz="1800"/>
                </a:pPr>
                <a:r>
                  <a:rPr lang="en-US" sz="1800"/>
                  <a:t>% schools</a:t>
                </a:r>
              </a:p>
            </c:rich>
          </c:tx>
          <c:overlay val="0"/>
        </c:title>
        <c:numFmt formatCode="General" sourceLinked="1"/>
        <c:majorTickMark val="out"/>
        <c:minorTickMark val="none"/>
        <c:tickLblPos val="nextTo"/>
        <c:txPr>
          <a:bodyPr/>
          <a:lstStyle/>
          <a:p>
            <a:pPr>
              <a:defRPr sz="1400"/>
            </a:pPr>
            <a:endParaRPr lang="en-US"/>
          </a:p>
        </c:txPr>
        <c:crossAx val="543022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Laboratory facilities for VCE </a:t>
            </a:r>
            <a:r>
              <a:rPr lang="en-US" sz="2000" dirty="0" smtClean="0"/>
              <a:t>Chemistry in 2017       </a:t>
            </a:r>
            <a:r>
              <a:rPr lang="en-US" sz="2000" dirty="0"/>
              <a:t>(N = 54)</a:t>
            </a:r>
          </a:p>
        </c:rich>
      </c:tx>
      <c:overlay val="0"/>
    </c:title>
    <c:autoTitleDeleted val="0"/>
    <c:plotArea>
      <c:layout/>
      <c:barChart>
        <c:barDir val="bar"/>
        <c:grouping val="clustered"/>
        <c:varyColors val="0"/>
        <c:ser>
          <c:idx val="0"/>
          <c:order val="0"/>
          <c:invertIfNegative val="0"/>
          <c:cat>
            <c:strRef>
              <c:f>Chemistry!$B$386:$B$392</c:f>
              <c:strCache>
                <c:ptCount val="7"/>
                <c:pt idx="0">
                  <c:v>Required resources readily available or easily accessed</c:v>
                </c:pt>
                <c:pt idx="1">
                  <c:v>Laboratories are well fitted out for chemistry practical activities</c:v>
                </c:pt>
                <c:pt idx="2">
                  <c:v>External laboratories are accessed for undertaking chemistry practical activities</c:v>
                </c:pt>
                <c:pt idx="3">
                  <c:v>Virtual laboratories are used for activities not possible/available at school</c:v>
                </c:pt>
                <c:pt idx="4">
                  <c:v>School has a wet/dry laboratory for chemistry classes</c:v>
                </c:pt>
                <c:pt idx="5">
                  <c:v>School has a designated chemistry laboratory</c:v>
                </c:pt>
                <c:pt idx="6">
                  <c:v>Laboratories available at  school for chemistry practical activities</c:v>
                </c:pt>
              </c:strCache>
            </c:strRef>
          </c:cat>
          <c:val>
            <c:numRef>
              <c:f>Chemistry!$C$386:$C$392</c:f>
              <c:numCache>
                <c:formatCode>General</c:formatCode>
                <c:ptCount val="7"/>
              </c:numCache>
            </c:numRef>
          </c:val>
          <c:extLst>
            <c:ext xmlns:c16="http://schemas.microsoft.com/office/drawing/2014/chart" uri="{C3380CC4-5D6E-409C-BE32-E72D297353CC}">
              <c16:uniqueId val="{00000000-A9A4-4591-8E69-FBC98ACBC922}"/>
            </c:ext>
          </c:extLst>
        </c:ser>
        <c:ser>
          <c:idx val="1"/>
          <c:order val="1"/>
          <c:invertIfNegative val="0"/>
          <c:cat>
            <c:strRef>
              <c:f>Chemistry!$B$386:$B$392</c:f>
              <c:strCache>
                <c:ptCount val="7"/>
                <c:pt idx="0">
                  <c:v>Required resources readily available or easily accessed</c:v>
                </c:pt>
                <c:pt idx="1">
                  <c:v>Laboratories are well fitted out for chemistry practical activities</c:v>
                </c:pt>
                <c:pt idx="2">
                  <c:v>External laboratories are accessed for undertaking chemistry practical activities</c:v>
                </c:pt>
                <c:pt idx="3">
                  <c:v>Virtual laboratories are used for activities not possible/available at school</c:v>
                </c:pt>
                <c:pt idx="4">
                  <c:v>School has a wet/dry laboratory for chemistry classes</c:v>
                </c:pt>
                <c:pt idx="5">
                  <c:v>School has a designated chemistry laboratory</c:v>
                </c:pt>
                <c:pt idx="6">
                  <c:v>Laboratories available at  school for chemistry practical activities</c:v>
                </c:pt>
              </c:strCache>
            </c:strRef>
          </c:cat>
          <c:val>
            <c:numRef>
              <c:f>Chemistry!$D$386:$D$392</c:f>
              <c:numCache>
                <c:formatCode>General</c:formatCode>
                <c:ptCount val="7"/>
              </c:numCache>
            </c:numRef>
          </c:val>
          <c:extLst>
            <c:ext xmlns:c16="http://schemas.microsoft.com/office/drawing/2014/chart" uri="{C3380CC4-5D6E-409C-BE32-E72D297353CC}">
              <c16:uniqueId val="{00000001-A9A4-4591-8E69-FBC98ACBC922}"/>
            </c:ext>
          </c:extLst>
        </c:ser>
        <c:ser>
          <c:idx val="2"/>
          <c:order val="2"/>
          <c:spPr>
            <a:solidFill>
              <a:srgbClr val="0070C0"/>
            </a:solidFill>
          </c:spPr>
          <c:invertIfNegative val="0"/>
          <c:cat>
            <c:strRef>
              <c:f>Chemistry!$B$386:$B$392</c:f>
              <c:strCache>
                <c:ptCount val="7"/>
                <c:pt idx="0">
                  <c:v>Required resources readily available or easily accessed</c:v>
                </c:pt>
                <c:pt idx="1">
                  <c:v>Laboratories are well fitted out for chemistry practical activities</c:v>
                </c:pt>
                <c:pt idx="2">
                  <c:v>External laboratories are accessed for undertaking chemistry practical activities</c:v>
                </c:pt>
                <c:pt idx="3">
                  <c:v>Virtual laboratories are used for activities not possible/available at school</c:v>
                </c:pt>
                <c:pt idx="4">
                  <c:v>School has a wet/dry laboratory for chemistry classes</c:v>
                </c:pt>
                <c:pt idx="5">
                  <c:v>School has a designated chemistry laboratory</c:v>
                </c:pt>
                <c:pt idx="6">
                  <c:v>Laboratories available at  school for chemistry practical activities</c:v>
                </c:pt>
              </c:strCache>
            </c:strRef>
          </c:cat>
          <c:val>
            <c:numRef>
              <c:f>Chemistry!$E$386:$E$392</c:f>
              <c:numCache>
                <c:formatCode>General</c:formatCode>
                <c:ptCount val="7"/>
                <c:pt idx="0">
                  <c:v>96.296296296296291</c:v>
                </c:pt>
                <c:pt idx="1">
                  <c:v>92.592592592592595</c:v>
                </c:pt>
                <c:pt idx="2">
                  <c:v>18.518518518518519</c:v>
                </c:pt>
                <c:pt idx="3">
                  <c:v>24.074074074074073</c:v>
                </c:pt>
                <c:pt idx="4">
                  <c:v>64.81481481481481</c:v>
                </c:pt>
                <c:pt idx="5">
                  <c:v>72.222222222222229</c:v>
                </c:pt>
                <c:pt idx="6">
                  <c:v>96.296296296296291</c:v>
                </c:pt>
              </c:numCache>
            </c:numRef>
          </c:val>
          <c:extLst>
            <c:ext xmlns:c16="http://schemas.microsoft.com/office/drawing/2014/chart" uri="{C3380CC4-5D6E-409C-BE32-E72D297353CC}">
              <c16:uniqueId val="{00000002-A9A4-4591-8E69-FBC98ACBC922}"/>
            </c:ext>
          </c:extLst>
        </c:ser>
        <c:dLbls>
          <c:showLegendKey val="0"/>
          <c:showVal val="0"/>
          <c:showCatName val="0"/>
          <c:showSerName val="0"/>
          <c:showPercent val="0"/>
          <c:showBubbleSize val="0"/>
        </c:dLbls>
        <c:gapWidth val="150"/>
        <c:axId val="115449856"/>
        <c:axId val="115451392"/>
      </c:barChart>
      <c:catAx>
        <c:axId val="115449856"/>
        <c:scaling>
          <c:orientation val="minMax"/>
        </c:scaling>
        <c:delete val="0"/>
        <c:axPos val="l"/>
        <c:numFmt formatCode="General" sourceLinked="0"/>
        <c:majorTickMark val="out"/>
        <c:minorTickMark val="none"/>
        <c:tickLblPos val="nextTo"/>
        <c:txPr>
          <a:bodyPr/>
          <a:lstStyle/>
          <a:p>
            <a:pPr>
              <a:defRPr sz="1600"/>
            </a:pPr>
            <a:endParaRPr lang="en-US"/>
          </a:p>
        </c:txPr>
        <c:crossAx val="115451392"/>
        <c:crosses val="autoZero"/>
        <c:auto val="1"/>
        <c:lblAlgn val="ctr"/>
        <c:lblOffset val="100"/>
        <c:noMultiLvlLbl val="0"/>
      </c:catAx>
      <c:valAx>
        <c:axId val="115451392"/>
        <c:scaling>
          <c:orientation val="minMax"/>
        </c:scaling>
        <c:delete val="0"/>
        <c:axPos val="b"/>
        <c:majorGridlines/>
        <c:title>
          <c:tx>
            <c:rich>
              <a:bodyPr/>
              <a:lstStyle/>
              <a:p>
                <a:pPr>
                  <a:defRPr sz="1800"/>
                </a:pPr>
                <a:r>
                  <a:rPr lang="en-US" sz="1800"/>
                  <a:t>% schools</a:t>
                </a:r>
              </a:p>
            </c:rich>
          </c:tx>
          <c:overlay val="0"/>
        </c:title>
        <c:numFmt formatCode="General" sourceLinked="1"/>
        <c:majorTickMark val="out"/>
        <c:minorTickMark val="none"/>
        <c:tickLblPos val="nextTo"/>
        <c:txPr>
          <a:bodyPr/>
          <a:lstStyle/>
          <a:p>
            <a:pPr>
              <a:defRPr sz="1400"/>
            </a:pPr>
            <a:endParaRPr lang="en-US"/>
          </a:p>
        </c:txPr>
        <c:crossAx val="11544985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What % time </a:t>
            </a:r>
            <a:r>
              <a:rPr lang="en-US" dirty="0" smtClean="0"/>
              <a:t>was </a:t>
            </a:r>
            <a:r>
              <a:rPr lang="en-US" dirty="0"/>
              <a:t>spent teaching VCE Chemistry in a </a:t>
            </a:r>
            <a:r>
              <a:rPr lang="en-US" dirty="0" smtClean="0"/>
              <a:t>laboratory in 2017?</a:t>
            </a:r>
            <a:r>
              <a:rPr lang="en-US" baseline="0" dirty="0" smtClean="0"/>
              <a:t> </a:t>
            </a:r>
            <a:r>
              <a:rPr lang="en-US" dirty="0" smtClean="0"/>
              <a:t>(N = 54)</a:t>
            </a:r>
            <a:endParaRPr lang="en-US" dirty="0"/>
          </a:p>
        </c:rich>
      </c:tx>
      <c:overlay val="0"/>
    </c:title>
    <c:autoTitleDeleted val="0"/>
    <c:plotArea>
      <c:layout/>
      <c:barChart>
        <c:barDir val="bar"/>
        <c:grouping val="clustered"/>
        <c:varyColors val="0"/>
        <c:ser>
          <c:idx val="0"/>
          <c:order val="0"/>
          <c:invertIfNegative val="0"/>
          <c:cat>
            <c:strRef>
              <c:f>Chemistry!$B$419:$B$427</c:f>
              <c:strCache>
                <c:ptCount val="9"/>
                <c:pt idx="0">
                  <c:v>exactly 0%</c:v>
                </c:pt>
                <c:pt idx="1">
                  <c:v>between 0% and 25%</c:v>
                </c:pt>
                <c:pt idx="2">
                  <c:v>exactly 25%</c:v>
                </c:pt>
                <c:pt idx="3">
                  <c:v>between 25% and 50%</c:v>
                </c:pt>
                <c:pt idx="4">
                  <c:v>exactly 50%</c:v>
                </c:pt>
                <c:pt idx="5">
                  <c:v>between 50% and 75%</c:v>
                </c:pt>
                <c:pt idx="6">
                  <c:v>exactly 75%</c:v>
                </c:pt>
                <c:pt idx="7">
                  <c:v>between 75% and 100%</c:v>
                </c:pt>
                <c:pt idx="8">
                  <c:v>exactly 100%</c:v>
                </c:pt>
              </c:strCache>
            </c:strRef>
          </c:cat>
          <c:val>
            <c:numRef>
              <c:f>Chemistry!$C$419:$C$427</c:f>
              <c:numCache>
                <c:formatCode>General</c:formatCode>
                <c:ptCount val="9"/>
                <c:pt idx="0">
                  <c:v>0</c:v>
                </c:pt>
                <c:pt idx="1">
                  <c:v>1.8518518518518519</c:v>
                </c:pt>
                <c:pt idx="2">
                  <c:v>1.8518518518518519</c:v>
                </c:pt>
                <c:pt idx="3">
                  <c:v>5.5555555555555554</c:v>
                </c:pt>
                <c:pt idx="4">
                  <c:v>3.7037037037037037</c:v>
                </c:pt>
                <c:pt idx="5">
                  <c:v>7.4074074074074074</c:v>
                </c:pt>
                <c:pt idx="6">
                  <c:v>1.8518518518518519</c:v>
                </c:pt>
                <c:pt idx="7">
                  <c:v>24.074074074074073</c:v>
                </c:pt>
                <c:pt idx="8">
                  <c:v>53.703703703703702</c:v>
                </c:pt>
              </c:numCache>
            </c:numRef>
          </c:val>
          <c:extLst>
            <c:ext xmlns:c16="http://schemas.microsoft.com/office/drawing/2014/chart" uri="{C3380CC4-5D6E-409C-BE32-E72D297353CC}">
              <c16:uniqueId val="{00000000-A5A6-4541-B123-E5F8C9235F81}"/>
            </c:ext>
          </c:extLst>
        </c:ser>
        <c:dLbls>
          <c:showLegendKey val="0"/>
          <c:showVal val="0"/>
          <c:showCatName val="0"/>
          <c:showSerName val="0"/>
          <c:showPercent val="0"/>
          <c:showBubbleSize val="0"/>
        </c:dLbls>
        <c:gapWidth val="150"/>
        <c:axId val="51939584"/>
        <c:axId val="51945856"/>
      </c:barChart>
      <c:catAx>
        <c:axId val="51939584"/>
        <c:scaling>
          <c:orientation val="minMax"/>
        </c:scaling>
        <c:delete val="0"/>
        <c:axPos val="l"/>
        <c:title>
          <c:tx>
            <c:rich>
              <a:bodyPr rot="-5400000" vert="horz"/>
              <a:lstStyle/>
              <a:p>
                <a:pPr>
                  <a:defRPr sz="1800"/>
                </a:pPr>
                <a:r>
                  <a:rPr lang="en-US" sz="1800"/>
                  <a:t>% teaching time in a lab</a:t>
                </a:r>
              </a:p>
            </c:rich>
          </c:tx>
          <c:layout>
            <c:manualLayout>
              <c:xMode val="edge"/>
              <c:yMode val="edge"/>
              <c:x val="4.4088776976169497E-3"/>
              <c:y val="0.27088062490042825"/>
            </c:manualLayout>
          </c:layout>
          <c:overlay val="0"/>
        </c:title>
        <c:numFmt formatCode="General" sourceLinked="0"/>
        <c:majorTickMark val="out"/>
        <c:minorTickMark val="none"/>
        <c:tickLblPos val="nextTo"/>
        <c:txPr>
          <a:bodyPr/>
          <a:lstStyle/>
          <a:p>
            <a:pPr>
              <a:defRPr sz="1600"/>
            </a:pPr>
            <a:endParaRPr lang="en-US"/>
          </a:p>
        </c:txPr>
        <c:crossAx val="51945856"/>
        <c:crosses val="autoZero"/>
        <c:auto val="1"/>
        <c:lblAlgn val="ctr"/>
        <c:lblOffset val="100"/>
        <c:noMultiLvlLbl val="0"/>
      </c:catAx>
      <c:valAx>
        <c:axId val="51945856"/>
        <c:scaling>
          <c:orientation val="minMax"/>
        </c:scaling>
        <c:delete val="0"/>
        <c:axPos val="b"/>
        <c:majorGridlines/>
        <c:title>
          <c:tx>
            <c:rich>
              <a:bodyPr/>
              <a:lstStyle/>
              <a:p>
                <a:pPr>
                  <a:defRPr sz="1800"/>
                </a:pPr>
                <a:r>
                  <a:rPr lang="en-US" sz="1800"/>
                  <a:t>% schools</a:t>
                </a:r>
              </a:p>
            </c:rich>
          </c:tx>
          <c:layout>
            <c:manualLayout>
              <c:xMode val="edge"/>
              <c:yMode val="edge"/>
              <c:x val="0.58203897285878692"/>
              <c:y val="0.94187614960147148"/>
            </c:manualLayout>
          </c:layout>
          <c:overlay val="0"/>
        </c:title>
        <c:numFmt formatCode="General" sourceLinked="1"/>
        <c:majorTickMark val="out"/>
        <c:minorTickMark val="none"/>
        <c:tickLblPos val="nextTo"/>
        <c:txPr>
          <a:bodyPr/>
          <a:lstStyle/>
          <a:p>
            <a:pPr>
              <a:defRPr sz="1400"/>
            </a:pPr>
            <a:endParaRPr lang="en-US"/>
          </a:p>
        </c:txPr>
        <c:crossAx val="5193958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How much notice </a:t>
            </a:r>
            <a:r>
              <a:rPr lang="en-US" sz="1800" dirty="0" smtClean="0"/>
              <a:t>was </a:t>
            </a:r>
            <a:r>
              <a:rPr lang="en-US" sz="1800" dirty="0"/>
              <a:t>given to laboratory technicians </a:t>
            </a:r>
            <a:r>
              <a:rPr lang="en-US" sz="1800" dirty="0" smtClean="0"/>
              <a:t>to prepare practical activities</a:t>
            </a:r>
            <a:r>
              <a:rPr lang="en-US" sz="1800" baseline="0" dirty="0" smtClean="0"/>
              <a:t> for </a:t>
            </a:r>
            <a:r>
              <a:rPr lang="en-US" sz="1800" dirty="0" smtClean="0"/>
              <a:t>chemistry in 2017? (N = 52)</a:t>
            </a:r>
            <a:endParaRPr lang="en-US" sz="1800" dirty="0"/>
          </a:p>
        </c:rich>
      </c:tx>
      <c:overlay val="0"/>
    </c:title>
    <c:autoTitleDeleted val="0"/>
    <c:plotArea>
      <c:layout/>
      <c:barChart>
        <c:barDir val="bar"/>
        <c:grouping val="clustered"/>
        <c:varyColors val="0"/>
        <c:ser>
          <c:idx val="0"/>
          <c:order val="0"/>
          <c:invertIfNegative val="0"/>
          <c:cat>
            <c:strRef>
              <c:f>Chemistry!$B$59:$B$66</c:f>
              <c:strCache>
                <c:ptCount val="8"/>
                <c:pt idx="0">
                  <c:v>Other</c:v>
                </c:pt>
                <c:pt idx="1">
                  <c:v>Longer than 2 weeks</c:v>
                </c:pt>
                <c:pt idx="2">
                  <c:v>2 weeks</c:v>
                </c:pt>
                <c:pt idx="3">
                  <c:v>Between 1 and 2 weeks</c:v>
                </c:pt>
                <c:pt idx="4">
                  <c:v>Between 3 days and 1 week</c:v>
                </c:pt>
                <c:pt idx="5">
                  <c:v>3 days</c:v>
                </c:pt>
                <c:pt idx="6">
                  <c:v>2 days</c:v>
                </c:pt>
                <c:pt idx="7">
                  <c:v>1 day</c:v>
                </c:pt>
              </c:strCache>
            </c:strRef>
          </c:cat>
          <c:val>
            <c:numRef>
              <c:f>Chemistry!$C$59:$C$66</c:f>
              <c:numCache>
                <c:formatCode>General</c:formatCode>
                <c:ptCount val="8"/>
                <c:pt idx="0">
                  <c:v>5.5555555555555554</c:v>
                </c:pt>
                <c:pt idx="1">
                  <c:v>33.333333333333336</c:v>
                </c:pt>
                <c:pt idx="2">
                  <c:v>5.5555555555555554</c:v>
                </c:pt>
                <c:pt idx="3">
                  <c:v>27.777777777777779</c:v>
                </c:pt>
                <c:pt idx="4">
                  <c:v>18.518518518518519</c:v>
                </c:pt>
                <c:pt idx="5">
                  <c:v>1.8518518518518519</c:v>
                </c:pt>
                <c:pt idx="6">
                  <c:v>7.4074074074074074</c:v>
                </c:pt>
                <c:pt idx="7">
                  <c:v>0</c:v>
                </c:pt>
              </c:numCache>
            </c:numRef>
          </c:val>
          <c:extLst>
            <c:ext xmlns:c16="http://schemas.microsoft.com/office/drawing/2014/chart" uri="{C3380CC4-5D6E-409C-BE32-E72D297353CC}">
              <c16:uniqueId val="{00000000-4987-4293-A76E-CA4332EDE91B}"/>
            </c:ext>
          </c:extLst>
        </c:ser>
        <c:dLbls>
          <c:showLegendKey val="0"/>
          <c:showVal val="0"/>
          <c:showCatName val="0"/>
          <c:showSerName val="0"/>
          <c:showPercent val="0"/>
          <c:showBubbleSize val="0"/>
        </c:dLbls>
        <c:gapWidth val="150"/>
        <c:axId val="52372608"/>
        <c:axId val="52374144"/>
      </c:barChart>
      <c:catAx>
        <c:axId val="52372608"/>
        <c:scaling>
          <c:orientation val="minMax"/>
        </c:scaling>
        <c:delete val="0"/>
        <c:axPos val="l"/>
        <c:numFmt formatCode="General" sourceLinked="0"/>
        <c:majorTickMark val="out"/>
        <c:minorTickMark val="none"/>
        <c:tickLblPos val="nextTo"/>
        <c:txPr>
          <a:bodyPr/>
          <a:lstStyle/>
          <a:p>
            <a:pPr>
              <a:defRPr sz="1600"/>
            </a:pPr>
            <a:endParaRPr lang="en-US"/>
          </a:p>
        </c:txPr>
        <c:crossAx val="52374144"/>
        <c:crosses val="autoZero"/>
        <c:auto val="1"/>
        <c:lblAlgn val="ctr"/>
        <c:lblOffset val="100"/>
        <c:noMultiLvlLbl val="0"/>
      </c:catAx>
      <c:valAx>
        <c:axId val="52374144"/>
        <c:scaling>
          <c:orientation val="minMax"/>
        </c:scaling>
        <c:delete val="0"/>
        <c:axPos val="b"/>
        <c:majorGridlines/>
        <c:title>
          <c:tx>
            <c:rich>
              <a:bodyPr/>
              <a:lstStyle/>
              <a:p>
                <a:pPr>
                  <a:defRPr/>
                </a:pPr>
                <a:r>
                  <a:rPr lang="en-US" dirty="0" smtClean="0"/>
                  <a:t>% schools</a:t>
                </a:r>
                <a:endParaRPr lang="en-US" dirty="0"/>
              </a:p>
            </c:rich>
          </c:tx>
          <c:overlay val="0"/>
        </c:title>
        <c:numFmt formatCode="General" sourceLinked="1"/>
        <c:majorTickMark val="out"/>
        <c:minorTickMark val="none"/>
        <c:tickLblPos val="nextTo"/>
        <c:txPr>
          <a:bodyPr/>
          <a:lstStyle/>
          <a:p>
            <a:pPr>
              <a:defRPr sz="1400"/>
            </a:pPr>
            <a:endParaRPr lang="en-US"/>
          </a:p>
        </c:txPr>
        <c:crossAx val="5237260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548012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6198384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422853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265925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50836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584153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1646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868148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30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caa.vic.edu.au/Pages/vce/adviceforteachers/chemistry/scientific_inquiry_method.aspx" TargetMode="External"/><Relationship Id="rId2" Type="http://schemas.openxmlformats.org/officeDocument/2006/relationships/hyperlink" Target="https://www.vcaa.vic.edu.au/Pages/vce/adviceforteachers/chemistry/types_of_scientific_inquiry.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vcaa.vic.edu.au/Pages/vce/adviceforteachers/chemistry/si_scientific_posters.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620688"/>
            <a:ext cx="8635099" cy="5400600"/>
          </a:xfrm>
        </p:spPr>
        <p:txBody>
          <a:bodyPr/>
          <a:lstStyle/>
          <a:p>
            <a:r>
              <a:rPr lang="en-AU" sz="3600" dirty="0" smtClean="0"/>
              <a:t>Managing </a:t>
            </a:r>
            <a:r>
              <a:rPr lang="en-AU" sz="3600" dirty="0"/>
              <a:t>VCE </a:t>
            </a:r>
            <a:r>
              <a:rPr lang="en-AU" sz="3600" dirty="0" smtClean="0"/>
              <a:t>Chemistry </a:t>
            </a:r>
            <a:br>
              <a:rPr lang="en-AU" sz="3600" dirty="0" smtClean="0"/>
            </a:br>
            <a:r>
              <a:rPr lang="en-AU" sz="3600" dirty="0" smtClean="0"/>
              <a:t>student investigations </a:t>
            </a:r>
            <a:r>
              <a:rPr lang="en-AU" sz="3600" dirty="0"/>
              <a:t>and </a:t>
            </a:r>
            <a:r>
              <a:rPr lang="en-AU" sz="3600" dirty="0" smtClean="0"/>
              <a:t>scientific posters</a:t>
            </a:r>
            <a:br>
              <a:rPr lang="en-AU" sz="3600" dirty="0" smtClean="0"/>
            </a:br>
            <a:r>
              <a:rPr lang="en-AU" sz="3600" dirty="0"/>
              <a:t/>
            </a:r>
            <a:br>
              <a:rPr lang="en-AU" sz="3600" dirty="0"/>
            </a:br>
            <a:r>
              <a:rPr lang="en-AU" sz="2800" dirty="0" smtClean="0"/>
              <a:t>A resource for structuring teacher, faculty and network discussions</a:t>
            </a:r>
            <a:r>
              <a:rPr lang="en-AU" dirty="0" smtClean="0"/>
              <a:t/>
            </a:r>
            <a:br>
              <a:rPr lang="en-AU" dirty="0" smtClean="0"/>
            </a:br>
            <a:r>
              <a:rPr lang="en-AU" dirty="0" smtClean="0"/>
              <a:t/>
            </a:r>
            <a:br>
              <a:rPr lang="en-AU" dirty="0" smtClean="0"/>
            </a:br>
            <a:r>
              <a:rPr lang="en-AU" sz="3200" dirty="0" smtClean="0"/>
              <a:t>2018</a:t>
            </a:r>
            <a:r>
              <a:rPr lang="en-AU" sz="3200" dirty="0"/>
              <a:t/>
            </a:r>
            <a:br>
              <a:rPr lang="en-AU" sz="3200" dirty="0"/>
            </a:br>
            <a:endParaRPr lang="en-AU" sz="3200" dirty="0"/>
          </a:p>
        </p:txBody>
      </p:sp>
    </p:spTree>
    <p:extLst>
      <p:ext uri="{BB962C8B-B14F-4D97-AF65-F5344CB8AC3E}">
        <p14:creationId xmlns:p14="http://schemas.microsoft.com/office/powerpoint/2010/main" val="26742155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09600"/>
            <a:ext cx="8429684" cy="875184"/>
          </a:xfrm>
        </p:spPr>
        <p:txBody>
          <a:bodyPr/>
          <a:lstStyle/>
          <a:p>
            <a:r>
              <a:rPr lang="en-US" sz="3600" dirty="0" smtClean="0">
                <a:solidFill>
                  <a:srgbClr val="0096DF"/>
                </a:solidFill>
              </a:rPr>
              <a:t>Poster authentication strategies</a:t>
            </a:r>
            <a:endParaRPr lang="en-US" sz="3600" dirty="0">
              <a:solidFill>
                <a:srgbClr val="0096DF"/>
              </a:solidFill>
            </a:endParaRPr>
          </a:p>
        </p:txBody>
      </p:sp>
      <p:sp>
        <p:nvSpPr>
          <p:cNvPr id="3" name="Content Placeholder 2"/>
          <p:cNvSpPr>
            <a:spLocks noGrp="1"/>
          </p:cNvSpPr>
          <p:nvPr>
            <p:ph idx="1"/>
          </p:nvPr>
        </p:nvSpPr>
        <p:spPr>
          <a:xfrm>
            <a:off x="611560" y="1484784"/>
            <a:ext cx="7772400" cy="4824536"/>
          </a:xfrm>
        </p:spPr>
        <p:txBody>
          <a:bodyPr/>
          <a:lstStyle/>
          <a:p>
            <a:r>
              <a:rPr lang="en-US" sz="2000" b="0" dirty="0" smtClean="0"/>
              <a:t>Adopt and/or adapt current authentication strategies for tasks requiring extended experiments and/or practical activity reports</a:t>
            </a:r>
          </a:p>
          <a:p>
            <a:r>
              <a:rPr lang="en-US" sz="2000" b="0" dirty="0" smtClean="0"/>
              <a:t>Mark poster sections progressively</a:t>
            </a:r>
          </a:p>
          <a:p>
            <a:r>
              <a:rPr lang="en-US" sz="2000" b="0" dirty="0" smtClean="0"/>
              <a:t>Use specific questions about science investigation processes as part of the poster development under test conditions</a:t>
            </a:r>
          </a:p>
          <a:p>
            <a:r>
              <a:rPr lang="en-US" sz="2000" b="0" dirty="0" smtClean="0"/>
              <a:t>Logbook with dated entries should correlate to student work on poster</a:t>
            </a:r>
          </a:p>
          <a:p>
            <a:r>
              <a:rPr lang="en-US" sz="2000" b="0" dirty="0" smtClean="0"/>
              <a:t>Observed practical procedures in class </a:t>
            </a:r>
          </a:p>
          <a:p>
            <a:r>
              <a:rPr lang="en-US" sz="2000" b="0" dirty="0" smtClean="0"/>
              <a:t>Question students about content in specific parts of their poster.</a:t>
            </a:r>
          </a:p>
          <a:p>
            <a:endParaRPr lang="en-US" sz="2000" b="0" dirty="0"/>
          </a:p>
          <a:p>
            <a:endParaRPr lang="en-US" sz="2000" b="0" dirty="0"/>
          </a:p>
        </p:txBody>
      </p:sp>
      <p:sp>
        <p:nvSpPr>
          <p:cNvPr id="4" name="TextBox 3"/>
          <p:cNvSpPr txBox="1"/>
          <p:nvPr/>
        </p:nvSpPr>
        <p:spPr>
          <a:xfrm>
            <a:off x="550452" y="4797152"/>
            <a:ext cx="7909979" cy="1323439"/>
          </a:xfrm>
          <a:prstGeom prst="rect">
            <a:avLst/>
          </a:prstGeom>
          <a:solidFill>
            <a:srgbClr val="CCFFFF"/>
          </a:solidFill>
          <a:ln w="19050">
            <a:solidFill>
              <a:schemeClr val="tx1"/>
            </a:solidFill>
          </a:ln>
        </p:spPr>
        <p:txBody>
          <a:bodyPr wrap="square" rtlCol="0">
            <a:spAutoFit/>
          </a:bodyPr>
          <a:lstStyle/>
          <a:p>
            <a:r>
              <a:rPr lang="en-AU" sz="2000" b="1" dirty="0" smtClean="0">
                <a:latin typeface="+mn-lt"/>
              </a:rPr>
              <a:t>Discuss</a:t>
            </a:r>
            <a:r>
              <a:rPr lang="en-AU" sz="2000" dirty="0" smtClean="0">
                <a:latin typeface="+mn-lt"/>
              </a:rPr>
              <a:t>:</a:t>
            </a:r>
          </a:p>
          <a:p>
            <a:pPr marL="342900" indent="-342900">
              <a:buFont typeface="Arial" pitchFamily="34" charset="0"/>
              <a:buChar char="•"/>
            </a:pPr>
            <a:r>
              <a:rPr lang="en-AU" sz="2000" dirty="0" smtClean="0">
                <a:latin typeface="+mn-lt"/>
              </a:rPr>
              <a:t>Are other authentication strategies appropriate for your school?</a:t>
            </a:r>
          </a:p>
          <a:p>
            <a:pPr marL="342900" indent="-342900">
              <a:buFont typeface="Arial" pitchFamily="34" charset="0"/>
              <a:buChar char="•"/>
            </a:pPr>
            <a:r>
              <a:rPr lang="en-AU" sz="2000" dirty="0" smtClean="0">
                <a:latin typeface="+mn-lt"/>
              </a:rPr>
              <a:t>Do you have a school/faculty policy for authentication of student work?</a:t>
            </a:r>
            <a:endParaRPr lang="en-AU" dirty="0">
              <a:latin typeface="+mn-lt"/>
            </a:endParaRPr>
          </a:p>
        </p:txBody>
      </p:sp>
    </p:spTree>
    <p:extLst>
      <p:ext uri="{BB962C8B-B14F-4D97-AF65-F5344CB8AC3E}">
        <p14:creationId xmlns:p14="http://schemas.microsoft.com/office/powerpoint/2010/main" val="10871768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6309320"/>
          </a:xfrm>
          <a:solidFill>
            <a:schemeClr val="accent6">
              <a:lumMod val="20000"/>
              <a:lumOff val="80000"/>
            </a:schemeClr>
          </a:solidFill>
        </p:spPr>
        <p:txBody>
          <a:bodyPr/>
          <a:lstStyle/>
          <a:p>
            <a:pPr marL="0" indent="0" algn="ctr">
              <a:buNone/>
            </a:pPr>
            <a:endParaRPr lang="en-AU" sz="3200" dirty="0" smtClean="0"/>
          </a:p>
          <a:p>
            <a:pPr marL="0" indent="0" algn="ctr">
              <a:buNone/>
            </a:pPr>
            <a:r>
              <a:rPr lang="en-AU" sz="5400" dirty="0" smtClean="0">
                <a:solidFill>
                  <a:schemeClr val="tx1"/>
                </a:solidFill>
              </a:rPr>
              <a:t>Section B</a:t>
            </a:r>
          </a:p>
          <a:p>
            <a:pPr marL="0" indent="0" algn="ctr">
              <a:buNone/>
            </a:pPr>
            <a:endParaRPr lang="en-AU" sz="2400" dirty="0" smtClean="0">
              <a:solidFill>
                <a:schemeClr val="tx1"/>
              </a:solidFill>
            </a:endParaRPr>
          </a:p>
          <a:p>
            <a:pPr marL="0" indent="0" algn="ctr">
              <a:buNone/>
            </a:pPr>
            <a:r>
              <a:rPr lang="en-AU" sz="6000" dirty="0" smtClean="0">
                <a:solidFill>
                  <a:schemeClr val="tx1"/>
                </a:solidFill>
              </a:rPr>
              <a:t>Student investigation topics in Units 3 and 4</a:t>
            </a:r>
          </a:p>
        </p:txBody>
      </p:sp>
    </p:spTree>
    <p:extLst>
      <p:ext uri="{BB962C8B-B14F-4D97-AF65-F5344CB8AC3E}">
        <p14:creationId xmlns:p14="http://schemas.microsoft.com/office/powerpoint/2010/main" val="14662756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424936" cy="5544616"/>
          </a:xfrm>
        </p:spPr>
        <p:txBody>
          <a:bodyPr/>
          <a:lstStyle/>
          <a:p>
            <a:pPr marL="0" indent="0">
              <a:buNone/>
            </a:pPr>
            <a:r>
              <a:rPr lang="en-AU" sz="2400" dirty="0" smtClean="0">
                <a:solidFill>
                  <a:schemeClr val="tx1"/>
                </a:solidFill>
              </a:rPr>
              <a:t>Student-designed investigations for Unit 4 Outcome 3 can be based on any concepts related to content in VCE Chemistry Unit 3 and/or Unit 4:</a:t>
            </a:r>
          </a:p>
          <a:p>
            <a:r>
              <a:rPr lang="en-AU" sz="2400" b="0" dirty="0" smtClean="0">
                <a:solidFill>
                  <a:schemeClr val="tx1"/>
                </a:solidFill>
              </a:rPr>
              <a:t>energy</a:t>
            </a:r>
          </a:p>
          <a:p>
            <a:r>
              <a:rPr lang="en-AU" sz="2400" b="0" dirty="0">
                <a:solidFill>
                  <a:schemeClr val="tx1"/>
                </a:solidFill>
              </a:rPr>
              <a:t>r</a:t>
            </a:r>
            <a:r>
              <a:rPr lang="en-AU" sz="2400" b="0" dirty="0" smtClean="0">
                <a:solidFill>
                  <a:schemeClr val="tx1"/>
                </a:solidFill>
              </a:rPr>
              <a:t>eaction rates</a:t>
            </a:r>
          </a:p>
          <a:p>
            <a:r>
              <a:rPr lang="en-AU" sz="2400" b="0" dirty="0">
                <a:solidFill>
                  <a:schemeClr val="tx1"/>
                </a:solidFill>
              </a:rPr>
              <a:t>e</a:t>
            </a:r>
            <a:r>
              <a:rPr lang="en-AU" sz="2400" b="0" dirty="0" smtClean="0">
                <a:solidFill>
                  <a:schemeClr val="tx1"/>
                </a:solidFill>
              </a:rPr>
              <a:t>quilibrium</a:t>
            </a:r>
          </a:p>
          <a:p>
            <a:r>
              <a:rPr lang="en-AU" sz="2400" b="0" dirty="0">
                <a:solidFill>
                  <a:schemeClr val="tx1"/>
                </a:solidFill>
              </a:rPr>
              <a:t>f</a:t>
            </a:r>
            <a:r>
              <a:rPr lang="en-AU" sz="2400" b="0" dirty="0" smtClean="0">
                <a:solidFill>
                  <a:schemeClr val="tx1"/>
                </a:solidFill>
              </a:rPr>
              <a:t>ood</a:t>
            </a:r>
          </a:p>
          <a:p>
            <a:r>
              <a:rPr lang="en-AU" sz="2400" b="0" dirty="0">
                <a:solidFill>
                  <a:schemeClr val="tx1"/>
                </a:solidFill>
              </a:rPr>
              <a:t>o</a:t>
            </a:r>
            <a:r>
              <a:rPr lang="en-AU" sz="2400" b="0" dirty="0" smtClean="0">
                <a:solidFill>
                  <a:schemeClr val="tx1"/>
                </a:solidFill>
              </a:rPr>
              <a:t>rganic chemistry</a:t>
            </a:r>
          </a:p>
          <a:p>
            <a:r>
              <a:rPr lang="en-AU" sz="2400" b="0" dirty="0" err="1">
                <a:solidFill>
                  <a:schemeClr val="tx1"/>
                </a:solidFill>
              </a:rPr>
              <a:t>c</a:t>
            </a:r>
            <a:r>
              <a:rPr lang="en-AU" sz="2400" b="0" dirty="0" err="1" smtClean="0">
                <a:solidFill>
                  <a:schemeClr val="tx1"/>
                </a:solidFill>
              </a:rPr>
              <a:t>alorimetry</a:t>
            </a:r>
            <a:endParaRPr lang="en-AU" sz="2400" b="0" dirty="0" smtClean="0">
              <a:solidFill>
                <a:schemeClr val="tx1"/>
              </a:solidFill>
            </a:endParaRPr>
          </a:p>
          <a:p>
            <a:r>
              <a:rPr lang="en-AU" sz="2400" b="0" dirty="0" smtClean="0">
                <a:solidFill>
                  <a:schemeClr val="tx1"/>
                </a:solidFill>
              </a:rPr>
              <a:t>instrumentation</a:t>
            </a:r>
          </a:p>
          <a:p>
            <a:r>
              <a:rPr lang="en-AU" sz="2400" b="0" dirty="0">
                <a:solidFill>
                  <a:schemeClr val="tx1"/>
                </a:solidFill>
              </a:rPr>
              <a:t>t</a:t>
            </a:r>
            <a:r>
              <a:rPr lang="en-AU" sz="2400" b="0" dirty="0" smtClean="0">
                <a:solidFill>
                  <a:schemeClr val="tx1"/>
                </a:solidFill>
              </a:rPr>
              <a:t>itrations</a:t>
            </a:r>
          </a:p>
          <a:p>
            <a:r>
              <a:rPr lang="en-AU" sz="2400" b="0" dirty="0">
                <a:solidFill>
                  <a:schemeClr val="tx1"/>
                </a:solidFill>
              </a:rPr>
              <a:t>e</a:t>
            </a:r>
            <a:r>
              <a:rPr lang="en-AU" sz="2400" b="0" dirty="0" smtClean="0">
                <a:solidFill>
                  <a:schemeClr val="tx1"/>
                </a:solidFill>
              </a:rPr>
              <a:t>lectrochemistry (galvanic cells, fuel cells, electrolysis, electroplating).</a:t>
            </a:r>
          </a:p>
        </p:txBody>
      </p:sp>
    </p:spTree>
    <p:extLst>
      <p:ext uri="{BB962C8B-B14F-4D97-AF65-F5344CB8AC3E}">
        <p14:creationId xmlns:p14="http://schemas.microsoft.com/office/powerpoint/2010/main" val="23531723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19200"/>
          </a:xfrm>
        </p:spPr>
        <p:txBody>
          <a:bodyPr>
            <a:noAutofit/>
          </a:bodyPr>
          <a:lstStyle/>
          <a:p>
            <a:r>
              <a:rPr lang="en-AU" sz="2800" b="1" dirty="0" smtClean="0">
                <a:solidFill>
                  <a:srgbClr val="0096DF"/>
                </a:solidFill>
              </a:rPr>
              <a:t>Unit 4 Area of Study 3: </a:t>
            </a:r>
            <a:br>
              <a:rPr lang="en-AU" sz="2800" b="1" dirty="0" smtClean="0">
                <a:solidFill>
                  <a:srgbClr val="0096DF"/>
                </a:solidFill>
              </a:rPr>
            </a:br>
            <a:r>
              <a:rPr lang="en-AU" sz="2800" b="1" dirty="0" smtClean="0">
                <a:solidFill>
                  <a:srgbClr val="0096DF"/>
                </a:solidFill>
              </a:rPr>
              <a:t>Student-designed investigation</a:t>
            </a:r>
            <a:endParaRPr lang="en-AU" sz="2800" b="1" dirty="0">
              <a:solidFill>
                <a:srgbClr val="0096DF"/>
              </a:solidFill>
            </a:endParaRPr>
          </a:p>
        </p:txBody>
      </p:sp>
      <p:sp>
        <p:nvSpPr>
          <p:cNvPr id="3" name="Content Placeholder 2"/>
          <p:cNvSpPr>
            <a:spLocks noGrp="1"/>
          </p:cNvSpPr>
          <p:nvPr>
            <p:ph idx="1"/>
          </p:nvPr>
        </p:nvSpPr>
        <p:spPr>
          <a:xfrm>
            <a:off x="395536" y="1844824"/>
            <a:ext cx="8424936" cy="4032448"/>
          </a:xfrm>
        </p:spPr>
        <p:txBody>
          <a:bodyPr>
            <a:normAutofit fontScale="25000" lnSpcReduction="20000"/>
          </a:bodyPr>
          <a:lstStyle/>
          <a:p>
            <a:pPr marL="0" indent="0">
              <a:buNone/>
            </a:pPr>
            <a:r>
              <a:rPr lang="en-AU" sz="9600" dirty="0" smtClean="0"/>
              <a:t>Coupled or open inquiry</a:t>
            </a:r>
          </a:p>
          <a:p>
            <a:r>
              <a:rPr lang="en-AU" sz="8000" b="0" dirty="0" smtClean="0"/>
              <a:t>Commonly, this investigation would involve ‘coupled’ or ‘open’ inquiry</a:t>
            </a:r>
          </a:p>
          <a:p>
            <a:pPr marL="266700" lvl="1" indent="-266700">
              <a:spcAft>
                <a:spcPts val="600"/>
              </a:spcAft>
              <a:buFont typeface="Arial" pitchFamily="34" charset="0"/>
              <a:buChar char="•"/>
            </a:pPr>
            <a:r>
              <a:rPr lang="en-AU" sz="8000" dirty="0">
                <a:ea typeface="+mn-ea"/>
                <a:cs typeface="+mn-cs"/>
              </a:rPr>
              <a:t>Student skills in inquiry types should be </a:t>
            </a:r>
            <a:r>
              <a:rPr lang="en-AU" sz="8000" dirty="0" smtClean="0">
                <a:ea typeface="+mn-ea"/>
                <a:cs typeface="+mn-cs"/>
              </a:rPr>
              <a:t>scaffolded.</a:t>
            </a:r>
            <a:endParaRPr lang="en-AU" sz="8000" dirty="0">
              <a:ea typeface="+mn-ea"/>
              <a:cs typeface="+mn-cs"/>
            </a:endParaRPr>
          </a:p>
          <a:p>
            <a:pPr marL="400050" lvl="2" indent="-128588">
              <a:buNone/>
            </a:pPr>
            <a:r>
              <a:rPr lang="en-AU" sz="6400" dirty="0"/>
              <a:t>Refer to the </a:t>
            </a:r>
            <a:r>
              <a:rPr lang="en-AU" sz="6400" dirty="0" smtClean="0"/>
              <a:t>‘</a:t>
            </a:r>
            <a:r>
              <a:rPr lang="en-AU" sz="6400" i="1" dirty="0" smtClean="0">
                <a:hlinkClick r:id="rId2"/>
              </a:rPr>
              <a:t>Advice </a:t>
            </a:r>
            <a:r>
              <a:rPr lang="en-AU" sz="6400" i="1" dirty="0">
                <a:hlinkClick r:id="rId2"/>
              </a:rPr>
              <a:t>for </a:t>
            </a:r>
            <a:r>
              <a:rPr lang="en-AU" sz="6400" i="1" dirty="0" smtClean="0">
                <a:hlinkClick r:id="rId2"/>
              </a:rPr>
              <a:t>teachers</a:t>
            </a:r>
            <a:r>
              <a:rPr lang="en-AU" sz="6400" i="1" dirty="0" smtClean="0"/>
              <a:t>’ </a:t>
            </a:r>
            <a:r>
              <a:rPr lang="en-AU" sz="6400" dirty="0"/>
              <a:t>for more information about coupled and open </a:t>
            </a:r>
            <a:r>
              <a:rPr lang="en-AU" sz="6400" dirty="0" smtClean="0"/>
              <a:t>inquiry</a:t>
            </a:r>
            <a:endParaRPr lang="en-AU" sz="1500" dirty="0" smtClean="0"/>
          </a:p>
          <a:p>
            <a:pPr marL="400050" lvl="2" indent="0">
              <a:buNone/>
            </a:pPr>
            <a:endParaRPr lang="en-AU" sz="1500" dirty="0"/>
          </a:p>
          <a:p>
            <a:pPr marL="400050" lvl="2" indent="0">
              <a:buNone/>
            </a:pPr>
            <a:endParaRPr lang="en-AU" sz="1500" dirty="0" smtClean="0"/>
          </a:p>
          <a:p>
            <a:pPr marL="0" indent="0">
              <a:buNone/>
            </a:pPr>
            <a:r>
              <a:rPr lang="en-AU" sz="9600" dirty="0" smtClean="0"/>
              <a:t>Scientific inquiry methods</a:t>
            </a:r>
            <a:endParaRPr lang="en-AU" sz="9600" dirty="0"/>
          </a:p>
          <a:p>
            <a:pPr>
              <a:spcAft>
                <a:spcPts val="600"/>
              </a:spcAft>
            </a:pPr>
            <a:r>
              <a:rPr lang="en-AU" sz="8000" b="0" dirty="0"/>
              <a:t>A range of inquiry methods area appropriate </a:t>
            </a:r>
            <a:r>
              <a:rPr lang="en-AU" sz="8000" b="0" dirty="0" smtClean="0"/>
              <a:t>for the student-designed investigation.</a:t>
            </a:r>
          </a:p>
          <a:p>
            <a:pPr marL="457200" lvl="3" indent="-185738">
              <a:buNone/>
            </a:pPr>
            <a:r>
              <a:rPr lang="en-AU" sz="4900" dirty="0" smtClean="0"/>
              <a:t> </a:t>
            </a:r>
            <a:r>
              <a:rPr lang="en-AU" sz="6400" dirty="0" smtClean="0"/>
              <a:t>Refer to the ‘</a:t>
            </a:r>
            <a:r>
              <a:rPr lang="en-AU" sz="6400" i="1" dirty="0" smtClean="0">
                <a:hlinkClick r:id="rId3"/>
              </a:rPr>
              <a:t>Advice for teachers</a:t>
            </a:r>
            <a:r>
              <a:rPr lang="en-AU" sz="6400" i="1" dirty="0" smtClean="0"/>
              <a:t>’ </a:t>
            </a:r>
            <a:r>
              <a:rPr lang="en-AU" sz="6400" dirty="0" smtClean="0"/>
              <a:t>for more information about scientific inquiry methods</a:t>
            </a:r>
          </a:p>
          <a:p>
            <a:pPr marL="457200" lvl="3" indent="0">
              <a:buNone/>
            </a:pPr>
            <a:endParaRPr lang="en-AU" sz="2800" dirty="0" smtClean="0"/>
          </a:p>
          <a:p>
            <a:pPr marL="0" indent="0">
              <a:buNone/>
            </a:pPr>
            <a:r>
              <a:rPr lang="en-AU" sz="9600" dirty="0" smtClean="0"/>
              <a:t>Investigation approval </a:t>
            </a:r>
          </a:p>
          <a:p>
            <a:r>
              <a:rPr lang="en-AU" sz="8000" b="0" dirty="0" smtClean="0"/>
              <a:t>Not </a:t>
            </a:r>
            <a:r>
              <a:rPr lang="en-AU" sz="8000" b="0" dirty="0"/>
              <a:t>all student-designed investigations can be allowed to proceed</a:t>
            </a:r>
          </a:p>
          <a:p>
            <a:pPr marL="271463" indent="-271463"/>
            <a:r>
              <a:rPr lang="en-AU" sz="8000" b="0" dirty="0" smtClean="0"/>
              <a:t>Investigations must be managed in terms of resources, safety </a:t>
            </a:r>
            <a:r>
              <a:rPr lang="en-AU" sz="8000" b="0" dirty="0"/>
              <a:t>and </a:t>
            </a:r>
            <a:r>
              <a:rPr lang="en-AU" sz="8000" b="0" dirty="0" smtClean="0"/>
              <a:t> authenticity.</a:t>
            </a:r>
            <a:endParaRPr lang="en-AU" sz="8000" b="0" dirty="0"/>
          </a:p>
        </p:txBody>
      </p:sp>
    </p:spTree>
    <p:extLst>
      <p:ext uri="{BB962C8B-B14F-4D97-AF65-F5344CB8AC3E}">
        <p14:creationId xmlns:p14="http://schemas.microsoft.com/office/powerpoint/2010/main" val="242183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134672" cy="731168"/>
          </a:xfrm>
        </p:spPr>
        <p:txBody>
          <a:bodyPr/>
          <a:lstStyle/>
          <a:p>
            <a:r>
              <a:rPr lang="en-AU" sz="2400" dirty="0" smtClean="0"/>
              <a:t>Some interesting 2017 student investigation topics</a:t>
            </a:r>
            <a:endParaRPr lang="en-AU" sz="2400" dirty="0"/>
          </a:p>
        </p:txBody>
      </p:sp>
      <p:sp>
        <p:nvSpPr>
          <p:cNvPr id="3" name="Content Placeholder 2"/>
          <p:cNvSpPr>
            <a:spLocks noGrp="1"/>
          </p:cNvSpPr>
          <p:nvPr>
            <p:ph idx="1"/>
          </p:nvPr>
        </p:nvSpPr>
        <p:spPr>
          <a:xfrm>
            <a:off x="395536" y="1412776"/>
            <a:ext cx="8352928" cy="4680520"/>
          </a:xfrm>
        </p:spPr>
        <p:txBody>
          <a:bodyPr/>
          <a:lstStyle/>
          <a:p>
            <a:r>
              <a:rPr lang="en-AU" sz="1700" b="0" dirty="0">
                <a:solidFill>
                  <a:schemeClr val="tx1"/>
                </a:solidFill>
              </a:rPr>
              <a:t>How viable is hazelnut oil as a biofuel in comparison to coconut oil? </a:t>
            </a:r>
            <a:endParaRPr lang="en-AU" sz="1700" b="0" dirty="0" smtClean="0">
              <a:solidFill>
                <a:schemeClr val="tx1"/>
              </a:solidFill>
            </a:endParaRPr>
          </a:p>
          <a:p>
            <a:r>
              <a:rPr lang="en-AU" sz="1700" b="0" dirty="0">
                <a:solidFill>
                  <a:schemeClr val="tx1"/>
                </a:solidFill>
              </a:rPr>
              <a:t>What effect does a high percentage of saturated fats versus a high percentage of unsaturated fats in oils have on the energy released from the biodiesel it is made into? </a:t>
            </a:r>
            <a:endParaRPr lang="en-US" sz="1700" b="0" dirty="0">
              <a:solidFill>
                <a:schemeClr val="tx1"/>
              </a:solidFill>
            </a:endParaRPr>
          </a:p>
          <a:p>
            <a:pPr lvl="0"/>
            <a:r>
              <a:rPr lang="en-US" sz="1700" b="0" dirty="0" smtClean="0">
                <a:solidFill>
                  <a:schemeClr val="tx1"/>
                </a:solidFill>
              </a:rPr>
              <a:t>Which </a:t>
            </a:r>
            <a:r>
              <a:rPr lang="en-US" sz="1700" b="0" dirty="0">
                <a:solidFill>
                  <a:schemeClr val="tx1"/>
                </a:solidFill>
              </a:rPr>
              <a:t>cooking processes preserve the most amount of vitamin C in carrots?</a:t>
            </a:r>
            <a:endParaRPr lang="en-AU" sz="1700" b="0" dirty="0">
              <a:solidFill>
                <a:schemeClr val="tx1"/>
              </a:solidFill>
            </a:endParaRPr>
          </a:p>
          <a:p>
            <a:pPr lvl="0"/>
            <a:r>
              <a:rPr lang="en-US" sz="1700" b="0" dirty="0">
                <a:solidFill>
                  <a:schemeClr val="tx1"/>
                </a:solidFill>
              </a:rPr>
              <a:t>Do water-soluble vitamins react differently to UV light compared with non-water soluble vitamins</a:t>
            </a:r>
            <a:r>
              <a:rPr lang="en-US" sz="1700" b="0" dirty="0" smtClean="0">
                <a:solidFill>
                  <a:schemeClr val="tx1"/>
                </a:solidFill>
              </a:rPr>
              <a:t>?</a:t>
            </a:r>
          </a:p>
          <a:p>
            <a:pPr lvl="0"/>
            <a:r>
              <a:rPr lang="en-US" sz="1700" b="0" dirty="0" smtClean="0">
                <a:solidFill>
                  <a:schemeClr val="tx1"/>
                </a:solidFill>
              </a:rPr>
              <a:t>Does the </a:t>
            </a:r>
            <a:r>
              <a:rPr lang="en-US" sz="1700" b="0" dirty="0" err="1" smtClean="0">
                <a:solidFill>
                  <a:schemeClr val="tx1"/>
                </a:solidFill>
              </a:rPr>
              <a:t>flavour</a:t>
            </a:r>
            <a:r>
              <a:rPr lang="en-US" sz="1700" b="0" dirty="0" smtClean="0">
                <a:solidFill>
                  <a:schemeClr val="tx1"/>
                </a:solidFill>
              </a:rPr>
              <a:t> of a </a:t>
            </a:r>
            <a:r>
              <a:rPr lang="en-US" sz="1700" b="0" dirty="0" err="1" smtClean="0">
                <a:solidFill>
                  <a:schemeClr val="tx1"/>
                </a:solidFill>
              </a:rPr>
              <a:t>savoury</a:t>
            </a:r>
            <a:r>
              <a:rPr lang="en-US" sz="1700" b="0" dirty="0" smtClean="0">
                <a:solidFill>
                  <a:schemeClr val="tx1"/>
                </a:solidFill>
              </a:rPr>
              <a:t> cracker affect its energy content?</a:t>
            </a:r>
            <a:endParaRPr lang="en-AU" sz="1700" b="0" dirty="0">
              <a:solidFill>
                <a:schemeClr val="tx1"/>
              </a:solidFill>
            </a:endParaRPr>
          </a:p>
          <a:p>
            <a:pPr lvl="0"/>
            <a:r>
              <a:rPr lang="en-US" sz="1700" b="0" dirty="0">
                <a:solidFill>
                  <a:schemeClr val="tx1"/>
                </a:solidFill>
              </a:rPr>
              <a:t>When is the Vitamin C content of fruit at its peak?</a:t>
            </a:r>
            <a:endParaRPr lang="en-AU" sz="1700" b="0" dirty="0">
              <a:solidFill>
                <a:schemeClr val="tx1"/>
              </a:solidFill>
            </a:endParaRPr>
          </a:p>
          <a:p>
            <a:pPr lvl="0"/>
            <a:r>
              <a:rPr lang="en-US" sz="1700" b="0" dirty="0">
                <a:solidFill>
                  <a:schemeClr val="tx1"/>
                </a:solidFill>
              </a:rPr>
              <a:t>Which of the biscuits in a pack of assorted biscuits yields the most energy?</a:t>
            </a:r>
            <a:endParaRPr lang="en-AU" sz="1700" b="0" dirty="0">
              <a:solidFill>
                <a:schemeClr val="tx1"/>
              </a:solidFill>
            </a:endParaRPr>
          </a:p>
          <a:p>
            <a:pPr lvl="0"/>
            <a:r>
              <a:rPr lang="en-US" sz="1700" b="0" dirty="0">
                <a:solidFill>
                  <a:schemeClr val="tx1"/>
                </a:solidFill>
              </a:rPr>
              <a:t>How can the browning of apple slices be slowed down</a:t>
            </a:r>
            <a:r>
              <a:rPr lang="en-US" sz="1700" b="0" dirty="0" smtClean="0">
                <a:solidFill>
                  <a:schemeClr val="tx1"/>
                </a:solidFill>
              </a:rPr>
              <a:t>?</a:t>
            </a:r>
          </a:p>
          <a:p>
            <a:pPr lvl="0"/>
            <a:r>
              <a:rPr lang="en-US" sz="1700" b="0" dirty="0" smtClean="0">
                <a:solidFill>
                  <a:schemeClr val="tx1"/>
                </a:solidFill>
              </a:rPr>
              <a:t>Does temperature affect the rate of electrolysis?</a:t>
            </a:r>
            <a:endParaRPr lang="en-AU" sz="1700" b="0" dirty="0">
              <a:solidFill>
                <a:schemeClr val="tx1"/>
              </a:solidFill>
            </a:endParaRPr>
          </a:p>
          <a:p>
            <a:pPr lvl="0"/>
            <a:r>
              <a:rPr lang="en-US" sz="1700" b="0" dirty="0" smtClean="0">
                <a:solidFill>
                  <a:schemeClr val="tx1"/>
                </a:solidFill>
              </a:rPr>
              <a:t>How does </a:t>
            </a:r>
            <a:r>
              <a:rPr lang="en-US" sz="1700" b="0" dirty="0">
                <a:solidFill>
                  <a:schemeClr val="tx1"/>
                </a:solidFill>
              </a:rPr>
              <a:t>manipulating the current affect the rate of copper electroplating?</a:t>
            </a:r>
            <a:endParaRPr lang="en-AU" sz="1700" b="0" dirty="0">
              <a:solidFill>
                <a:schemeClr val="tx1"/>
              </a:solidFill>
            </a:endParaRPr>
          </a:p>
          <a:p>
            <a:pPr lvl="0"/>
            <a:r>
              <a:rPr lang="en-US" sz="1700" b="0" dirty="0">
                <a:solidFill>
                  <a:schemeClr val="tx1"/>
                </a:solidFill>
              </a:rPr>
              <a:t>Is the combustion of ethanol </a:t>
            </a:r>
            <a:r>
              <a:rPr lang="en-US" sz="1700" b="0" dirty="0" smtClean="0">
                <a:solidFill>
                  <a:schemeClr val="tx1"/>
                </a:solidFill>
              </a:rPr>
              <a:t>temperature-dependent</a:t>
            </a:r>
            <a:r>
              <a:rPr lang="en-US" sz="1700" b="0" dirty="0">
                <a:solidFill>
                  <a:schemeClr val="tx1"/>
                </a:solidFill>
              </a:rPr>
              <a:t>?</a:t>
            </a:r>
            <a:endParaRPr lang="en-AU" sz="1700" b="0" dirty="0">
              <a:solidFill>
                <a:schemeClr val="tx1"/>
              </a:solidFill>
            </a:endParaRPr>
          </a:p>
          <a:p>
            <a:pPr lvl="0"/>
            <a:r>
              <a:rPr lang="en-US" sz="1700" b="0" dirty="0">
                <a:solidFill>
                  <a:schemeClr val="tx1"/>
                </a:solidFill>
              </a:rPr>
              <a:t>Do high GI products yield more energy than low GI products?</a:t>
            </a:r>
            <a:endParaRPr lang="en-AU" sz="1700" b="0" dirty="0">
              <a:solidFill>
                <a:schemeClr val="tx1"/>
              </a:solidFill>
            </a:endParaRPr>
          </a:p>
          <a:p>
            <a:pPr lvl="0"/>
            <a:r>
              <a:rPr lang="en-US" sz="1700" b="0" dirty="0">
                <a:solidFill>
                  <a:schemeClr val="tx1"/>
                </a:solidFill>
              </a:rPr>
              <a:t>Could cotton fabric be used as an efficient fuel source?</a:t>
            </a:r>
            <a:endParaRPr lang="en-AU" sz="1700" b="0" dirty="0">
              <a:solidFill>
                <a:schemeClr val="tx1"/>
              </a:solidFill>
            </a:endParaRPr>
          </a:p>
        </p:txBody>
      </p:sp>
    </p:spTree>
    <p:extLst>
      <p:ext uri="{BB962C8B-B14F-4D97-AF65-F5344CB8AC3E}">
        <p14:creationId xmlns:p14="http://schemas.microsoft.com/office/powerpoint/2010/main" val="4015083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280920" cy="1143000"/>
          </a:xfrm>
        </p:spPr>
        <p:txBody>
          <a:bodyPr/>
          <a:lstStyle/>
          <a:p>
            <a:r>
              <a:rPr lang="en-AU" sz="3200" dirty="0" smtClean="0">
                <a:solidFill>
                  <a:srgbClr val="0096DF"/>
                </a:solidFill>
              </a:rPr>
              <a:t>Discussion: </a:t>
            </a:r>
            <a:r>
              <a:rPr lang="en-AU" sz="3200" dirty="0">
                <a:solidFill>
                  <a:srgbClr val="0096DF"/>
                </a:solidFill>
              </a:rPr>
              <a:t>Refining proposed student </a:t>
            </a:r>
            <a:r>
              <a:rPr lang="en-AU" sz="3200" dirty="0" smtClean="0">
                <a:solidFill>
                  <a:srgbClr val="0096DF"/>
                </a:solidFill>
              </a:rPr>
              <a:t>investigations</a:t>
            </a:r>
            <a:endParaRPr lang="en-AU" sz="3200" dirty="0">
              <a:solidFill>
                <a:srgbClr val="0096DF"/>
              </a:solidFill>
            </a:endParaRPr>
          </a:p>
        </p:txBody>
      </p:sp>
      <p:sp>
        <p:nvSpPr>
          <p:cNvPr id="3" name="Content Placeholder 2"/>
          <p:cNvSpPr>
            <a:spLocks noGrp="1"/>
          </p:cNvSpPr>
          <p:nvPr>
            <p:ph idx="1"/>
          </p:nvPr>
        </p:nvSpPr>
        <p:spPr>
          <a:xfrm>
            <a:off x="524523" y="1844824"/>
            <a:ext cx="7772400" cy="2664296"/>
          </a:xfrm>
        </p:spPr>
        <p:txBody>
          <a:bodyPr/>
          <a:lstStyle/>
          <a:p>
            <a:pPr marL="0" indent="0">
              <a:buNone/>
            </a:pPr>
            <a:r>
              <a:rPr lang="en-AU" sz="2000" b="0" dirty="0" smtClean="0"/>
              <a:t>Students are required to design their own investigations. Not all investigations proposed by students can be permitted to proceed: it is the responsibility of the </a:t>
            </a:r>
            <a:r>
              <a:rPr lang="en-AU" sz="2000" b="0" u="sng" dirty="0" smtClean="0"/>
              <a:t>class teacher </a:t>
            </a:r>
            <a:r>
              <a:rPr lang="en-AU" sz="2000" b="0" dirty="0" smtClean="0"/>
              <a:t>to ensure that all proposed student investigations are safe, ethical, legal and specific enough so that they can be undertaken within set timeframes.    </a:t>
            </a:r>
          </a:p>
          <a:p>
            <a:pPr marL="0" indent="0">
              <a:buNone/>
            </a:pPr>
            <a:endParaRPr lang="en-AU" sz="1200" b="0" dirty="0" smtClean="0"/>
          </a:p>
          <a:p>
            <a:pPr marL="0" indent="0">
              <a:buNone/>
            </a:pPr>
            <a:r>
              <a:rPr lang="en-AU" sz="2000" b="0" dirty="0" smtClean="0"/>
              <a:t>The </a:t>
            </a:r>
            <a:r>
              <a:rPr lang="en-AU" sz="2000" b="0" u="sng" dirty="0" smtClean="0"/>
              <a:t>next slide</a:t>
            </a:r>
            <a:r>
              <a:rPr lang="en-AU" sz="2000" b="0" dirty="0" smtClean="0"/>
              <a:t> shows examples of proposed student investigation topics that should not be approved.</a:t>
            </a:r>
          </a:p>
          <a:p>
            <a:pPr marL="0" indent="0">
              <a:buNone/>
            </a:pPr>
            <a:endParaRPr lang="en-AU" dirty="0"/>
          </a:p>
        </p:txBody>
      </p:sp>
      <p:sp>
        <p:nvSpPr>
          <p:cNvPr id="4" name="TextBox 3"/>
          <p:cNvSpPr txBox="1"/>
          <p:nvPr/>
        </p:nvSpPr>
        <p:spPr>
          <a:xfrm>
            <a:off x="550814" y="4509120"/>
            <a:ext cx="8305074" cy="1631216"/>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a:latin typeface="+mn-lt"/>
              </a:rPr>
              <a:t>Discuss</a:t>
            </a:r>
            <a:r>
              <a:rPr lang="en-AU" sz="2000" dirty="0">
                <a:latin typeface="+mn-lt"/>
              </a:rPr>
              <a:t>: </a:t>
            </a:r>
          </a:p>
          <a:p>
            <a:pPr marL="285750" indent="-285750">
              <a:buFont typeface="Arial" pitchFamily="34" charset="0"/>
              <a:buChar char="•"/>
            </a:pPr>
            <a:r>
              <a:rPr lang="en-AU" sz="2000" dirty="0">
                <a:latin typeface="+mn-lt"/>
              </a:rPr>
              <a:t>How </a:t>
            </a:r>
            <a:r>
              <a:rPr lang="en-AU" sz="2000" dirty="0" smtClean="0">
                <a:latin typeface="+mn-lt"/>
              </a:rPr>
              <a:t>can these topics be modified so that the investigations may be undertaken safely, ethically, legally and in a timely manner by students?</a:t>
            </a:r>
          </a:p>
          <a:p>
            <a:pPr marL="285750" indent="-285750">
              <a:buFont typeface="Arial" pitchFamily="34" charset="0"/>
              <a:buChar char="•"/>
            </a:pPr>
            <a:r>
              <a:rPr lang="en-AU" sz="2000" dirty="0" smtClean="0">
                <a:latin typeface="+mn-lt"/>
              </a:rPr>
              <a:t>What topic approval processes are in place at your school?</a:t>
            </a:r>
          </a:p>
        </p:txBody>
      </p:sp>
    </p:spTree>
    <p:extLst>
      <p:ext uri="{BB962C8B-B14F-4D97-AF65-F5344CB8AC3E}">
        <p14:creationId xmlns:p14="http://schemas.microsoft.com/office/powerpoint/2010/main" val="17516772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2400" cy="947192"/>
          </a:xfrm>
        </p:spPr>
        <p:txBody>
          <a:bodyPr/>
          <a:lstStyle/>
          <a:p>
            <a:r>
              <a:rPr lang="en-AU" sz="2400" dirty="0" smtClean="0">
                <a:solidFill>
                  <a:srgbClr val="0096DF"/>
                </a:solidFill>
              </a:rPr>
              <a:t>Examples of student questions that require refinement/changing</a:t>
            </a:r>
            <a:endParaRPr lang="en-AU" sz="2400" dirty="0">
              <a:solidFill>
                <a:srgbClr val="0096DF"/>
              </a:solidFill>
            </a:endParaRPr>
          </a:p>
        </p:txBody>
      </p:sp>
      <p:sp>
        <p:nvSpPr>
          <p:cNvPr id="3" name="Content Placeholder 2"/>
          <p:cNvSpPr>
            <a:spLocks noGrp="1"/>
          </p:cNvSpPr>
          <p:nvPr>
            <p:ph idx="1"/>
          </p:nvPr>
        </p:nvSpPr>
        <p:spPr>
          <a:xfrm>
            <a:off x="179512" y="1484784"/>
            <a:ext cx="8784976" cy="5040560"/>
          </a:xfrm>
        </p:spPr>
        <p:txBody>
          <a:bodyPr/>
          <a:lstStyle/>
          <a:p>
            <a:r>
              <a:rPr lang="en-AU" sz="1600" dirty="0">
                <a:solidFill>
                  <a:schemeClr val="tx1"/>
                </a:solidFill>
              </a:rPr>
              <a:t>How can you calculate the energy content of a </a:t>
            </a:r>
            <a:r>
              <a:rPr lang="en-AU" sz="1600" dirty="0" smtClean="0">
                <a:solidFill>
                  <a:schemeClr val="tx1"/>
                </a:solidFill>
              </a:rPr>
              <a:t>marshmallow if there is no nutritional information on the packet? </a:t>
            </a:r>
            <a:r>
              <a:rPr lang="en-AU" sz="1600" b="0" dirty="0" smtClean="0">
                <a:solidFill>
                  <a:schemeClr val="tx1"/>
                </a:solidFill>
              </a:rPr>
              <a:t>(Issue: Since students have studied </a:t>
            </a:r>
            <a:r>
              <a:rPr lang="en-AU" sz="1600" b="0" dirty="0" err="1" smtClean="0">
                <a:solidFill>
                  <a:schemeClr val="tx1"/>
                </a:solidFill>
              </a:rPr>
              <a:t>calorimetry</a:t>
            </a:r>
            <a:r>
              <a:rPr lang="en-AU" sz="1600" b="0" dirty="0" smtClean="0">
                <a:solidFill>
                  <a:schemeClr val="tx1"/>
                </a:solidFill>
              </a:rPr>
              <a:t> – which therefore answers the question using a single word - the inquiry focus requires changing)</a:t>
            </a:r>
          </a:p>
          <a:p>
            <a:r>
              <a:rPr lang="en-AU" sz="1600" dirty="0">
                <a:solidFill>
                  <a:schemeClr val="tx1"/>
                </a:solidFill>
              </a:rPr>
              <a:t>Would ethanol or methanol be better for camping</a:t>
            </a:r>
            <a:r>
              <a:rPr lang="en-AU" sz="1600" dirty="0" smtClean="0">
                <a:solidFill>
                  <a:schemeClr val="tx1"/>
                </a:solidFill>
              </a:rPr>
              <a:t>? </a:t>
            </a:r>
            <a:r>
              <a:rPr lang="en-AU" sz="1600" b="0" dirty="0" smtClean="0">
                <a:solidFill>
                  <a:schemeClr val="tx1"/>
                </a:solidFill>
              </a:rPr>
              <a:t>(Issue: Too many factors could affect the validity of the conclusion)</a:t>
            </a:r>
          </a:p>
          <a:p>
            <a:r>
              <a:rPr lang="en-AU" sz="1600" dirty="0">
                <a:solidFill>
                  <a:schemeClr val="tx1"/>
                </a:solidFill>
              </a:rPr>
              <a:t>If a greater mass of a given fuel is burnt is more energy released</a:t>
            </a:r>
            <a:r>
              <a:rPr lang="en-AU" sz="1600" dirty="0" smtClean="0">
                <a:solidFill>
                  <a:schemeClr val="tx1"/>
                </a:solidFill>
              </a:rPr>
              <a:t>? </a:t>
            </a:r>
            <a:r>
              <a:rPr lang="en-AU" sz="1600" b="0" dirty="0">
                <a:solidFill>
                  <a:schemeClr val="tx1"/>
                </a:solidFill>
              </a:rPr>
              <a:t>(Issue: Answer </a:t>
            </a:r>
            <a:r>
              <a:rPr lang="en-AU" sz="1600" b="0" dirty="0" smtClean="0">
                <a:solidFill>
                  <a:schemeClr val="tx1"/>
                </a:solidFill>
              </a:rPr>
              <a:t>obvious)</a:t>
            </a:r>
          </a:p>
          <a:p>
            <a:r>
              <a:rPr lang="en-US" sz="1600" dirty="0">
                <a:solidFill>
                  <a:schemeClr val="tx1"/>
                </a:solidFill>
              </a:rPr>
              <a:t>Which nut (almonds, peanuts or cashews) releases the most energy measured in kJ/g? </a:t>
            </a:r>
            <a:r>
              <a:rPr lang="en-US" sz="1600" b="0" dirty="0" smtClean="0">
                <a:solidFill>
                  <a:schemeClr val="tx1"/>
                </a:solidFill>
              </a:rPr>
              <a:t>(</a:t>
            </a:r>
            <a:r>
              <a:rPr lang="en-AU" sz="1600" b="0" dirty="0">
                <a:solidFill>
                  <a:schemeClr val="tx1"/>
                </a:solidFill>
              </a:rPr>
              <a:t>Issue: </a:t>
            </a:r>
            <a:r>
              <a:rPr lang="en-US" sz="1600" b="0" dirty="0" smtClean="0">
                <a:solidFill>
                  <a:schemeClr val="tx1"/>
                </a:solidFill>
              </a:rPr>
              <a:t>Handling </a:t>
            </a:r>
            <a:r>
              <a:rPr lang="en-US" sz="1600" b="0" dirty="0">
                <a:solidFill>
                  <a:schemeClr val="tx1"/>
                </a:solidFill>
              </a:rPr>
              <a:t>of nuts in schools must be avoided due to risk of anaphylactic reactions)</a:t>
            </a:r>
          </a:p>
          <a:p>
            <a:r>
              <a:rPr lang="en-US" sz="1600" dirty="0">
                <a:solidFill>
                  <a:schemeClr val="tx1"/>
                </a:solidFill>
              </a:rPr>
              <a:t>How can the difference of energy value between sugar and artificial sweeteners be related to their sugar </a:t>
            </a:r>
            <a:r>
              <a:rPr lang="en-AU" sz="1600" dirty="0">
                <a:solidFill>
                  <a:schemeClr val="tx1"/>
                </a:solidFill>
              </a:rPr>
              <a:t>structure? </a:t>
            </a:r>
            <a:r>
              <a:rPr lang="en-AU" sz="1600" b="0" dirty="0">
                <a:solidFill>
                  <a:schemeClr val="tx1"/>
                </a:solidFill>
              </a:rPr>
              <a:t>(Issue: This is not an experimental investigation)</a:t>
            </a:r>
          </a:p>
          <a:p>
            <a:r>
              <a:rPr lang="en-US" sz="1600" dirty="0" smtClean="0">
                <a:solidFill>
                  <a:schemeClr val="tx1"/>
                </a:solidFill>
              </a:rPr>
              <a:t>How </a:t>
            </a:r>
            <a:r>
              <a:rPr lang="en-US" sz="1600" dirty="0">
                <a:solidFill>
                  <a:schemeClr val="tx1"/>
                </a:solidFill>
              </a:rPr>
              <a:t>can the </a:t>
            </a:r>
            <a:r>
              <a:rPr lang="en-US" sz="1600" dirty="0" err="1">
                <a:solidFill>
                  <a:schemeClr val="tx1"/>
                </a:solidFill>
              </a:rPr>
              <a:t>flavour</a:t>
            </a:r>
            <a:r>
              <a:rPr lang="en-US" sz="1600" dirty="0">
                <a:solidFill>
                  <a:schemeClr val="tx1"/>
                </a:solidFill>
              </a:rPr>
              <a:t> of Grain Wave chips, and thus its carbohydrate content, be used to explain differences in </a:t>
            </a:r>
            <a:r>
              <a:rPr lang="en-US" sz="1600" dirty="0" smtClean="0">
                <a:solidFill>
                  <a:schemeClr val="tx1"/>
                </a:solidFill>
              </a:rPr>
              <a:t>the energy </a:t>
            </a:r>
            <a:r>
              <a:rPr lang="en-US" sz="1600" dirty="0">
                <a:solidFill>
                  <a:schemeClr val="tx1"/>
                </a:solidFill>
              </a:rPr>
              <a:t>released when it is burnt</a:t>
            </a:r>
            <a:r>
              <a:rPr lang="en-US" sz="1600" dirty="0" smtClean="0">
                <a:solidFill>
                  <a:schemeClr val="tx1"/>
                </a:solidFill>
              </a:rPr>
              <a:t>? </a:t>
            </a:r>
            <a:r>
              <a:rPr lang="en-US" sz="1600" b="0" dirty="0" smtClean="0">
                <a:solidFill>
                  <a:schemeClr val="tx1"/>
                </a:solidFill>
              </a:rPr>
              <a:t>(</a:t>
            </a:r>
            <a:r>
              <a:rPr lang="en-AU" sz="1600" b="0" dirty="0">
                <a:solidFill>
                  <a:schemeClr val="tx1"/>
                </a:solidFill>
              </a:rPr>
              <a:t>Issue: </a:t>
            </a:r>
            <a:r>
              <a:rPr lang="en-US" sz="1600" b="0" dirty="0" smtClean="0">
                <a:solidFill>
                  <a:schemeClr val="tx1"/>
                </a:solidFill>
              </a:rPr>
              <a:t>This is not an experimental investigation since packet information can be used to construct an argument based on understanding of chemical concepts)</a:t>
            </a:r>
          </a:p>
          <a:p>
            <a:r>
              <a:rPr lang="en-AU" sz="1600" dirty="0">
                <a:solidFill>
                  <a:schemeClr val="tx1"/>
                </a:solidFill>
              </a:rPr>
              <a:t>Does food containing higher GI values have a higher energy content?</a:t>
            </a:r>
            <a:r>
              <a:rPr lang="en-AU" sz="1600" b="0" dirty="0">
                <a:solidFill>
                  <a:schemeClr val="tx1"/>
                </a:solidFill>
              </a:rPr>
              <a:t> (Issue: Too broad a question – which foods will be investigated? How </a:t>
            </a:r>
            <a:r>
              <a:rPr lang="en-AU" sz="1600" b="0" dirty="0" err="1">
                <a:solidFill>
                  <a:schemeClr val="tx1"/>
                </a:solidFill>
              </a:rPr>
              <a:t>generalisable</a:t>
            </a:r>
            <a:r>
              <a:rPr lang="en-AU" sz="1600" b="0" dirty="0">
                <a:solidFill>
                  <a:schemeClr val="tx1"/>
                </a:solidFill>
              </a:rPr>
              <a:t> to all GI foods are the results</a:t>
            </a:r>
            <a:r>
              <a:rPr lang="en-AU" sz="1600" b="0" dirty="0" smtClean="0">
                <a:solidFill>
                  <a:schemeClr val="tx1"/>
                </a:solidFill>
              </a:rPr>
              <a:t>?).</a:t>
            </a:r>
            <a:endParaRPr lang="en-AU" sz="1600" b="0" dirty="0">
              <a:solidFill>
                <a:schemeClr val="tx1"/>
              </a:solidFill>
            </a:endParaRPr>
          </a:p>
          <a:p>
            <a:endParaRPr lang="en-AU" sz="2000" dirty="0"/>
          </a:p>
          <a:p>
            <a:endParaRPr lang="en-AU" sz="2800" dirty="0"/>
          </a:p>
        </p:txBody>
      </p:sp>
    </p:spTree>
    <p:extLst>
      <p:ext uri="{BB962C8B-B14F-4D97-AF65-F5344CB8AC3E}">
        <p14:creationId xmlns:p14="http://schemas.microsoft.com/office/powerpoint/2010/main" val="17646152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424936" cy="875184"/>
          </a:xfrm>
        </p:spPr>
        <p:txBody>
          <a:bodyPr/>
          <a:lstStyle/>
          <a:p>
            <a:r>
              <a:rPr lang="en-AU" sz="2400" dirty="0" smtClean="0"/>
              <a:t>Discuss: What advice would you give to students on the following proposed investigation topics? </a:t>
            </a:r>
            <a:endParaRPr lang="en-US" sz="2400" dirty="0"/>
          </a:p>
        </p:txBody>
      </p:sp>
      <p:sp>
        <p:nvSpPr>
          <p:cNvPr id="3" name="Content Placeholder 2"/>
          <p:cNvSpPr>
            <a:spLocks noGrp="1"/>
          </p:cNvSpPr>
          <p:nvPr>
            <p:ph idx="1"/>
          </p:nvPr>
        </p:nvSpPr>
        <p:spPr>
          <a:xfrm>
            <a:off x="323528" y="1484784"/>
            <a:ext cx="8568952" cy="5040560"/>
          </a:xfrm>
        </p:spPr>
        <p:txBody>
          <a:bodyPr/>
          <a:lstStyle/>
          <a:p>
            <a:pPr marL="457200" indent="-457200">
              <a:buFont typeface="+mj-lt"/>
              <a:buAutoNum type="arabicPeriod"/>
            </a:pPr>
            <a:r>
              <a:rPr lang="en-AU" sz="2000" b="0" dirty="0"/>
              <a:t>How </a:t>
            </a:r>
            <a:r>
              <a:rPr lang="en-AU" sz="2000" b="0" dirty="0" smtClean="0"/>
              <a:t>does chain length affect the energy output of fuels?</a:t>
            </a:r>
            <a:endParaRPr lang="en-US" sz="2000" b="0" dirty="0"/>
          </a:p>
          <a:p>
            <a:pPr marL="457200" indent="-457200">
              <a:buFont typeface="+mj-lt"/>
              <a:buAutoNum type="arabicPeriod"/>
            </a:pPr>
            <a:r>
              <a:rPr lang="en-AU" sz="2000" b="0" dirty="0" smtClean="0"/>
              <a:t>Why is ethanol usually the fuel of choice over methanol?</a:t>
            </a:r>
          </a:p>
          <a:p>
            <a:pPr marL="457200" indent="-457200">
              <a:buFont typeface="+mj-lt"/>
              <a:buAutoNum type="arabicPeriod"/>
            </a:pPr>
            <a:r>
              <a:rPr lang="en-AU" sz="2000" b="0" dirty="0" smtClean="0"/>
              <a:t>Would ethanol or methanol be the preferred choice as a fuel for camping?</a:t>
            </a:r>
          </a:p>
          <a:p>
            <a:pPr marL="457200" indent="-457200">
              <a:buFont typeface="+mj-lt"/>
              <a:buAutoNum type="arabicPeriod"/>
            </a:pPr>
            <a:r>
              <a:rPr lang="en-AU" sz="2000" b="0" dirty="0" smtClean="0"/>
              <a:t>Do isomers of butane produce different outputs?</a:t>
            </a:r>
          </a:p>
          <a:p>
            <a:pPr marL="457200" indent="-457200">
              <a:buFont typeface="+mj-lt"/>
              <a:buAutoNum type="arabicPeriod"/>
            </a:pPr>
            <a:r>
              <a:rPr lang="en-AU" sz="2000" b="0" dirty="0" smtClean="0"/>
              <a:t>How does the surface area of the bottom of the can impact the percentage heat lost in a tin can </a:t>
            </a:r>
            <a:r>
              <a:rPr lang="en-AU" sz="2000" b="0" dirty="0" err="1" smtClean="0"/>
              <a:t>calorimetry</a:t>
            </a:r>
            <a:r>
              <a:rPr lang="en-AU" sz="2000" b="0" dirty="0" smtClean="0"/>
              <a:t> experiment?</a:t>
            </a:r>
          </a:p>
          <a:p>
            <a:pPr marL="457200" indent="-457200">
              <a:buFont typeface="+mj-lt"/>
              <a:buAutoNum type="arabicPeriod"/>
            </a:pPr>
            <a:r>
              <a:rPr lang="en-AU" sz="2000" b="0" dirty="0" smtClean="0"/>
              <a:t>How does the energy produced per gram of kerosene compare with the energy produced per gram of biodiesel made from methanol and peanut oil and how does the relative viscosity of these fuels compare to each other at </a:t>
            </a:r>
            <a:r>
              <a:rPr lang="en-AU" sz="2000" b="0" dirty="0"/>
              <a:t>z</a:t>
            </a:r>
            <a:r>
              <a:rPr lang="en-AU" sz="2000" b="0" dirty="0" smtClean="0"/>
              <a:t>ero degrees Celsius? </a:t>
            </a:r>
          </a:p>
          <a:p>
            <a:pPr marL="457200" indent="-457200">
              <a:buFont typeface="+mj-lt"/>
              <a:buAutoNum type="arabicPeriod"/>
            </a:pPr>
            <a:r>
              <a:rPr lang="en-AU" sz="2000" b="0" dirty="0" smtClean="0"/>
              <a:t>If a greater mass of a given fuel is burnt is more energy released?</a:t>
            </a:r>
          </a:p>
          <a:p>
            <a:pPr marL="457200" indent="-457200">
              <a:buFont typeface="+mj-lt"/>
              <a:buAutoNum type="arabicPeriod"/>
            </a:pPr>
            <a:r>
              <a:rPr lang="en-AU" sz="2000" b="0" dirty="0" smtClean="0"/>
              <a:t>How will the shape and material of the container affect the </a:t>
            </a:r>
            <a:r>
              <a:rPr lang="en-AU" sz="2000" b="0" dirty="0"/>
              <a:t>amount of heat absorbed from a </a:t>
            </a:r>
            <a:r>
              <a:rPr lang="en-AU" sz="2000" b="0" dirty="0" smtClean="0"/>
              <a:t>fuel?</a:t>
            </a:r>
          </a:p>
          <a:p>
            <a:endParaRPr lang="en-AU" sz="2000" dirty="0" smtClean="0"/>
          </a:p>
        </p:txBody>
      </p:sp>
    </p:spTree>
    <p:extLst>
      <p:ext uri="{BB962C8B-B14F-4D97-AF65-F5344CB8AC3E}">
        <p14:creationId xmlns:p14="http://schemas.microsoft.com/office/powerpoint/2010/main" val="41347757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Discussion: Investigation ethics and safety</a:t>
            </a:r>
            <a:endParaRPr lang="en-AU" sz="3600" dirty="0"/>
          </a:p>
        </p:txBody>
      </p:sp>
      <p:sp>
        <p:nvSpPr>
          <p:cNvPr id="3" name="Content Placeholder 2"/>
          <p:cNvSpPr>
            <a:spLocks noGrp="1"/>
          </p:cNvSpPr>
          <p:nvPr>
            <p:ph idx="1"/>
          </p:nvPr>
        </p:nvSpPr>
        <p:spPr>
          <a:xfrm>
            <a:off x="620621" y="1916832"/>
            <a:ext cx="7772400" cy="1152128"/>
          </a:xfrm>
        </p:spPr>
        <p:txBody>
          <a:bodyPr/>
          <a:lstStyle/>
          <a:p>
            <a:pPr marL="0" indent="0">
              <a:buNone/>
            </a:pPr>
            <a:r>
              <a:rPr lang="en-AU" sz="2400" b="0" dirty="0" smtClean="0"/>
              <a:t>Students </a:t>
            </a:r>
            <a:r>
              <a:rPr lang="en-AU" sz="2400" b="0" u="sng" dirty="0" smtClean="0"/>
              <a:t>cannot</a:t>
            </a:r>
            <a:r>
              <a:rPr lang="en-AU" sz="2400" b="0" dirty="0" smtClean="0"/>
              <a:t> proceed with an investigation unless it is safe and ethical to do so.</a:t>
            </a:r>
          </a:p>
        </p:txBody>
      </p:sp>
      <p:sp>
        <p:nvSpPr>
          <p:cNvPr id="4" name="TextBox 3"/>
          <p:cNvSpPr txBox="1"/>
          <p:nvPr/>
        </p:nvSpPr>
        <p:spPr>
          <a:xfrm>
            <a:off x="611560" y="3489682"/>
            <a:ext cx="7704856" cy="2246769"/>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Discuss</a:t>
            </a:r>
            <a:r>
              <a:rPr lang="en-AU" sz="2000" dirty="0" smtClean="0">
                <a:latin typeface="+mn-lt"/>
              </a:rPr>
              <a:t> the role of each of the following in ensuring  that investigations </a:t>
            </a:r>
            <a:r>
              <a:rPr lang="en-AU" sz="2000" dirty="0">
                <a:latin typeface="+mn-lt"/>
              </a:rPr>
              <a:t>proposed </a:t>
            </a:r>
            <a:r>
              <a:rPr lang="en-AU" sz="2000" dirty="0" smtClean="0">
                <a:latin typeface="+mn-lt"/>
              </a:rPr>
              <a:t>by students are safe, ethical and manageable:</a:t>
            </a:r>
          </a:p>
          <a:p>
            <a:pPr marL="342900" indent="-342900">
              <a:buFont typeface="Arial" pitchFamily="34" charset="0"/>
              <a:buChar char="•"/>
            </a:pPr>
            <a:r>
              <a:rPr lang="en-AU" sz="2000" dirty="0">
                <a:latin typeface="+mn-lt"/>
              </a:rPr>
              <a:t>student</a:t>
            </a:r>
          </a:p>
          <a:p>
            <a:pPr marL="342900" indent="-342900">
              <a:buFont typeface="Arial" pitchFamily="34" charset="0"/>
              <a:buChar char="•"/>
            </a:pPr>
            <a:r>
              <a:rPr lang="en-AU" sz="2000" dirty="0">
                <a:latin typeface="+mn-lt"/>
              </a:rPr>
              <a:t>science coordinator</a:t>
            </a:r>
          </a:p>
          <a:p>
            <a:pPr marL="342900" indent="-342900">
              <a:buFont typeface="Arial" pitchFamily="34" charset="0"/>
              <a:buChar char="•"/>
            </a:pPr>
            <a:r>
              <a:rPr lang="en-AU" sz="2000" dirty="0">
                <a:latin typeface="+mn-lt"/>
              </a:rPr>
              <a:t>classroom teacher</a:t>
            </a:r>
          </a:p>
          <a:p>
            <a:pPr marL="342900" indent="-342900">
              <a:buFont typeface="Arial" pitchFamily="34" charset="0"/>
              <a:buChar char="•"/>
            </a:pPr>
            <a:r>
              <a:rPr lang="en-AU" sz="2000" dirty="0">
                <a:latin typeface="+mn-lt"/>
              </a:rPr>
              <a:t>laboratory </a:t>
            </a:r>
            <a:r>
              <a:rPr lang="en-AU" sz="2000" dirty="0" smtClean="0">
                <a:latin typeface="+mn-lt"/>
              </a:rPr>
              <a:t>technician.</a:t>
            </a:r>
          </a:p>
        </p:txBody>
      </p:sp>
    </p:spTree>
    <p:extLst>
      <p:ext uri="{BB962C8B-B14F-4D97-AF65-F5344CB8AC3E}">
        <p14:creationId xmlns:p14="http://schemas.microsoft.com/office/powerpoint/2010/main" val="41572321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6309320"/>
          </a:xfrm>
          <a:solidFill>
            <a:schemeClr val="accent6">
              <a:lumMod val="20000"/>
              <a:lumOff val="80000"/>
            </a:schemeClr>
          </a:solidFill>
        </p:spPr>
        <p:txBody>
          <a:bodyPr/>
          <a:lstStyle/>
          <a:p>
            <a:pPr marL="0" indent="0" algn="ctr">
              <a:buNone/>
            </a:pPr>
            <a:endParaRPr lang="en-AU" sz="4800" dirty="0" smtClean="0"/>
          </a:p>
          <a:p>
            <a:pPr marL="0" indent="0" algn="ctr">
              <a:buNone/>
            </a:pPr>
            <a:r>
              <a:rPr lang="en-AU" sz="5400" dirty="0" smtClean="0">
                <a:solidFill>
                  <a:schemeClr val="tx1"/>
                </a:solidFill>
              </a:rPr>
              <a:t>Section C</a:t>
            </a:r>
          </a:p>
          <a:p>
            <a:pPr marL="0" indent="0" algn="ctr">
              <a:buNone/>
            </a:pPr>
            <a:endParaRPr lang="en-AU" sz="3600" dirty="0" smtClean="0">
              <a:solidFill>
                <a:schemeClr val="tx1"/>
              </a:solidFill>
            </a:endParaRPr>
          </a:p>
          <a:p>
            <a:pPr marL="0" indent="0" algn="ctr">
              <a:buNone/>
            </a:pPr>
            <a:r>
              <a:rPr lang="en-AU" sz="6000" dirty="0" smtClean="0">
                <a:solidFill>
                  <a:schemeClr val="tx1"/>
                </a:solidFill>
              </a:rPr>
              <a:t>Sample approaches to running investigations</a:t>
            </a:r>
          </a:p>
        </p:txBody>
      </p:sp>
    </p:spTree>
    <p:extLst>
      <p:ext uri="{BB962C8B-B14F-4D97-AF65-F5344CB8AC3E}">
        <p14:creationId xmlns:p14="http://schemas.microsoft.com/office/powerpoint/2010/main" val="13211706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424936" cy="5112568"/>
          </a:xfrm>
        </p:spPr>
        <p:txBody>
          <a:bodyPr/>
          <a:lstStyle/>
          <a:p>
            <a:pPr marL="0" indent="0">
              <a:buNone/>
            </a:pPr>
            <a:r>
              <a:rPr lang="en-AU" sz="3600" dirty="0" smtClean="0">
                <a:solidFill>
                  <a:srgbClr val="0096DF"/>
                </a:solidFill>
                <a:latin typeface="+mj-lt"/>
              </a:rPr>
              <a:t>Resource Outline</a:t>
            </a:r>
          </a:p>
          <a:p>
            <a:pPr marL="0" indent="0">
              <a:buNone/>
            </a:pPr>
            <a:endParaRPr lang="en-AU" sz="1200" b="1" dirty="0" smtClean="0">
              <a:solidFill>
                <a:srgbClr val="0096DF"/>
              </a:solidFill>
              <a:latin typeface="+mj-lt"/>
            </a:endParaRPr>
          </a:p>
          <a:p>
            <a:pPr marL="476250" lvl="1" indent="0">
              <a:spcAft>
                <a:spcPts val="600"/>
              </a:spcAft>
              <a:buNone/>
            </a:pPr>
            <a:r>
              <a:rPr lang="en-AU" sz="2400" b="1" dirty="0">
                <a:solidFill>
                  <a:schemeClr val="tx1"/>
                </a:solidFill>
              </a:rPr>
              <a:t>Section A: </a:t>
            </a:r>
            <a:r>
              <a:rPr lang="en-AU" sz="2400" dirty="0" smtClean="0">
                <a:solidFill>
                  <a:schemeClr val="tx1"/>
                </a:solidFill>
              </a:rPr>
              <a:t>Scientific </a:t>
            </a:r>
            <a:r>
              <a:rPr lang="en-AU" sz="2400" dirty="0">
                <a:solidFill>
                  <a:schemeClr val="tx1"/>
                </a:solidFill>
              </a:rPr>
              <a:t>posters</a:t>
            </a:r>
          </a:p>
          <a:p>
            <a:pPr marL="476250" lvl="1" indent="0">
              <a:spcAft>
                <a:spcPts val="600"/>
              </a:spcAft>
              <a:buNone/>
            </a:pPr>
            <a:r>
              <a:rPr lang="en-AU" sz="2400" b="1" dirty="0">
                <a:solidFill>
                  <a:schemeClr val="tx1"/>
                </a:solidFill>
              </a:rPr>
              <a:t>Section B: </a:t>
            </a:r>
            <a:r>
              <a:rPr lang="en-AU" sz="2400" dirty="0" smtClean="0">
                <a:solidFill>
                  <a:schemeClr val="tx1"/>
                </a:solidFill>
              </a:rPr>
              <a:t>Student </a:t>
            </a:r>
            <a:r>
              <a:rPr lang="en-AU" sz="2400" dirty="0">
                <a:solidFill>
                  <a:schemeClr val="tx1"/>
                </a:solidFill>
              </a:rPr>
              <a:t>investigation topics in Units 3 and 4 </a:t>
            </a:r>
          </a:p>
          <a:p>
            <a:pPr marL="476250" lvl="1" indent="0">
              <a:spcAft>
                <a:spcPts val="600"/>
              </a:spcAft>
              <a:buNone/>
            </a:pPr>
            <a:r>
              <a:rPr lang="en-AU" sz="2400" b="1" dirty="0">
                <a:solidFill>
                  <a:schemeClr val="tx1"/>
                </a:solidFill>
              </a:rPr>
              <a:t>Section C: </a:t>
            </a:r>
            <a:r>
              <a:rPr lang="en-AU" sz="2400" dirty="0" smtClean="0">
                <a:solidFill>
                  <a:schemeClr val="tx1"/>
                </a:solidFill>
              </a:rPr>
              <a:t>Approaches </a:t>
            </a:r>
            <a:r>
              <a:rPr lang="en-AU" sz="2400" dirty="0">
                <a:solidFill>
                  <a:schemeClr val="tx1"/>
                </a:solidFill>
              </a:rPr>
              <a:t>to running investigations</a:t>
            </a:r>
          </a:p>
          <a:p>
            <a:pPr marL="2060575" lvl="1" indent="-1584325">
              <a:spcAft>
                <a:spcPts val="600"/>
              </a:spcAft>
              <a:buNone/>
            </a:pPr>
            <a:r>
              <a:rPr lang="en-AU" sz="2400" b="1" dirty="0">
                <a:solidFill>
                  <a:schemeClr val="tx1"/>
                </a:solidFill>
              </a:rPr>
              <a:t>Section D: </a:t>
            </a:r>
            <a:r>
              <a:rPr lang="en-AU" sz="2400" dirty="0" smtClean="0">
                <a:solidFill>
                  <a:schemeClr val="tx1"/>
                </a:solidFill>
              </a:rPr>
              <a:t>Managing </a:t>
            </a:r>
            <a:r>
              <a:rPr lang="en-AU" sz="2400" dirty="0">
                <a:solidFill>
                  <a:schemeClr val="tx1"/>
                </a:solidFill>
              </a:rPr>
              <a:t>student-designed practical investigations across Units 3 and 4 </a:t>
            </a:r>
          </a:p>
          <a:p>
            <a:pPr marL="476250" lvl="1" indent="0">
              <a:spcAft>
                <a:spcPts val="600"/>
              </a:spcAft>
              <a:buNone/>
            </a:pPr>
            <a:r>
              <a:rPr lang="en-AU" sz="2400" b="1" dirty="0">
                <a:solidFill>
                  <a:schemeClr val="tx1"/>
                </a:solidFill>
              </a:rPr>
              <a:t>Section E: </a:t>
            </a:r>
            <a:r>
              <a:rPr lang="en-AU" sz="2400" dirty="0" smtClean="0">
                <a:solidFill>
                  <a:schemeClr val="tx1"/>
                </a:solidFill>
              </a:rPr>
              <a:t>Laboratory </a:t>
            </a:r>
            <a:r>
              <a:rPr lang="en-AU" sz="2400" dirty="0">
                <a:solidFill>
                  <a:schemeClr val="tx1"/>
                </a:solidFill>
              </a:rPr>
              <a:t>usage</a:t>
            </a:r>
          </a:p>
          <a:p>
            <a:pPr marL="476250" lvl="1" indent="0">
              <a:spcAft>
                <a:spcPts val="600"/>
              </a:spcAft>
              <a:buNone/>
            </a:pPr>
            <a:r>
              <a:rPr lang="en-AU" sz="2400" b="1" dirty="0">
                <a:solidFill>
                  <a:schemeClr val="tx1"/>
                </a:solidFill>
              </a:rPr>
              <a:t>Section F: </a:t>
            </a:r>
            <a:r>
              <a:rPr lang="en-AU" sz="2400" dirty="0" smtClean="0">
                <a:solidFill>
                  <a:schemeClr val="tx1"/>
                </a:solidFill>
              </a:rPr>
              <a:t>Putting </a:t>
            </a:r>
            <a:r>
              <a:rPr lang="en-AU" sz="2400" dirty="0">
                <a:solidFill>
                  <a:schemeClr val="tx1"/>
                </a:solidFill>
              </a:rPr>
              <a:t>it all together</a:t>
            </a:r>
          </a:p>
        </p:txBody>
      </p:sp>
    </p:spTree>
    <p:extLst>
      <p:ext uri="{BB962C8B-B14F-4D97-AF65-F5344CB8AC3E}">
        <p14:creationId xmlns:p14="http://schemas.microsoft.com/office/powerpoint/2010/main" val="10011447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93" y="548680"/>
            <a:ext cx="7772400" cy="731168"/>
          </a:xfrm>
        </p:spPr>
        <p:txBody>
          <a:bodyPr/>
          <a:lstStyle/>
          <a:p>
            <a:r>
              <a:rPr lang="en-AU" sz="3600" dirty="0" smtClean="0"/>
              <a:t>Developing investigation skills</a:t>
            </a:r>
            <a:endParaRPr lang="en-AU"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7330923"/>
              </p:ext>
            </p:extLst>
          </p:nvPr>
        </p:nvGraphicFramePr>
        <p:xfrm>
          <a:off x="338092" y="3645024"/>
          <a:ext cx="8280918" cy="2566537"/>
        </p:xfrm>
        <a:graphic>
          <a:graphicData uri="http://schemas.openxmlformats.org/drawingml/2006/table">
            <a:tbl>
              <a:tblPr firstRow="1" bandRow="1">
                <a:tableStyleId>{5C22544A-7EE6-4342-B048-85BDC9FD1C3A}</a:tableStyleId>
              </a:tblPr>
              <a:tblGrid>
                <a:gridCol w="920630">
                  <a:extLst>
                    <a:ext uri="{9D8B030D-6E8A-4147-A177-3AD203B41FA5}">
                      <a16:colId xmlns:a16="http://schemas.microsoft.com/office/drawing/2014/main" val="20000"/>
                    </a:ext>
                  </a:extLst>
                </a:gridCol>
                <a:gridCol w="1840072">
                  <a:extLst>
                    <a:ext uri="{9D8B030D-6E8A-4147-A177-3AD203B41FA5}">
                      <a16:colId xmlns:a16="http://schemas.microsoft.com/office/drawing/2014/main" val="20001"/>
                    </a:ext>
                  </a:extLst>
                </a:gridCol>
                <a:gridCol w="1840072">
                  <a:extLst>
                    <a:ext uri="{9D8B030D-6E8A-4147-A177-3AD203B41FA5}">
                      <a16:colId xmlns:a16="http://schemas.microsoft.com/office/drawing/2014/main" val="20002"/>
                    </a:ext>
                  </a:extLst>
                </a:gridCol>
                <a:gridCol w="1840072">
                  <a:extLst>
                    <a:ext uri="{9D8B030D-6E8A-4147-A177-3AD203B41FA5}">
                      <a16:colId xmlns:a16="http://schemas.microsoft.com/office/drawing/2014/main" val="20003"/>
                    </a:ext>
                  </a:extLst>
                </a:gridCol>
                <a:gridCol w="1840072">
                  <a:extLst>
                    <a:ext uri="{9D8B030D-6E8A-4147-A177-3AD203B41FA5}">
                      <a16:colId xmlns:a16="http://schemas.microsoft.com/office/drawing/2014/main" val="20004"/>
                    </a:ext>
                  </a:extLst>
                </a:gridCol>
              </a:tblGrid>
              <a:tr h="720653">
                <a:tc>
                  <a:txBody>
                    <a:bodyPr/>
                    <a:lstStyle/>
                    <a:p>
                      <a:pPr algn="ctr"/>
                      <a:r>
                        <a:rPr lang="en-AU" sz="1600" dirty="0" smtClean="0"/>
                        <a:t>Unit</a:t>
                      </a:r>
                      <a:endParaRPr lang="en-AU" sz="1600" dirty="0"/>
                    </a:p>
                  </a:txBody>
                  <a:tcPr/>
                </a:tc>
                <a:tc>
                  <a:txBody>
                    <a:bodyPr/>
                    <a:lstStyle/>
                    <a:p>
                      <a:pPr algn="ctr"/>
                      <a:r>
                        <a:rPr lang="en-AU" sz="1600" dirty="0" smtClean="0"/>
                        <a:t>Generate primary data</a:t>
                      </a:r>
                      <a:endParaRPr lang="en-AU" sz="1600" dirty="0"/>
                    </a:p>
                  </a:txBody>
                  <a:tcPr/>
                </a:tc>
                <a:tc>
                  <a:txBody>
                    <a:bodyPr/>
                    <a:lstStyle/>
                    <a:p>
                      <a:pPr algn="ctr"/>
                      <a:r>
                        <a:rPr lang="en-AU" sz="1600" dirty="0" smtClean="0"/>
                        <a:t>Collect secondary data</a:t>
                      </a:r>
                      <a:endParaRPr lang="en-AU" sz="1600" dirty="0"/>
                    </a:p>
                  </a:txBody>
                  <a:tcPr/>
                </a:tc>
                <a:tc>
                  <a:txBody>
                    <a:bodyPr/>
                    <a:lstStyle/>
                    <a:p>
                      <a:pPr algn="ctr"/>
                      <a:r>
                        <a:rPr lang="en-AU" sz="1600" dirty="0" smtClean="0"/>
                        <a:t>Work in groups</a:t>
                      </a:r>
                      <a:endParaRPr lang="en-AU" sz="1600" dirty="0"/>
                    </a:p>
                  </a:txBody>
                  <a:tcPr/>
                </a:tc>
                <a:tc>
                  <a:txBody>
                    <a:bodyPr/>
                    <a:lstStyle/>
                    <a:p>
                      <a:pPr algn="ctr"/>
                      <a:r>
                        <a:rPr lang="en-AU" sz="1600" dirty="0" smtClean="0"/>
                        <a:t>Work independently</a:t>
                      </a:r>
                      <a:endParaRPr lang="en-AU" sz="1600" dirty="0"/>
                    </a:p>
                  </a:txBody>
                  <a:tcPr/>
                </a:tc>
                <a:extLst>
                  <a:ext uri="{0D108BD9-81ED-4DB2-BD59-A6C34878D82A}">
                    <a16:rowId xmlns:a16="http://schemas.microsoft.com/office/drawing/2014/main" val="10000"/>
                  </a:ext>
                </a:extLst>
              </a:tr>
              <a:tr h="461471">
                <a:tc>
                  <a:txBody>
                    <a:bodyPr/>
                    <a:lstStyle/>
                    <a:p>
                      <a:pPr algn="ctr"/>
                      <a:r>
                        <a:rPr lang="en-AU" dirty="0" smtClean="0"/>
                        <a:t>1</a:t>
                      </a:r>
                      <a:endParaRPr lang="en-AU" dirty="0"/>
                    </a:p>
                  </a:txBody>
                  <a:tcPr/>
                </a:tc>
                <a:tc>
                  <a:txBody>
                    <a:bodyPr/>
                    <a:lstStyle/>
                    <a:p>
                      <a:pPr algn="ctr"/>
                      <a:endParaRPr lang="en-AU" dirty="0"/>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10001"/>
                  </a:ext>
                </a:extLst>
              </a:tr>
              <a:tr h="461471">
                <a:tc>
                  <a:txBody>
                    <a:bodyPr/>
                    <a:lstStyle/>
                    <a:p>
                      <a:pPr algn="ctr"/>
                      <a:r>
                        <a:rPr lang="en-AU" dirty="0" smtClean="0"/>
                        <a:t>2</a:t>
                      </a:r>
                      <a:endParaRPr lang="en-AU" dirty="0"/>
                    </a:p>
                  </a:txBody>
                  <a:tcPr/>
                </a:tc>
                <a:tc>
                  <a:txBody>
                    <a:bodyPr/>
                    <a:lstStyle/>
                    <a:p>
                      <a:pPr algn="ctr"/>
                      <a:endParaRPr lang="en-AU"/>
                    </a:p>
                  </a:txBody>
                  <a:tcPr/>
                </a:tc>
                <a:tc>
                  <a:txBody>
                    <a:bodyPr/>
                    <a:lstStyle/>
                    <a:p>
                      <a:pPr algn="ctr"/>
                      <a:endParaRPr lang="en-AU"/>
                    </a:p>
                  </a:txBody>
                  <a:tcPr/>
                </a:tc>
                <a:tc>
                  <a:txBody>
                    <a:bodyPr/>
                    <a:lstStyle/>
                    <a:p>
                      <a:pPr algn="ctr"/>
                      <a:endParaRPr lang="en-AU"/>
                    </a:p>
                  </a:txBody>
                  <a:tcPr/>
                </a:tc>
                <a:tc>
                  <a:txBody>
                    <a:bodyPr/>
                    <a:lstStyle/>
                    <a:p>
                      <a:pPr algn="ctr"/>
                      <a:endParaRPr lang="en-AU" dirty="0"/>
                    </a:p>
                  </a:txBody>
                  <a:tcPr/>
                </a:tc>
                <a:extLst>
                  <a:ext uri="{0D108BD9-81ED-4DB2-BD59-A6C34878D82A}">
                    <a16:rowId xmlns:a16="http://schemas.microsoft.com/office/drawing/2014/main" val="10002"/>
                  </a:ext>
                </a:extLst>
              </a:tr>
              <a:tr h="461471">
                <a:tc>
                  <a:txBody>
                    <a:bodyPr/>
                    <a:lstStyle/>
                    <a:p>
                      <a:pPr algn="ctr"/>
                      <a:r>
                        <a:rPr lang="en-AU" dirty="0" smtClean="0"/>
                        <a:t>3</a:t>
                      </a:r>
                      <a:endParaRPr lang="en-AU" dirty="0"/>
                    </a:p>
                  </a:txBody>
                  <a:tcPr/>
                </a:tc>
                <a:tc>
                  <a:txBody>
                    <a:bodyPr/>
                    <a:lstStyle/>
                    <a:p>
                      <a:pPr algn="ctr"/>
                      <a:endParaRPr lang="en-AU"/>
                    </a:p>
                  </a:txBody>
                  <a:tcPr/>
                </a:tc>
                <a:tc>
                  <a:txBody>
                    <a:bodyPr/>
                    <a:lstStyle/>
                    <a:p>
                      <a:pPr algn="ctr"/>
                      <a:endParaRPr lang="en-AU"/>
                    </a:p>
                  </a:txBody>
                  <a:tcPr/>
                </a:tc>
                <a:tc>
                  <a:txBody>
                    <a:bodyPr/>
                    <a:lstStyle/>
                    <a:p>
                      <a:pPr algn="ctr"/>
                      <a:endParaRPr lang="en-AU"/>
                    </a:p>
                  </a:txBody>
                  <a:tcPr/>
                </a:tc>
                <a:tc>
                  <a:txBody>
                    <a:bodyPr/>
                    <a:lstStyle/>
                    <a:p>
                      <a:pPr algn="ctr"/>
                      <a:endParaRPr lang="en-AU" dirty="0"/>
                    </a:p>
                  </a:txBody>
                  <a:tcPr/>
                </a:tc>
                <a:extLst>
                  <a:ext uri="{0D108BD9-81ED-4DB2-BD59-A6C34878D82A}">
                    <a16:rowId xmlns:a16="http://schemas.microsoft.com/office/drawing/2014/main" val="10003"/>
                  </a:ext>
                </a:extLst>
              </a:tr>
              <a:tr h="461471">
                <a:tc>
                  <a:txBody>
                    <a:bodyPr/>
                    <a:lstStyle/>
                    <a:p>
                      <a:pPr algn="ctr"/>
                      <a:r>
                        <a:rPr lang="en-AU" dirty="0" smtClean="0"/>
                        <a:t>4</a:t>
                      </a:r>
                      <a:endParaRPr lang="en-AU" dirty="0"/>
                    </a:p>
                  </a:txBody>
                  <a:tcPr/>
                </a:tc>
                <a:tc>
                  <a:txBody>
                    <a:bodyPr/>
                    <a:lstStyle/>
                    <a:p>
                      <a:pPr algn="ctr"/>
                      <a:endParaRPr lang="en-AU" dirty="0"/>
                    </a:p>
                  </a:txBody>
                  <a:tcPr/>
                </a:tc>
                <a:tc>
                  <a:txBody>
                    <a:bodyPr/>
                    <a:lstStyle/>
                    <a:p>
                      <a:pPr algn="ctr"/>
                      <a:endParaRPr lang="en-AU"/>
                    </a:p>
                  </a:txBody>
                  <a:tcPr/>
                </a:tc>
                <a:tc>
                  <a:txBody>
                    <a:bodyPr/>
                    <a:lstStyle/>
                    <a:p>
                      <a:pPr algn="ctr"/>
                      <a:endParaRPr lang="en-AU"/>
                    </a:p>
                  </a:txBody>
                  <a:tcPr/>
                </a:tc>
                <a:tc>
                  <a:txBody>
                    <a:bodyPr/>
                    <a:lstStyle/>
                    <a:p>
                      <a:pPr algn="ctr"/>
                      <a:endParaRPr lang="en-AU"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797857" y="1196752"/>
            <a:ext cx="7848872" cy="1323439"/>
          </a:xfrm>
          <a:prstGeom prst="rect">
            <a:avLst/>
          </a:prstGeom>
          <a:noFill/>
        </p:spPr>
        <p:txBody>
          <a:bodyPr wrap="square" rtlCol="0">
            <a:spAutoFit/>
          </a:bodyPr>
          <a:lstStyle/>
          <a:p>
            <a:r>
              <a:rPr lang="en-AU" sz="1600" dirty="0" smtClean="0">
                <a:latin typeface="+mn-lt"/>
              </a:rPr>
              <a:t>Investigations may involve students:</a:t>
            </a:r>
          </a:p>
          <a:p>
            <a:pPr marL="342900" indent="-342900">
              <a:buFont typeface="Arial" pitchFamily="34" charset="0"/>
              <a:buChar char="•"/>
            </a:pPr>
            <a:r>
              <a:rPr lang="en-AU" sz="1600" dirty="0">
                <a:latin typeface="+mn-lt"/>
              </a:rPr>
              <a:t>g</a:t>
            </a:r>
            <a:r>
              <a:rPr lang="en-AU" sz="1600" dirty="0" smtClean="0">
                <a:latin typeface="+mn-lt"/>
              </a:rPr>
              <a:t>enerating primary data (practical investigation)</a:t>
            </a:r>
          </a:p>
          <a:p>
            <a:pPr marL="342900" indent="-342900">
              <a:buFont typeface="Arial" pitchFamily="34" charset="0"/>
              <a:buChar char="•"/>
            </a:pPr>
            <a:r>
              <a:rPr lang="en-AU" sz="1600" dirty="0">
                <a:latin typeface="+mn-lt"/>
              </a:rPr>
              <a:t>c</a:t>
            </a:r>
            <a:r>
              <a:rPr lang="en-AU" sz="1600" dirty="0" smtClean="0">
                <a:latin typeface="+mn-lt"/>
              </a:rPr>
              <a:t>ollecting secondary data</a:t>
            </a:r>
          </a:p>
          <a:p>
            <a:pPr marL="342900" indent="-342900">
              <a:buFont typeface="Arial" pitchFamily="34" charset="0"/>
              <a:buChar char="•"/>
            </a:pPr>
            <a:r>
              <a:rPr lang="en-AU" sz="1600" dirty="0" smtClean="0">
                <a:latin typeface="+mn-lt"/>
              </a:rPr>
              <a:t>working in groups</a:t>
            </a:r>
          </a:p>
          <a:p>
            <a:pPr marL="342900" indent="-342900">
              <a:buFont typeface="Arial" pitchFamily="34" charset="0"/>
              <a:buChar char="•"/>
            </a:pPr>
            <a:r>
              <a:rPr lang="en-AU" sz="1600" dirty="0">
                <a:latin typeface="+mn-lt"/>
              </a:rPr>
              <a:t>working </a:t>
            </a:r>
            <a:r>
              <a:rPr lang="en-AU" sz="1600" dirty="0" smtClean="0">
                <a:latin typeface="+mn-lt"/>
              </a:rPr>
              <a:t>independently.</a:t>
            </a:r>
            <a:endParaRPr lang="en-AU" sz="1600" dirty="0">
              <a:latin typeface="+mn-lt"/>
            </a:endParaRPr>
          </a:p>
        </p:txBody>
      </p:sp>
      <p:sp>
        <p:nvSpPr>
          <p:cNvPr id="6" name="TextBox 5"/>
          <p:cNvSpPr txBox="1"/>
          <p:nvPr/>
        </p:nvSpPr>
        <p:spPr>
          <a:xfrm>
            <a:off x="346555" y="2564904"/>
            <a:ext cx="8280920" cy="830997"/>
          </a:xfrm>
          <a:prstGeom prst="rect">
            <a:avLst/>
          </a:prstGeom>
          <a:solidFill>
            <a:schemeClr val="accent6">
              <a:lumMod val="20000"/>
              <a:lumOff val="80000"/>
            </a:schemeClr>
          </a:solidFill>
          <a:ln w="12700">
            <a:solidFill>
              <a:schemeClr val="tx1"/>
            </a:solidFill>
          </a:ln>
        </p:spPr>
        <p:txBody>
          <a:bodyPr wrap="square" rtlCol="0">
            <a:spAutoFit/>
          </a:bodyPr>
          <a:lstStyle/>
          <a:p>
            <a:r>
              <a:rPr lang="en-AU" sz="1600" b="1" dirty="0" smtClean="0">
                <a:latin typeface="+mn-lt"/>
              </a:rPr>
              <a:t>Discuss</a:t>
            </a:r>
            <a:r>
              <a:rPr lang="en-AU" sz="1600" dirty="0" smtClean="0">
                <a:latin typeface="+mn-lt"/>
              </a:rPr>
              <a:t>: VCE Chemistry offers flexibility for schools to scaffold the development of students’ inquiry and investigation skills. Use a table, such as the one below, to map your school’s scaffolding of these skills:</a:t>
            </a:r>
            <a:endParaRPr lang="en-AU" sz="1600" dirty="0">
              <a:latin typeface="+mn-lt"/>
            </a:endParaRPr>
          </a:p>
        </p:txBody>
      </p:sp>
    </p:spTree>
    <p:extLst>
      <p:ext uri="{BB962C8B-B14F-4D97-AF65-F5344CB8AC3E}">
        <p14:creationId xmlns:p14="http://schemas.microsoft.com/office/powerpoint/2010/main" val="36009060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640960" cy="1595264"/>
          </a:xfrm>
        </p:spPr>
        <p:txBody>
          <a:bodyPr/>
          <a:lstStyle/>
          <a:p>
            <a:r>
              <a:rPr lang="en-AU" sz="2400" b="0" dirty="0" smtClean="0"/>
              <a:t>Unit 1 Area of Study 3</a:t>
            </a:r>
            <a:r>
              <a:rPr lang="en-AU" sz="2800" b="0" dirty="0" smtClean="0"/>
              <a:t/>
            </a:r>
            <a:br>
              <a:rPr lang="en-AU" sz="2800" b="0" dirty="0" smtClean="0"/>
            </a:br>
            <a:r>
              <a:rPr lang="en-AU" sz="2800" dirty="0" smtClean="0"/>
              <a:t>Sample approach 1: Teacher-provided list of topics</a:t>
            </a:r>
            <a:endParaRPr lang="en-AU" sz="2800" dirty="0"/>
          </a:p>
        </p:txBody>
      </p:sp>
      <p:sp>
        <p:nvSpPr>
          <p:cNvPr id="3" name="Content Placeholder 2"/>
          <p:cNvSpPr>
            <a:spLocks noGrp="1"/>
          </p:cNvSpPr>
          <p:nvPr>
            <p:ph idx="1"/>
          </p:nvPr>
        </p:nvSpPr>
        <p:spPr>
          <a:xfrm>
            <a:off x="539552" y="2465512"/>
            <a:ext cx="8208912" cy="3195736"/>
          </a:xfrm>
        </p:spPr>
        <p:txBody>
          <a:bodyPr/>
          <a:lstStyle/>
          <a:p>
            <a:pPr>
              <a:spcAft>
                <a:spcPts val="600"/>
              </a:spcAft>
            </a:pPr>
            <a:r>
              <a:rPr lang="en-GB" sz="2400" b="0" dirty="0" smtClean="0"/>
              <a:t>Teacher </a:t>
            </a:r>
            <a:r>
              <a:rPr lang="en-GB" sz="2400" b="0" dirty="0"/>
              <a:t>provides a list of possible research questions from pages </a:t>
            </a:r>
            <a:r>
              <a:rPr lang="en-GB" sz="2400" b="0" dirty="0" smtClean="0"/>
              <a:t>15–18 </a:t>
            </a:r>
            <a:r>
              <a:rPr lang="en-GB" sz="2400" b="0" dirty="0"/>
              <a:t>of the </a:t>
            </a:r>
            <a:r>
              <a:rPr lang="en-GB" sz="2400" b="0" i="1" dirty="0"/>
              <a:t>VCE </a:t>
            </a:r>
            <a:r>
              <a:rPr lang="en-GB" sz="2400" b="0" i="1" dirty="0" smtClean="0"/>
              <a:t>Chemistry Study Design</a:t>
            </a:r>
          </a:p>
          <a:p>
            <a:pPr>
              <a:spcAft>
                <a:spcPts val="600"/>
              </a:spcAft>
            </a:pPr>
            <a:r>
              <a:rPr lang="en-GB" sz="2400" b="0" dirty="0" smtClean="0"/>
              <a:t>Students </a:t>
            </a:r>
            <a:r>
              <a:rPr lang="en-GB" sz="2400" b="0" dirty="0"/>
              <a:t>submit a proposed timeline and research plan related to a research question of </a:t>
            </a:r>
            <a:r>
              <a:rPr lang="en-GB" sz="2400" b="0" dirty="0" smtClean="0"/>
              <a:t>interest</a:t>
            </a:r>
          </a:p>
          <a:p>
            <a:pPr>
              <a:spcAft>
                <a:spcPts val="600"/>
              </a:spcAft>
            </a:pPr>
            <a:r>
              <a:rPr lang="en-GB" sz="2400" b="0" dirty="0" smtClean="0"/>
              <a:t>A </a:t>
            </a:r>
            <a:r>
              <a:rPr lang="en-GB" sz="2400" b="0" dirty="0"/>
              <a:t>negotiated research question is undertaken by the student and monitored by the </a:t>
            </a:r>
            <a:r>
              <a:rPr lang="en-GB" sz="2400" b="0" dirty="0" smtClean="0"/>
              <a:t>teacher.</a:t>
            </a:r>
            <a:endParaRPr lang="en-AU" sz="2400" b="0" dirty="0"/>
          </a:p>
          <a:p>
            <a:pPr>
              <a:spcAft>
                <a:spcPts val="600"/>
              </a:spcAft>
            </a:pPr>
            <a:endParaRPr lang="en-AU" dirty="0"/>
          </a:p>
        </p:txBody>
      </p:sp>
    </p:spTree>
    <p:extLst>
      <p:ext uri="{BB962C8B-B14F-4D97-AF65-F5344CB8AC3E}">
        <p14:creationId xmlns:p14="http://schemas.microsoft.com/office/powerpoint/2010/main" val="38467734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424936" cy="875184"/>
          </a:xfrm>
        </p:spPr>
        <p:txBody>
          <a:bodyPr/>
          <a:lstStyle/>
          <a:p>
            <a:r>
              <a:rPr lang="en-AU" sz="2400" b="0" dirty="0">
                <a:solidFill>
                  <a:srgbClr val="0096DF"/>
                </a:solidFill>
              </a:rPr>
              <a:t>Unit 1 Area of Study 3</a:t>
            </a:r>
            <a:r>
              <a:rPr lang="en-AU" sz="2800" b="0" dirty="0">
                <a:solidFill>
                  <a:srgbClr val="0096DF"/>
                </a:solidFill>
              </a:rPr>
              <a:t/>
            </a:r>
            <a:br>
              <a:rPr lang="en-AU" sz="2800" b="0" dirty="0">
                <a:solidFill>
                  <a:srgbClr val="0096DF"/>
                </a:solidFill>
              </a:rPr>
            </a:br>
            <a:r>
              <a:rPr lang="en-AU" sz="2800" dirty="0" smtClean="0">
                <a:solidFill>
                  <a:srgbClr val="0096DF"/>
                </a:solidFill>
              </a:rPr>
              <a:t>Sample approach 2:  Group investigation</a:t>
            </a:r>
            <a:endParaRPr lang="en-AU" sz="2800" dirty="0">
              <a:solidFill>
                <a:srgbClr val="0096DF"/>
              </a:solidFill>
            </a:endParaRPr>
          </a:p>
        </p:txBody>
      </p:sp>
      <p:sp>
        <p:nvSpPr>
          <p:cNvPr id="3" name="Content Placeholder 2"/>
          <p:cNvSpPr>
            <a:spLocks noGrp="1"/>
          </p:cNvSpPr>
          <p:nvPr>
            <p:ph idx="1"/>
          </p:nvPr>
        </p:nvSpPr>
        <p:spPr>
          <a:xfrm>
            <a:off x="467544" y="1772816"/>
            <a:ext cx="8136904" cy="4536504"/>
          </a:xfrm>
        </p:spPr>
        <p:txBody>
          <a:bodyPr/>
          <a:lstStyle/>
          <a:p>
            <a:pPr>
              <a:spcAft>
                <a:spcPts val="600"/>
              </a:spcAft>
            </a:pPr>
            <a:r>
              <a:rPr lang="en-GB" sz="2000" b="0" dirty="0"/>
              <a:t>G</a:t>
            </a:r>
            <a:r>
              <a:rPr lang="en-GB" sz="2000" b="0" dirty="0" smtClean="0"/>
              <a:t>roups </a:t>
            </a:r>
            <a:r>
              <a:rPr lang="en-GB" sz="2000" b="0" dirty="0"/>
              <a:t>of students investigate a selected and/or negotiated research question from the set of possible questions </a:t>
            </a:r>
            <a:r>
              <a:rPr lang="en-GB" sz="2000" b="0" dirty="0" smtClean="0"/>
              <a:t>in the ten options listed on pages </a:t>
            </a:r>
            <a:r>
              <a:rPr lang="en-GB" sz="2000" b="0" dirty="0"/>
              <a:t>15–18 of the </a:t>
            </a:r>
            <a:r>
              <a:rPr lang="en-GB" sz="2000" b="0" i="1" dirty="0"/>
              <a:t>VCE Chemistry Study </a:t>
            </a:r>
            <a:r>
              <a:rPr lang="en-GB" sz="2000" b="0" i="1" dirty="0" smtClean="0"/>
              <a:t>Design</a:t>
            </a:r>
          </a:p>
          <a:p>
            <a:pPr>
              <a:spcAft>
                <a:spcPts val="600"/>
              </a:spcAft>
            </a:pPr>
            <a:r>
              <a:rPr lang="en-GB" sz="2000" b="0" dirty="0"/>
              <a:t>E</a:t>
            </a:r>
            <a:r>
              <a:rPr lang="en-GB" sz="2000" b="0" dirty="0" smtClean="0"/>
              <a:t>ach </a:t>
            </a:r>
            <a:r>
              <a:rPr lang="en-GB" sz="2000" b="0" dirty="0"/>
              <a:t>member of the group contributes a nominated newspaper item related to the research question in a class </a:t>
            </a:r>
            <a:r>
              <a:rPr lang="en-GB" sz="2000" b="0" dirty="0" smtClean="0"/>
              <a:t>chemistry e-newspaper </a:t>
            </a:r>
            <a:r>
              <a:rPr lang="en-GB" sz="2000" b="0" dirty="0"/>
              <a:t>(for example, letter to the editor, a report of a </a:t>
            </a:r>
            <a:r>
              <a:rPr lang="en-GB" sz="2000" b="0" dirty="0" smtClean="0"/>
              <a:t>chemical issue</a:t>
            </a:r>
            <a:r>
              <a:rPr lang="en-GB" sz="2000" b="0" dirty="0"/>
              <a:t>, survey results from a public opinion poll related to a </a:t>
            </a:r>
            <a:r>
              <a:rPr lang="en-GB" sz="2000" b="0" dirty="0" smtClean="0"/>
              <a:t>chemical issue</a:t>
            </a:r>
            <a:r>
              <a:rPr lang="en-GB" sz="2000" b="0" dirty="0"/>
              <a:t>, a cartoon about a </a:t>
            </a:r>
            <a:r>
              <a:rPr lang="en-GB" sz="2000" b="0" dirty="0" smtClean="0"/>
              <a:t>chemical issue</a:t>
            </a:r>
            <a:r>
              <a:rPr lang="en-GB" sz="2000" b="0" dirty="0"/>
              <a:t>, </a:t>
            </a:r>
            <a:r>
              <a:rPr lang="en-GB" sz="2000" b="0" dirty="0" smtClean="0"/>
              <a:t>interview </a:t>
            </a:r>
            <a:r>
              <a:rPr lang="en-GB" sz="2000" b="0" dirty="0"/>
              <a:t>with a </a:t>
            </a:r>
            <a:r>
              <a:rPr lang="en-GB" sz="2000" b="0" dirty="0" smtClean="0"/>
              <a:t>chemist – research, academic, industrial, commercial or other practising chemist).</a:t>
            </a:r>
            <a:endParaRPr lang="en-AU" sz="2000" b="0" dirty="0"/>
          </a:p>
          <a:p>
            <a:pPr marL="0" indent="0">
              <a:buNone/>
            </a:pPr>
            <a:endParaRPr lang="en-AU" dirty="0"/>
          </a:p>
        </p:txBody>
      </p:sp>
    </p:spTree>
    <p:extLst>
      <p:ext uri="{BB962C8B-B14F-4D97-AF65-F5344CB8AC3E}">
        <p14:creationId xmlns:p14="http://schemas.microsoft.com/office/powerpoint/2010/main" val="25874014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424936" cy="947192"/>
          </a:xfrm>
        </p:spPr>
        <p:txBody>
          <a:bodyPr/>
          <a:lstStyle/>
          <a:p>
            <a:r>
              <a:rPr lang="en-AU" sz="2400" b="0" dirty="0" smtClean="0">
                <a:solidFill>
                  <a:srgbClr val="0096DF"/>
                </a:solidFill>
              </a:rPr>
              <a:t>Unit </a:t>
            </a:r>
            <a:r>
              <a:rPr lang="en-AU" sz="2400" b="0" dirty="0">
                <a:solidFill>
                  <a:srgbClr val="0096DF"/>
                </a:solidFill>
              </a:rPr>
              <a:t>1 Area of Study 3</a:t>
            </a:r>
            <a:r>
              <a:rPr lang="en-AU" sz="2800" b="0" dirty="0">
                <a:solidFill>
                  <a:srgbClr val="0096DF"/>
                </a:solidFill>
              </a:rPr>
              <a:t/>
            </a:r>
            <a:br>
              <a:rPr lang="en-AU" sz="2800" b="0" dirty="0">
                <a:solidFill>
                  <a:srgbClr val="0096DF"/>
                </a:solidFill>
              </a:rPr>
            </a:br>
            <a:r>
              <a:rPr lang="en-AU" sz="2800" dirty="0" smtClean="0">
                <a:solidFill>
                  <a:srgbClr val="0096DF"/>
                </a:solidFill>
              </a:rPr>
              <a:t>Sample approach 3: case study</a:t>
            </a:r>
            <a:endParaRPr lang="en-AU" sz="2800" dirty="0">
              <a:solidFill>
                <a:srgbClr val="0096DF"/>
              </a:solidFill>
            </a:endParaRPr>
          </a:p>
        </p:txBody>
      </p:sp>
      <p:sp>
        <p:nvSpPr>
          <p:cNvPr id="3" name="Content Placeholder 2"/>
          <p:cNvSpPr>
            <a:spLocks noGrp="1"/>
          </p:cNvSpPr>
          <p:nvPr>
            <p:ph idx="1"/>
          </p:nvPr>
        </p:nvSpPr>
        <p:spPr>
          <a:xfrm>
            <a:off x="323528" y="1700808"/>
            <a:ext cx="8496944" cy="4536504"/>
          </a:xfrm>
          <a:noFill/>
          <a:ln w="9525">
            <a:prstDash val="solid"/>
          </a:ln>
        </p:spPr>
        <p:txBody>
          <a:bodyPr/>
          <a:lstStyle/>
          <a:p>
            <a:r>
              <a:rPr lang="en-GB" sz="2000" b="0" dirty="0"/>
              <a:t>T</a:t>
            </a:r>
            <a:r>
              <a:rPr lang="en-GB" sz="2000" b="0" dirty="0" smtClean="0"/>
              <a:t>he </a:t>
            </a:r>
            <a:r>
              <a:rPr lang="en-GB" sz="2000" b="0" dirty="0"/>
              <a:t>teacher selects questions from each of the </a:t>
            </a:r>
            <a:r>
              <a:rPr lang="en-GB" sz="2000" b="0" dirty="0" smtClean="0"/>
              <a:t>ten options listed </a:t>
            </a:r>
            <a:r>
              <a:rPr lang="en-GB" sz="2000" b="0" dirty="0"/>
              <a:t>on pages 15–18 of the </a:t>
            </a:r>
            <a:r>
              <a:rPr lang="en-GB" sz="2000" b="0" i="1" dirty="0"/>
              <a:t>VCE Chemistry Study Design</a:t>
            </a:r>
            <a:r>
              <a:rPr lang="en-GB" sz="2000" b="0" dirty="0"/>
              <a:t> that have a ‘case study’ </a:t>
            </a:r>
            <a:r>
              <a:rPr lang="en-GB" sz="2000" b="0" dirty="0" smtClean="0"/>
              <a:t>theme</a:t>
            </a:r>
          </a:p>
          <a:p>
            <a:r>
              <a:rPr lang="en-GB" sz="2000" b="0" dirty="0"/>
              <a:t>S</a:t>
            </a:r>
            <a:r>
              <a:rPr lang="en-GB" sz="2000" b="0" dirty="0" smtClean="0"/>
              <a:t>tudents </a:t>
            </a:r>
            <a:r>
              <a:rPr lang="en-GB" sz="2000" b="0" dirty="0"/>
              <a:t>work individually or in groups to provide a response to the case </a:t>
            </a:r>
            <a:r>
              <a:rPr lang="en-GB" sz="2000" b="0" dirty="0" smtClean="0"/>
              <a:t>study</a:t>
            </a:r>
          </a:p>
          <a:p>
            <a:r>
              <a:rPr lang="en-GB" sz="2000" b="0" dirty="0"/>
              <a:t>S</a:t>
            </a:r>
            <a:r>
              <a:rPr lang="en-GB" sz="2000" b="0" dirty="0" smtClean="0"/>
              <a:t>ample </a:t>
            </a:r>
            <a:r>
              <a:rPr lang="en-GB" sz="2000" b="0" dirty="0"/>
              <a:t>questions in this category include: </a:t>
            </a:r>
            <a:r>
              <a:rPr lang="en-GB" sz="2000" b="0" dirty="0" smtClean="0"/>
              <a:t>How can lead be transformed into gold? How are the </a:t>
            </a:r>
            <a:r>
              <a:rPr lang="en-GB" sz="2000" b="0" dirty="0" err="1" smtClean="0"/>
              <a:t>lanthanoids</a:t>
            </a:r>
            <a:r>
              <a:rPr lang="en-GB" sz="2000" b="0" dirty="0" smtClean="0"/>
              <a:t> and </a:t>
            </a:r>
            <a:r>
              <a:rPr lang="en-GB" sz="2000" b="0" dirty="0" err="1" smtClean="0"/>
              <a:t>actinoids</a:t>
            </a:r>
            <a:r>
              <a:rPr lang="en-GB" sz="2000" b="0" dirty="0" smtClean="0"/>
              <a:t> extracted from their ores? How has the use of a synchrotron enabled Nobel Prize winning research to occur? How are glass ornaments, glass jewellery and specialised laboratory glassware created?</a:t>
            </a:r>
            <a:endParaRPr lang="en-AU" sz="2000" b="0" dirty="0"/>
          </a:p>
          <a:p>
            <a:endParaRPr lang="en-AU" dirty="0"/>
          </a:p>
        </p:txBody>
      </p:sp>
    </p:spTree>
    <p:extLst>
      <p:ext uri="{BB962C8B-B14F-4D97-AF65-F5344CB8AC3E}">
        <p14:creationId xmlns:p14="http://schemas.microsoft.com/office/powerpoint/2010/main" val="20935391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568952" cy="1143000"/>
          </a:xfrm>
        </p:spPr>
        <p:txBody>
          <a:bodyPr/>
          <a:lstStyle/>
          <a:p>
            <a:r>
              <a:rPr lang="en-AU" sz="2400" b="0" dirty="0" smtClean="0">
                <a:solidFill>
                  <a:srgbClr val="0096DF"/>
                </a:solidFill>
              </a:rPr>
              <a:t>Unit </a:t>
            </a:r>
            <a:r>
              <a:rPr lang="en-AU" sz="2400" b="0" dirty="0">
                <a:solidFill>
                  <a:srgbClr val="0096DF"/>
                </a:solidFill>
              </a:rPr>
              <a:t>1 Area of Study 3</a:t>
            </a:r>
            <a:br>
              <a:rPr lang="en-AU" sz="2400" b="0" dirty="0">
                <a:solidFill>
                  <a:srgbClr val="0096DF"/>
                </a:solidFill>
              </a:rPr>
            </a:br>
            <a:r>
              <a:rPr lang="en-AU" sz="2800" dirty="0" smtClean="0">
                <a:solidFill>
                  <a:srgbClr val="0096DF"/>
                </a:solidFill>
              </a:rPr>
              <a:t>Sample approach 4: student topic selection</a:t>
            </a:r>
            <a:endParaRPr lang="en-AU" sz="2800" dirty="0">
              <a:solidFill>
                <a:srgbClr val="0096DF"/>
              </a:solidFill>
            </a:endParaRPr>
          </a:p>
        </p:txBody>
      </p:sp>
      <p:sp>
        <p:nvSpPr>
          <p:cNvPr id="3" name="Content Placeholder 2"/>
          <p:cNvSpPr>
            <a:spLocks noGrp="1"/>
          </p:cNvSpPr>
          <p:nvPr>
            <p:ph idx="1"/>
          </p:nvPr>
        </p:nvSpPr>
        <p:spPr>
          <a:xfrm>
            <a:off x="395536" y="1772816"/>
            <a:ext cx="8352928" cy="4680520"/>
          </a:xfrm>
        </p:spPr>
        <p:txBody>
          <a:bodyPr/>
          <a:lstStyle/>
          <a:p>
            <a:pPr>
              <a:spcAft>
                <a:spcPts val="600"/>
              </a:spcAft>
            </a:pPr>
            <a:r>
              <a:rPr lang="en-US" sz="2000" b="0" dirty="0"/>
              <a:t>T</a:t>
            </a:r>
            <a:r>
              <a:rPr lang="en-US" sz="2000" b="0" dirty="0" smtClean="0"/>
              <a:t>he </a:t>
            </a:r>
            <a:r>
              <a:rPr lang="en-US" sz="2000" b="0" dirty="0"/>
              <a:t>teacher </a:t>
            </a:r>
            <a:r>
              <a:rPr lang="en-US" sz="2000" b="0" dirty="0" smtClean="0"/>
              <a:t>provides students with the list of questions </a:t>
            </a:r>
            <a:r>
              <a:rPr lang="en-US" sz="2000" b="0" dirty="0"/>
              <a:t>from each of the six topic areas listed on pages </a:t>
            </a:r>
            <a:r>
              <a:rPr lang="en-GB" sz="2000" b="0" dirty="0"/>
              <a:t>15–18 of the </a:t>
            </a:r>
            <a:r>
              <a:rPr lang="en-GB" sz="2000" b="0" i="1" dirty="0"/>
              <a:t>VCE Chemistry </a:t>
            </a:r>
            <a:r>
              <a:rPr lang="en-US" sz="2000" b="0" i="1" dirty="0" smtClean="0"/>
              <a:t>Study Design </a:t>
            </a:r>
            <a:r>
              <a:rPr lang="en-US" sz="2000" b="0" dirty="0" smtClean="0"/>
              <a:t>at the start of Unit 1 as examples of possible research (primary or secondary) investigation</a:t>
            </a:r>
          </a:p>
          <a:p>
            <a:pPr>
              <a:spcAft>
                <a:spcPts val="600"/>
              </a:spcAft>
            </a:pPr>
            <a:r>
              <a:rPr lang="en-US" sz="2000" b="0" dirty="0"/>
              <a:t>S</a:t>
            </a:r>
            <a:r>
              <a:rPr lang="en-US" sz="2000" b="0" dirty="0" smtClean="0"/>
              <a:t>tudents are given an extended time to consider their own question for investigation, including allowing time for students to research other relevant topics on the Internet</a:t>
            </a:r>
          </a:p>
          <a:p>
            <a:pPr>
              <a:spcAft>
                <a:spcPts val="600"/>
              </a:spcAft>
            </a:pPr>
            <a:r>
              <a:rPr lang="en-AU" sz="2000" b="0" dirty="0"/>
              <a:t>S</a:t>
            </a:r>
            <a:r>
              <a:rPr lang="en-AU" sz="2000" b="0" dirty="0" smtClean="0"/>
              <a:t>tudents submit proposed topics to teacher</a:t>
            </a:r>
          </a:p>
          <a:p>
            <a:r>
              <a:rPr lang="en-AU" sz="2000" b="0" dirty="0"/>
              <a:t>N</a:t>
            </a:r>
            <a:r>
              <a:rPr lang="en-AU" sz="2000" b="0" dirty="0" smtClean="0"/>
              <a:t>egotiated investigation topic between teacher and student.</a:t>
            </a:r>
            <a:endParaRPr lang="en-US" sz="2000" b="0" dirty="0" smtClean="0"/>
          </a:p>
        </p:txBody>
      </p:sp>
    </p:spTree>
    <p:extLst>
      <p:ext uri="{BB962C8B-B14F-4D97-AF65-F5344CB8AC3E}">
        <p14:creationId xmlns:p14="http://schemas.microsoft.com/office/powerpoint/2010/main" val="674762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400" dirty="0" smtClean="0">
                <a:solidFill>
                  <a:srgbClr val="0096DF"/>
                </a:solidFill>
              </a:rPr>
              <a:t>Discussion: Structuring Unit 1 research investigations</a:t>
            </a:r>
            <a:endParaRPr lang="en-US" sz="3400" dirty="0">
              <a:solidFill>
                <a:srgbClr val="0096DF"/>
              </a:solidFill>
            </a:endParaRPr>
          </a:p>
        </p:txBody>
      </p:sp>
      <p:sp>
        <p:nvSpPr>
          <p:cNvPr id="3" name="Content Placeholder 2"/>
          <p:cNvSpPr>
            <a:spLocks noGrp="1"/>
          </p:cNvSpPr>
          <p:nvPr>
            <p:ph idx="1"/>
          </p:nvPr>
        </p:nvSpPr>
        <p:spPr>
          <a:xfrm>
            <a:off x="683568" y="1844824"/>
            <a:ext cx="7772400" cy="2167880"/>
          </a:xfrm>
        </p:spPr>
        <p:txBody>
          <a:bodyPr/>
          <a:lstStyle/>
          <a:p>
            <a:pPr marL="0" indent="0">
              <a:buNone/>
            </a:pPr>
            <a:r>
              <a:rPr lang="en-AU" sz="2400" b="0" dirty="0" smtClean="0"/>
              <a:t>A number of approaches can be used to structure student investigations in Unit 1 Area of Study 3, including the four approaches listed in the previous slides.</a:t>
            </a:r>
            <a:endParaRPr lang="en-US" sz="2400" b="0" dirty="0"/>
          </a:p>
        </p:txBody>
      </p:sp>
      <p:sp>
        <p:nvSpPr>
          <p:cNvPr id="4" name="TextBox 3"/>
          <p:cNvSpPr txBox="1"/>
          <p:nvPr/>
        </p:nvSpPr>
        <p:spPr>
          <a:xfrm>
            <a:off x="683568" y="3861048"/>
            <a:ext cx="7920880" cy="2308324"/>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Discuss</a:t>
            </a:r>
            <a:r>
              <a:rPr lang="en-AU" sz="2000" dirty="0" smtClean="0">
                <a:latin typeface="+mn-lt"/>
              </a:rPr>
              <a:t>: </a:t>
            </a:r>
          </a:p>
          <a:p>
            <a:pPr marL="342900" indent="-342900">
              <a:buFont typeface="Arial" panose="020B0604020202020204" pitchFamily="34" charset="0"/>
              <a:buChar char="•"/>
            </a:pPr>
            <a:r>
              <a:rPr lang="en-AU" sz="2000" dirty="0" smtClean="0">
                <a:latin typeface="+mn-lt"/>
              </a:rPr>
              <a:t>Identify the strengths and limitations of the five approaches listed in the previous slides</a:t>
            </a:r>
          </a:p>
          <a:p>
            <a:pPr marL="342900" indent="-342900">
              <a:buFont typeface="Arial" panose="020B0604020202020204" pitchFamily="34" charset="0"/>
              <a:buChar char="•"/>
            </a:pPr>
            <a:r>
              <a:rPr lang="en-AU" sz="2000" dirty="0" smtClean="0">
                <a:latin typeface="+mn-lt"/>
              </a:rPr>
              <a:t>Evaluate the approach currently used at your school for structuring the investigation in Unit 1, Area of Study 3</a:t>
            </a:r>
          </a:p>
          <a:p>
            <a:pPr marL="342900" indent="-342900">
              <a:buFont typeface="Arial" panose="020B0604020202020204" pitchFamily="34" charset="0"/>
              <a:buChar char="•"/>
            </a:pPr>
            <a:r>
              <a:rPr lang="en-AU" sz="2000" dirty="0" smtClean="0">
                <a:latin typeface="+mn-lt"/>
              </a:rPr>
              <a:t>Identify the advantages and disadvantages of designing investigations that utilise primary versus secondary data.</a:t>
            </a:r>
            <a:endParaRPr lang="en-US" sz="2000" dirty="0">
              <a:latin typeface="+mn-lt"/>
            </a:endParaRPr>
          </a:p>
        </p:txBody>
      </p:sp>
    </p:spTree>
    <p:extLst>
      <p:ext uri="{BB962C8B-B14F-4D97-AF65-F5344CB8AC3E}">
        <p14:creationId xmlns:p14="http://schemas.microsoft.com/office/powerpoint/2010/main" val="32015339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352928" cy="1143000"/>
          </a:xfrm>
        </p:spPr>
        <p:txBody>
          <a:bodyPr/>
          <a:lstStyle/>
          <a:p>
            <a:r>
              <a:rPr lang="en-AU" sz="3400" dirty="0" smtClean="0"/>
              <a:t>Sample approaches to structuring Unit 2 student investigations </a:t>
            </a:r>
            <a:endParaRPr lang="en-AU" sz="3400" dirty="0"/>
          </a:p>
        </p:txBody>
      </p:sp>
      <p:sp>
        <p:nvSpPr>
          <p:cNvPr id="3" name="Content Placeholder 2"/>
          <p:cNvSpPr>
            <a:spLocks noGrp="1"/>
          </p:cNvSpPr>
          <p:nvPr>
            <p:ph idx="1"/>
          </p:nvPr>
        </p:nvSpPr>
        <p:spPr>
          <a:xfrm>
            <a:off x="611560" y="1907186"/>
            <a:ext cx="7772400" cy="2743944"/>
          </a:xfrm>
        </p:spPr>
        <p:txBody>
          <a:bodyPr/>
          <a:lstStyle/>
          <a:p>
            <a:r>
              <a:rPr lang="en-AU" sz="2400" b="0" dirty="0" smtClean="0"/>
              <a:t>Investigation topic must relate to a quantitative water quality issue</a:t>
            </a:r>
          </a:p>
          <a:p>
            <a:r>
              <a:rPr lang="en-AU" sz="2400" b="0" dirty="0" smtClean="0"/>
              <a:t>Teacher determines extent of student choice, depending on resources and class sizes</a:t>
            </a:r>
          </a:p>
          <a:p>
            <a:r>
              <a:rPr lang="en-AU" sz="2400" b="0" dirty="0" smtClean="0"/>
              <a:t>Students may undertake and report on their investigations as individuals or in groups.</a:t>
            </a:r>
            <a:endParaRPr lang="en-AU" sz="2400" b="0" dirty="0"/>
          </a:p>
        </p:txBody>
      </p:sp>
      <p:sp>
        <p:nvSpPr>
          <p:cNvPr id="4" name="TextBox 3"/>
          <p:cNvSpPr txBox="1"/>
          <p:nvPr/>
        </p:nvSpPr>
        <p:spPr>
          <a:xfrm>
            <a:off x="827584" y="4653136"/>
            <a:ext cx="7776864" cy="1015663"/>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j-lt"/>
              </a:rPr>
              <a:t>Discuss</a:t>
            </a:r>
            <a:r>
              <a:rPr lang="en-AU" sz="2000" dirty="0" smtClean="0">
                <a:latin typeface="+mj-lt"/>
              </a:rPr>
              <a:t>: Solving contemporary science problems generally involves teamwork. How can teamwork in undertaking a group investigation be organised and assessed? </a:t>
            </a:r>
            <a:endParaRPr lang="en-AU" sz="2000" dirty="0">
              <a:latin typeface="+mj-lt"/>
            </a:endParaRPr>
          </a:p>
        </p:txBody>
      </p:sp>
    </p:spTree>
    <p:extLst>
      <p:ext uri="{BB962C8B-B14F-4D97-AF65-F5344CB8AC3E}">
        <p14:creationId xmlns:p14="http://schemas.microsoft.com/office/powerpoint/2010/main" val="421011533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772400" cy="1143000"/>
          </a:xfrm>
        </p:spPr>
        <p:txBody>
          <a:bodyPr/>
          <a:lstStyle/>
          <a:p>
            <a:r>
              <a:rPr lang="en-AU" sz="2400" b="0" dirty="0" smtClean="0">
                <a:solidFill>
                  <a:srgbClr val="0096DF"/>
                </a:solidFill>
              </a:rPr>
              <a:t>Units 3 and/or 4 </a:t>
            </a:r>
            <a:r>
              <a:rPr lang="en-AU" sz="2400" dirty="0" smtClean="0">
                <a:solidFill>
                  <a:srgbClr val="0096DF"/>
                </a:solidFill>
              </a:rPr>
              <a:t/>
            </a:r>
            <a:br>
              <a:rPr lang="en-AU" sz="2400" dirty="0" smtClean="0">
                <a:solidFill>
                  <a:srgbClr val="0096DF"/>
                </a:solidFill>
              </a:rPr>
            </a:br>
            <a:r>
              <a:rPr lang="en-AU" sz="2800" dirty="0" smtClean="0">
                <a:solidFill>
                  <a:srgbClr val="0096DF"/>
                </a:solidFill>
              </a:rPr>
              <a:t>Sample approach 1: General question</a:t>
            </a:r>
            <a:endParaRPr lang="en-AU" sz="2800" dirty="0">
              <a:solidFill>
                <a:srgbClr val="0096DF"/>
              </a:solidFill>
            </a:endParaRPr>
          </a:p>
        </p:txBody>
      </p:sp>
      <p:sp>
        <p:nvSpPr>
          <p:cNvPr id="3" name="Content Placeholder 2"/>
          <p:cNvSpPr>
            <a:spLocks noGrp="1"/>
          </p:cNvSpPr>
          <p:nvPr>
            <p:ph idx="1"/>
          </p:nvPr>
        </p:nvSpPr>
        <p:spPr>
          <a:xfrm>
            <a:off x="467544" y="1700808"/>
            <a:ext cx="8352928" cy="3240360"/>
          </a:xfrm>
        </p:spPr>
        <p:txBody>
          <a:bodyPr/>
          <a:lstStyle/>
          <a:p>
            <a:pPr marL="0" indent="0" algn="ctr">
              <a:spcAft>
                <a:spcPts val="600"/>
              </a:spcAft>
              <a:buNone/>
            </a:pPr>
            <a:r>
              <a:rPr lang="en-AU" sz="2400" dirty="0" smtClean="0"/>
              <a:t>“Which factors affect the rate of electrolysis?”   </a:t>
            </a:r>
          </a:p>
          <a:p>
            <a:pPr marL="0" indent="0">
              <a:buNone/>
            </a:pPr>
            <a:r>
              <a:rPr lang="en-AU" sz="2400" b="0" dirty="0" smtClean="0"/>
              <a:t>A single broad investigation question:</a:t>
            </a:r>
          </a:p>
          <a:p>
            <a:r>
              <a:rPr lang="en-AU" sz="2400" b="0" dirty="0" smtClean="0"/>
              <a:t>enables </a:t>
            </a:r>
            <a:r>
              <a:rPr lang="en-AU" sz="2400" b="0" dirty="0"/>
              <a:t>all students to </a:t>
            </a:r>
            <a:r>
              <a:rPr lang="en-AU" sz="2400" b="0" dirty="0" smtClean="0"/>
              <a:t>design and undertake a </a:t>
            </a:r>
            <a:r>
              <a:rPr lang="en-AU" sz="2400" b="0" dirty="0"/>
              <a:t>unique </a:t>
            </a:r>
            <a:r>
              <a:rPr lang="en-AU" sz="2400" b="0" dirty="0" smtClean="0"/>
              <a:t>experiment by investigating different factors </a:t>
            </a:r>
          </a:p>
          <a:p>
            <a:r>
              <a:rPr lang="en-AU" sz="2400" b="0" dirty="0" smtClean="0"/>
              <a:t>promotes inquiry-based learning</a:t>
            </a:r>
          </a:p>
          <a:p>
            <a:r>
              <a:rPr lang="en-AU" sz="2400" b="0" dirty="0"/>
              <a:t>r</a:t>
            </a:r>
            <a:r>
              <a:rPr lang="en-AU" sz="2400" b="0" dirty="0" smtClean="0"/>
              <a:t>educes investigation preparation workload of laboratory technicians.</a:t>
            </a:r>
          </a:p>
        </p:txBody>
      </p:sp>
      <p:sp>
        <p:nvSpPr>
          <p:cNvPr id="4" name="TextBox 3"/>
          <p:cNvSpPr txBox="1"/>
          <p:nvPr/>
        </p:nvSpPr>
        <p:spPr>
          <a:xfrm>
            <a:off x="611560" y="4824184"/>
            <a:ext cx="7992888" cy="1015663"/>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Note</a:t>
            </a:r>
            <a:r>
              <a:rPr lang="en-AU" sz="2000" dirty="0" smtClean="0">
                <a:latin typeface="+mn-lt"/>
              </a:rPr>
              <a:t>: As </a:t>
            </a:r>
            <a:r>
              <a:rPr lang="en-AU" sz="2000" dirty="0">
                <a:latin typeface="+mn-lt"/>
              </a:rPr>
              <a:t>part of the experimental design process, students should select their own factors to investigate; teachers should provide feedback related to the practicability of student suggestions</a:t>
            </a:r>
            <a:r>
              <a:rPr lang="en-AU" sz="2000" dirty="0" smtClean="0">
                <a:latin typeface="+mn-lt"/>
              </a:rPr>
              <a:t>.</a:t>
            </a:r>
            <a:endParaRPr lang="en-AU" sz="2000" dirty="0">
              <a:latin typeface="+mn-lt"/>
            </a:endParaRPr>
          </a:p>
        </p:txBody>
      </p:sp>
    </p:spTree>
    <p:extLst>
      <p:ext uri="{BB962C8B-B14F-4D97-AF65-F5344CB8AC3E}">
        <p14:creationId xmlns:p14="http://schemas.microsoft.com/office/powerpoint/2010/main" val="39727469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8" y="476672"/>
            <a:ext cx="8640960" cy="1143000"/>
          </a:xfrm>
        </p:spPr>
        <p:txBody>
          <a:bodyPr/>
          <a:lstStyle/>
          <a:p>
            <a:r>
              <a:rPr lang="en-AU" sz="2400" b="0" dirty="0" smtClean="0"/>
              <a:t>Units 3 and/or 4</a:t>
            </a:r>
            <a:br>
              <a:rPr lang="en-AU" sz="2400" b="0" dirty="0" smtClean="0"/>
            </a:br>
            <a:r>
              <a:rPr lang="en-AU" sz="2800" dirty="0" smtClean="0"/>
              <a:t>Sample approach 2: Limited topic choice</a:t>
            </a:r>
            <a:endParaRPr lang="en-AU" sz="2800" dirty="0"/>
          </a:p>
        </p:txBody>
      </p:sp>
      <p:sp>
        <p:nvSpPr>
          <p:cNvPr id="3" name="Content Placeholder 2"/>
          <p:cNvSpPr>
            <a:spLocks noGrp="1"/>
          </p:cNvSpPr>
          <p:nvPr>
            <p:ph idx="1"/>
          </p:nvPr>
        </p:nvSpPr>
        <p:spPr>
          <a:xfrm>
            <a:off x="413264" y="1628800"/>
            <a:ext cx="8352928" cy="3528392"/>
          </a:xfrm>
        </p:spPr>
        <p:txBody>
          <a:bodyPr/>
          <a:lstStyle/>
          <a:p>
            <a:pPr marL="0" indent="0">
              <a:spcAft>
                <a:spcPts val="600"/>
              </a:spcAft>
              <a:buNone/>
            </a:pPr>
            <a:r>
              <a:rPr lang="en-AU" sz="2400" b="0" dirty="0" smtClean="0"/>
              <a:t>There will </a:t>
            </a:r>
            <a:r>
              <a:rPr lang="en-AU" sz="2400" b="0" dirty="0"/>
              <a:t>be choice of four questions for all </a:t>
            </a:r>
            <a:r>
              <a:rPr lang="en-AU" sz="2400" b="0" dirty="0" smtClean="0"/>
              <a:t>students: </a:t>
            </a:r>
          </a:p>
          <a:p>
            <a:pPr marL="514350" indent="-514350">
              <a:buAutoNum type="arabicPeriod"/>
            </a:pPr>
            <a:r>
              <a:rPr lang="en-AU" sz="2400" b="0" dirty="0" smtClean="0"/>
              <a:t>Which factors affect the rate of electroplating? </a:t>
            </a:r>
          </a:p>
          <a:p>
            <a:pPr marL="514350" indent="-514350">
              <a:buAutoNum type="arabicPeriod"/>
            </a:pPr>
            <a:r>
              <a:rPr lang="en-AU" sz="2400" b="0" dirty="0" smtClean="0"/>
              <a:t>How does the Vitamin C content of different fruits compare? </a:t>
            </a:r>
          </a:p>
          <a:p>
            <a:pPr marL="514350" indent="-514350">
              <a:buAutoNum type="arabicPeriod"/>
            </a:pPr>
            <a:r>
              <a:rPr lang="en-AU" sz="2400" b="0" dirty="0" smtClean="0"/>
              <a:t>Which dried fruits have the highest energy content, and how do they compare to the energy content of the raw fruit?</a:t>
            </a:r>
          </a:p>
          <a:p>
            <a:pPr marL="514350" indent="-514350">
              <a:buAutoNum type="arabicPeriod"/>
            </a:pPr>
            <a:r>
              <a:rPr lang="en-AU" sz="2400" b="0" dirty="0" smtClean="0"/>
              <a:t>How is chain length of alcohols related to heat energy?</a:t>
            </a:r>
            <a:endParaRPr lang="en-AU" sz="2400" b="0" dirty="0"/>
          </a:p>
        </p:txBody>
      </p:sp>
      <p:sp>
        <p:nvSpPr>
          <p:cNvPr id="4" name="TextBox 3"/>
          <p:cNvSpPr txBox="1"/>
          <p:nvPr/>
        </p:nvSpPr>
        <p:spPr>
          <a:xfrm>
            <a:off x="467544" y="5445224"/>
            <a:ext cx="8424936" cy="707886"/>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Note</a:t>
            </a:r>
            <a:r>
              <a:rPr lang="en-AU" sz="2000" dirty="0" smtClean="0">
                <a:latin typeface="+mn-lt"/>
              </a:rPr>
              <a:t>: Students refine these general questions (change factors/ chemicals) to develop their own unique investigable question</a:t>
            </a:r>
            <a:endParaRPr lang="en-AU" sz="2000" dirty="0">
              <a:latin typeface="+mn-lt"/>
            </a:endParaRPr>
          </a:p>
        </p:txBody>
      </p:sp>
    </p:spTree>
    <p:extLst>
      <p:ext uri="{BB962C8B-B14F-4D97-AF65-F5344CB8AC3E}">
        <p14:creationId xmlns:p14="http://schemas.microsoft.com/office/powerpoint/2010/main" val="35044056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0" dirty="0" smtClean="0">
                <a:solidFill>
                  <a:srgbClr val="0096DF"/>
                </a:solidFill>
              </a:rPr>
              <a:t>Units 3 and/or 4</a:t>
            </a:r>
            <a:br>
              <a:rPr lang="en-AU" sz="2400" b="0" dirty="0" smtClean="0">
                <a:solidFill>
                  <a:srgbClr val="0096DF"/>
                </a:solidFill>
              </a:rPr>
            </a:br>
            <a:r>
              <a:rPr lang="en-AU" sz="2800" dirty="0" smtClean="0">
                <a:solidFill>
                  <a:srgbClr val="0096DF"/>
                </a:solidFill>
              </a:rPr>
              <a:t>Sample approach 3: Flipped classroom</a:t>
            </a:r>
            <a:endParaRPr lang="en-AU" sz="2800" dirty="0">
              <a:solidFill>
                <a:srgbClr val="0096DF"/>
              </a:solidFill>
            </a:endParaRPr>
          </a:p>
        </p:txBody>
      </p:sp>
      <p:sp>
        <p:nvSpPr>
          <p:cNvPr id="3" name="Content Placeholder 2"/>
          <p:cNvSpPr>
            <a:spLocks noGrp="1"/>
          </p:cNvSpPr>
          <p:nvPr>
            <p:ph idx="1"/>
          </p:nvPr>
        </p:nvSpPr>
        <p:spPr>
          <a:xfrm>
            <a:off x="467544" y="1772816"/>
            <a:ext cx="8280920" cy="4464496"/>
          </a:xfrm>
        </p:spPr>
        <p:txBody>
          <a:bodyPr/>
          <a:lstStyle/>
          <a:p>
            <a:pPr marL="0" indent="0">
              <a:buNone/>
            </a:pPr>
            <a:r>
              <a:rPr lang="en-AU" sz="2400" dirty="0" smtClean="0"/>
              <a:t>Students: </a:t>
            </a:r>
          </a:p>
          <a:p>
            <a:r>
              <a:rPr lang="en-AU" sz="2400" b="0" dirty="0" smtClean="0"/>
              <a:t>have open choice of topic</a:t>
            </a:r>
          </a:p>
          <a:p>
            <a:r>
              <a:rPr lang="en-AU" sz="2400" b="0" dirty="0"/>
              <a:t>u</a:t>
            </a:r>
            <a:r>
              <a:rPr lang="en-AU" sz="2400" b="0" dirty="0" smtClean="0"/>
              <a:t>ndertake own research out of class</a:t>
            </a:r>
          </a:p>
          <a:p>
            <a:pPr>
              <a:spcAft>
                <a:spcPts val="600"/>
              </a:spcAft>
            </a:pPr>
            <a:r>
              <a:rPr lang="en-AU" sz="2400" b="0" dirty="0"/>
              <a:t>s</a:t>
            </a:r>
            <a:r>
              <a:rPr lang="en-AU" sz="2400" b="0" dirty="0" smtClean="0"/>
              <a:t>ubmit research investigation proposal</a:t>
            </a:r>
          </a:p>
          <a:p>
            <a:pPr marL="0" indent="0">
              <a:buNone/>
            </a:pPr>
            <a:r>
              <a:rPr lang="en-AU" sz="2400" dirty="0" smtClean="0"/>
              <a:t>Teachers:</a:t>
            </a:r>
          </a:p>
          <a:p>
            <a:r>
              <a:rPr lang="en-AU" sz="2400" b="0" dirty="0" smtClean="0"/>
              <a:t>approve/provide feedback re appropriate modifications to methodology</a:t>
            </a:r>
          </a:p>
          <a:p>
            <a:r>
              <a:rPr lang="en-AU" sz="2400" b="0" dirty="0"/>
              <a:t>m</a:t>
            </a:r>
            <a:r>
              <a:rPr lang="en-AU" sz="2400" b="0" dirty="0" smtClean="0"/>
              <a:t>onitor undertaking of investigation</a:t>
            </a:r>
          </a:p>
          <a:p>
            <a:r>
              <a:rPr lang="en-AU" sz="2400" b="0" dirty="0"/>
              <a:t>a</a:t>
            </a:r>
            <a:r>
              <a:rPr lang="en-AU" sz="2400" b="0" dirty="0" smtClean="0"/>
              <a:t>ssess student capacity to design further  investigations following completion of investigation. </a:t>
            </a:r>
          </a:p>
          <a:p>
            <a:endParaRPr lang="en-AU" dirty="0"/>
          </a:p>
        </p:txBody>
      </p:sp>
    </p:spTree>
    <p:extLst>
      <p:ext uri="{BB962C8B-B14F-4D97-AF65-F5344CB8AC3E}">
        <p14:creationId xmlns:p14="http://schemas.microsoft.com/office/powerpoint/2010/main" val="20758404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6309320"/>
          </a:xfrm>
          <a:solidFill>
            <a:schemeClr val="accent6">
              <a:lumMod val="20000"/>
              <a:lumOff val="80000"/>
            </a:schemeClr>
          </a:solidFill>
        </p:spPr>
        <p:txBody>
          <a:bodyPr/>
          <a:lstStyle/>
          <a:p>
            <a:pPr marL="0" indent="0" algn="ctr">
              <a:buNone/>
            </a:pPr>
            <a:endParaRPr lang="en-AU" sz="5400" dirty="0" smtClean="0"/>
          </a:p>
          <a:p>
            <a:pPr marL="0" indent="0" algn="ctr">
              <a:buNone/>
            </a:pPr>
            <a:endParaRPr lang="en-AU" sz="2800" dirty="0" smtClean="0">
              <a:solidFill>
                <a:schemeClr val="tx1"/>
              </a:solidFill>
            </a:endParaRPr>
          </a:p>
          <a:p>
            <a:pPr marL="0" indent="0" algn="ctr">
              <a:buNone/>
            </a:pPr>
            <a:r>
              <a:rPr lang="en-AU" sz="5400" dirty="0" smtClean="0">
                <a:solidFill>
                  <a:schemeClr val="tx1"/>
                </a:solidFill>
              </a:rPr>
              <a:t>Section A</a:t>
            </a:r>
          </a:p>
          <a:p>
            <a:pPr marL="0" indent="0" algn="ctr">
              <a:buNone/>
            </a:pPr>
            <a:r>
              <a:rPr lang="en-AU" sz="7200" dirty="0" smtClean="0">
                <a:solidFill>
                  <a:schemeClr val="tx1"/>
                </a:solidFill>
              </a:rPr>
              <a:t>Scientific posters</a:t>
            </a:r>
          </a:p>
        </p:txBody>
      </p:sp>
    </p:spTree>
    <p:extLst>
      <p:ext uri="{BB962C8B-B14F-4D97-AF65-F5344CB8AC3E}">
        <p14:creationId xmlns:p14="http://schemas.microsoft.com/office/powerpoint/2010/main" val="382219696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000" dirty="0" smtClean="0">
                <a:solidFill>
                  <a:srgbClr val="0096DF"/>
                </a:solidFill>
              </a:rPr>
              <a:t>Discussion: Structuring Unit 3 and 4 student investigations</a:t>
            </a:r>
            <a:endParaRPr lang="en-US" sz="3000" dirty="0">
              <a:solidFill>
                <a:srgbClr val="0096DF"/>
              </a:solidFill>
            </a:endParaRPr>
          </a:p>
        </p:txBody>
      </p:sp>
      <p:sp>
        <p:nvSpPr>
          <p:cNvPr id="3" name="Content Placeholder 2"/>
          <p:cNvSpPr>
            <a:spLocks noGrp="1"/>
          </p:cNvSpPr>
          <p:nvPr>
            <p:ph idx="1"/>
          </p:nvPr>
        </p:nvSpPr>
        <p:spPr>
          <a:xfrm>
            <a:off x="697699" y="2060848"/>
            <a:ext cx="7772400" cy="2167880"/>
          </a:xfrm>
        </p:spPr>
        <p:txBody>
          <a:bodyPr/>
          <a:lstStyle/>
          <a:p>
            <a:pPr marL="0" indent="0">
              <a:buNone/>
            </a:pPr>
            <a:r>
              <a:rPr lang="en-AU" sz="2400" b="0" dirty="0" smtClean="0"/>
              <a:t>A number of approaches can be used to structure student investigations across Units 3 and 4, including the three approaches listed in the previous slides.</a:t>
            </a:r>
            <a:endParaRPr lang="en-US" sz="2400" b="0" dirty="0"/>
          </a:p>
        </p:txBody>
      </p:sp>
      <p:sp>
        <p:nvSpPr>
          <p:cNvPr id="4" name="TextBox 3"/>
          <p:cNvSpPr txBox="1"/>
          <p:nvPr/>
        </p:nvSpPr>
        <p:spPr>
          <a:xfrm>
            <a:off x="683568" y="4005064"/>
            <a:ext cx="7920880" cy="1692771"/>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Discuss</a:t>
            </a:r>
            <a:r>
              <a:rPr lang="en-AU" sz="2000" dirty="0" smtClean="0">
                <a:latin typeface="+mn-lt"/>
              </a:rPr>
              <a:t>: </a:t>
            </a:r>
          </a:p>
          <a:p>
            <a:pPr marL="342900" indent="-342900">
              <a:buFont typeface="Arial" panose="020B0604020202020204" pitchFamily="34" charset="0"/>
              <a:buChar char="•"/>
            </a:pPr>
            <a:r>
              <a:rPr lang="en-AU" sz="2000" dirty="0" smtClean="0">
                <a:latin typeface="+mn-lt"/>
              </a:rPr>
              <a:t>Identify the strengths and limitations of the three approaches listed in the previous slides</a:t>
            </a:r>
          </a:p>
          <a:p>
            <a:pPr marL="342900" indent="-342900">
              <a:buFont typeface="Arial" panose="020B0604020202020204" pitchFamily="34" charset="0"/>
              <a:buChar char="•"/>
            </a:pPr>
            <a:r>
              <a:rPr lang="en-AU" sz="2000" dirty="0" smtClean="0">
                <a:latin typeface="+mn-lt"/>
              </a:rPr>
              <a:t>Evaluate the approach currently used at your school for structuring the investigation across Units 3 and 4</a:t>
            </a:r>
          </a:p>
        </p:txBody>
      </p:sp>
    </p:spTree>
    <p:extLst>
      <p:ext uri="{BB962C8B-B14F-4D97-AF65-F5344CB8AC3E}">
        <p14:creationId xmlns:p14="http://schemas.microsoft.com/office/powerpoint/2010/main" val="37631882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6309320"/>
          </a:xfrm>
          <a:solidFill>
            <a:schemeClr val="accent6">
              <a:lumMod val="20000"/>
              <a:lumOff val="80000"/>
            </a:schemeClr>
          </a:solidFill>
        </p:spPr>
        <p:txBody>
          <a:bodyPr/>
          <a:lstStyle/>
          <a:p>
            <a:pPr marL="0" indent="0" algn="ctr">
              <a:buNone/>
            </a:pPr>
            <a:endParaRPr lang="en-AU" sz="3600" dirty="0" smtClean="0"/>
          </a:p>
          <a:p>
            <a:pPr marL="0" indent="0" algn="ctr">
              <a:buNone/>
            </a:pPr>
            <a:r>
              <a:rPr lang="en-AU" sz="5400" dirty="0" smtClean="0">
                <a:solidFill>
                  <a:schemeClr val="tx1"/>
                </a:solidFill>
              </a:rPr>
              <a:t>Section D</a:t>
            </a:r>
          </a:p>
          <a:p>
            <a:pPr marL="0" indent="0" algn="ctr">
              <a:buNone/>
            </a:pPr>
            <a:endParaRPr lang="en-AU" sz="2400" dirty="0" smtClean="0">
              <a:solidFill>
                <a:schemeClr val="tx1"/>
              </a:solidFill>
            </a:endParaRPr>
          </a:p>
          <a:p>
            <a:pPr marL="0" indent="0" algn="ctr">
              <a:buNone/>
            </a:pPr>
            <a:r>
              <a:rPr lang="en-AU" sz="4800" dirty="0" smtClean="0">
                <a:solidFill>
                  <a:schemeClr val="tx1"/>
                </a:solidFill>
              </a:rPr>
              <a:t>Managing the student-designed practical investigations across          Units 3 and 4</a:t>
            </a:r>
          </a:p>
        </p:txBody>
      </p:sp>
    </p:spTree>
    <p:extLst>
      <p:ext uri="{BB962C8B-B14F-4D97-AF65-F5344CB8AC3E}">
        <p14:creationId xmlns:p14="http://schemas.microsoft.com/office/powerpoint/2010/main" val="425346670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Typical timeline</a:t>
            </a:r>
            <a:r>
              <a:rPr lang="en-AU" dirty="0" smtClean="0"/>
              <a:t/>
            </a:r>
            <a:br>
              <a:rPr lang="en-AU" dirty="0" smtClean="0"/>
            </a:br>
            <a:r>
              <a:rPr lang="en-AU" sz="2400" dirty="0" smtClean="0"/>
              <a:t>(suggested 7 to 10 hours)</a:t>
            </a:r>
            <a:endParaRPr lang="en-AU" sz="2400" dirty="0"/>
          </a:p>
        </p:txBody>
      </p:sp>
      <p:sp>
        <p:nvSpPr>
          <p:cNvPr id="3" name="Content Placeholder 2"/>
          <p:cNvSpPr>
            <a:spLocks noGrp="1"/>
          </p:cNvSpPr>
          <p:nvPr>
            <p:ph idx="1"/>
          </p:nvPr>
        </p:nvSpPr>
        <p:spPr>
          <a:xfrm>
            <a:off x="414956" y="1844824"/>
            <a:ext cx="8352928" cy="3464024"/>
          </a:xfrm>
        </p:spPr>
        <p:txBody>
          <a:bodyPr/>
          <a:lstStyle/>
          <a:p>
            <a:r>
              <a:rPr lang="en-US" sz="2000" i="1" dirty="0" smtClean="0">
                <a:solidFill>
                  <a:schemeClr val="tx1"/>
                </a:solidFill>
              </a:rPr>
              <a:t>Approximately 2 hours</a:t>
            </a:r>
            <a:r>
              <a:rPr lang="en-US" sz="2000" dirty="0" smtClean="0">
                <a:solidFill>
                  <a:schemeClr val="tx1"/>
                </a:solidFill>
              </a:rPr>
              <a:t>: </a:t>
            </a:r>
            <a:r>
              <a:rPr lang="en-US" sz="2000" b="0" dirty="0">
                <a:solidFill>
                  <a:schemeClr val="tx1"/>
                </a:solidFill>
              </a:rPr>
              <a:t>Students research question, research possible methods, confirm investigation with teacher and provide </a:t>
            </a:r>
            <a:r>
              <a:rPr lang="en-US" sz="2000" b="0" dirty="0" smtClean="0">
                <a:solidFill>
                  <a:schemeClr val="tx1"/>
                </a:solidFill>
              </a:rPr>
              <a:t>methodology and equipment </a:t>
            </a:r>
            <a:r>
              <a:rPr lang="en-US" sz="2000" b="0" dirty="0">
                <a:solidFill>
                  <a:schemeClr val="tx1"/>
                </a:solidFill>
              </a:rPr>
              <a:t>list </a:t>
            </a:r>
            <a:r>
              <a:rPr lang="en-US" sz="2000" b="0" dirty="0" smtClean="0">
                <a:solidFill>
                  <a:schemeClr val="tx1"/>
                </a:solidFill>
              </a:rPr>
              <a:t>needed </a:t>
            </a:r>
            <a:r>
              <a:rPr lang="en-US" sz="2000" b="0" dirty="0">
                <a:solidFill>
                  <a:schemeClr val="tx1"/>
                </a:solidFill>
              </a:rPr>
              <a:t>for the </a:t>
            </a:r>
            <a:r>
              <a:rPr lang="en-US" sz="2000" b="0" dirty="0" smtClean="0">
                <a:solidFill>
                  <a:schemeClr val="tx1"/>
                </a:solidFill>
              </a:rPr>
              <a:t>task.</a:t>
            </a:r>
            <a:endParaRPr lang="en-AU" sz="2000" b="0" dirty="0">
              <a:solidFill>
                <a:schemeClr val="tx1"/>
              </a:solidFill>
            </a:endParaRPr>
          </a:p>
          <a:p>
            <a:r>
              <a:rPr lang="en-US" sz="2000" i="1" dirty="0" smtClean="0">
                <a:solidFill>
                  <a:schemeClr val="tx1"/>
                </a:solidFill>
              </a:rPr>
              <a:t>2-4 hours</a:t>
            </a:r>
            <a:r>
              <a:rPr lang="en-US" sz="2000" dirty="0" smtClean="0">
                <a:solidFill>
                  <a:schemeClr val="tx1"/>
                </a:solidFill>
              </a:rPr>
              <a:t>: </a:t>
            </a:r>
            <a:r>
              <a:rPr lang="en-US" sz="2000" b="0" dirty="0">
                <a:solidFill>
                  <a:schemeClr val="tx1"/>
                </a:solidFill>
              </a:rPr>
              <a:t>Students </a:t>
            </a:r>
            <a:r>
              <a:rPr lang="en-US" sz="2000" b="0" dirty="0" smtClean="0">
                <a:solidFill>
                  <a:schemeClr val="tx1"/>
                </a:solidFill>
              </a:rPr>
              <a:t>reflect on feedback from teacher about their proposed investigation, consider whether </a:t>
            </a:r>
            <a:r>
              <a:rPr lang="en-US" sz="2000" b="0" dirty="0">
                <a:solidFill>
                  <a:schemeClr val="tx1"/>
                </a:solidFill>
              </a:rPr>
              <a:t>their proposed method </a:t>
            </a:r>
            <a:r>
              <a:rPr lang="en-US" sz="2000" b="0" dirty="0" smtClean="0">
                <a:solidFill>
                  <a:schemeClr val="tx1"/>
                </a:solidFill>
              </a:rPr>
              <a:t>is feasible and </a:t>
            </a:r>
            <a:r>
              <a:rPr lang="en-US" sz="2000" b="0" dirty="0">
                <a:solidFill>
                  <a:schemeClr val="tx1"/>
                </a:solidFill>
              </a:rPr>
              <a:t>can be replicated, and refine scientific procedure as required. Commence </a:t>
            </a:r>
            <a:r>
              <a:rPr lang="en-US" sz="2000" b="0" dirty="0" smtClean="0">
                <a:solidFill>
                  <a:schemeClr val="tx1"/>
                </a:solidFill>
              </a:rPr>
              <a:t>data generation. Students maintain logbook records. Teacher checks and signs off logbook entries.</a:t>
            </a:r>
            <a:endParaRPr lang="en-AU" sz="2000" b="0" dirty="0">
              <a:solidFill>
                <a:schemeClr val="tx1"/>
              </a:solidFill>
            </a:endParaRPr>
          </a:p>
          <a:p>
            <a:r>
              <a:rPr lang="en-US" sz="2000" i="1" dirty="0" smtClean="0">
                <a:solidFill>
                  <a:schemeClr val="tx1"/>
                </a:solidFill>
              </a:rPr>
              <a:t>3-4 hours</a:t>
            </a:r>
            <a:r>
              <a:rPr lang="en-US" sz="2000" dirty="0" smtClean="0">
                <a:solidFill>
                  <a:schemeClr val="tx1"/>
                </a:solidFill>
              </a:rPr>
              <a:t>: </a:t>
            </a:r>
            <a:r>
              <a:rPr lang="en-US" sz="2000" b="0" dirty="0">
                <a:solidFill>
                  <a:schemeClr val="tx1"/>
                </a:solidFill>
              </a:rPr>
              <a:t>Continuation of data </a:t>
            </a:r>
            <a:r>
              <a:rPr lang="en-US" sz="2000" b="0" dirty="0" smtClean="0">
                <a:solidFill>
                  <a:schemeClr val="tx1"/>
                </a:solidFill>
              </a:rPr>
              <a:t>generation, data processing and </a:t>
            </a:r>
            <a:r>
              <a:rPr lang="en-US" sz="2000" b="0" dirty="0">
                <a:solidFill>
                  <a:schemeClr val="tx1"/>
                </a:solidFill>
              </a:rPr>
              <a:t>data </a:t>
            </a:r>
            <a:r>
              <a:rPr lang="en-US" sz="2000" b="0" dirty="0" smtClean="0">
                <a:solidFill>
                  <a:schemeClr val="tx1"/>
                </a:solidFill>
              </a:rPr>
              <a:t>analysis. Students </a:t>
            </a:r>
            <a:r>
              <a:rPr lang="en-US" sz="2000" b="0" dirty="0">
                <a:solidFill>
                  <a:schemeClr val="tx1"/>
                </a:solidFill>
              </a:rPr>
              <a:t>were given electronic poster template </a:t>
            </a:r>
            <a:r>
              <a:rPr lang="en-US" sz="2000" b="0" dirty="0" smtClean="0">
                <a:solidFill>
                  <a:schemeClr val="tx1"/>
                </a:solidFill>
              </a:rPr>
              <a:t>in the </a:t>
            </a:r>
            <a:r>
              <a:rPr lang="en-US" sz="2000" b="0" dirty="0">
                <a:solidFill>
                  <a:schemeClr val="tx1"/>
                </a:solidFill>
              </a:rPr>
              <a:t>last double period of week 3 </a:t>
            </a:r>
            <a:r>
              <a:rPr lang="en-US" sz="2000" b="0" dirty="0" smtClean="0">
                <a:solidFill>
                  <a:schemeClr val="tx1"/>
                </a:solidFill>
              </a:rPr>
              <a:t>and </a:t>
            </a:r>
            <a:r>
              <a:rPr lang="en-US" sz="2000" b="0" dirty="0">
                <a:solidFill>
                  <a:schemeClr val="tx1"/>
                </a:solidFill>
              </a:rPr>
              <a:t>completed </a:t>
            </a:r>
            <a:r>
              <a:rPr lang="en-US" sz="2000" b="0" dirty="0" smtClean="0">
                <a:solidFill>
                  <a:schemeClr val="tx1"/>
                </a:solidFill>
              </a:rPr>
              <a:t>their own scientific </a:t>
            </a:r>
            <a:r>
              <a:rPr lang="en-US" sz="2000" b="0" dirty="0">
                <a:solidFill>
                  <a:schemeClr val="tx1"/>
                </a:solidFill>
              </a:rPr>
              <a:t>poster.</a:t>
            </a:r>
            <a:endParaRPr lang="en-AU" sz="2000" b="0" dirty="0">
              <a:solidFill>
                <a:schemeClr val="tx1"/>
              </a:solidFill>
            </a:endParaRPr>
          </a:p>
        </p:txBody>
      </p:sp>
      <p:sp>
        <p:nvSpPr>
          <p:cNvPr id="4" name="TextBox 3"/>
          <p:cNvSpPr txBox="1"/>
          <p:nvPr/>
        </p:nvSpPr>
        <p:spPr>
          <a:xfrm>
            <a:off x="626246" y="5517232"/>
            <a:ext cx="7882040" cy="707886"/>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Discuss</a:t>
            </a:r>
            <a:r>
              <a:rPr lang="en-AU" sz="2000" dirty="0" smtClean="0">
                <a:latin typeface="+mn-lt"/>
              </a:rPr>
              <a:t>: Does the student investigation necessarily need to be completed in a single block of time?</a:t>
            </a:r>
            <a:endParaRPr lang="en-AU" sz="2000" dirty="0">
              <a:latin typeface="+mn-lt"/>
            </a:endParaRPr>
          </a:p>
        </p:txBody>
      </p:sp>
    </p:spTree>
    <p:extLst>
      <p:ext uri="{BB962C8B-B14F-4D97-AF65-F5344CB8AC3E}">
        <p14:creationId xmlns:p14="http://schemas.microsoft.com/office/powerpoint/2010/main" val="36859611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496944" cy="875184"/>
          </a:xfrm>
        </p:spPr>
        <p:txBody>
          <a:bodyPr/>
          <a:lstStyle/>
          <a:p>
            <a:r>
              <a:rPr lang="en-AU" sz="3200" dirty="0" smtClean="0"/>
              <a:t>Discussion: Unpacking key science skills</a:t>
            </a:r>
            <a:endParaRPr lang="en-US" sz="3200" dirty="0"/>
          </a:p>
        </p:txBody>
      </p:sp>
      <p:sp>
        <p:nvSpPr>
          <p:cNvPr id="3" name="Content Placeholder 2"/>
          <p:cNvSpPr>
            <a:spLocks noGrp="1"/>
          </p:cNvSpPr>
          <p:nvPr>
            <p:ph idx="1"/>
          </p:nvPr>
        </p:nvSpPr>
        <p:spPr>
          <a:xfrm>
            <a:off x="384182" y="1772816"/>
            <a:ext cx="8280920" cy="2448272"/>
          </a:xfrm>
        </p:spPr>
        <p:txBody>
          <a:bodyPr/>
          <a:lstStyle/>
          <a:p>
            <a:pPr marL="0" indent="0">
              <a:buNone/>
            </a:pPr>
            <a:r>
              <a:rPr lang="en-AU" sz="2400" dirty="0" smtClean="0">
                <a:solidFill>
                  <a:schemeClr val="tx1"/>
                </a:solidFill>
              </a:rPr>
              <a:t>The time allocated to the student-designed practical investigation requires that teachers:</a:t>
            </a:r>
          </a:p>
          <a:p>
            <a:pPr marL="819150" lvl="1" indent="-342900">
              <a:spcAft>
                <a:spcPts val="600"/>
              </a:spcAft>
              <a:buFont typeface="Arial" pitchFamily="34" charset="0"/>
              <a:buChar char="•"/>
            </a:pPr>
            <a:r>
              <a:rPr lang="en-AU" sz="2400" dirty="0" smtClean="0">
                <a:solidFill>
                  <a:schemeClr val="tx1"/>
                </a:solidFill>
              </a:rPr>
              <a:t>explicitly teach required knowledge and skills</a:t>
            </a:r>
          </a:p>
          <a:p>
            <a:pPr marL="819150" lvl="1" indent="-342900">
              <a:buFont typeface="Arial" pitchFamily="34" charset="0"/>
              <a:buChar char="•"/>
            </a:pPr>
            <a:r>
              <a:rPr lang="en-AU" sz="2400" dirty="0" smtClean="0">
                <a:solidFill>
                  <a:schemeClr val="tx1"/>
                </a:solidFill>
              </a:rPr>
              <a:t>‘unpack’ students’ misconceptions/ uncertainties/ errors etc.</a:t>
            </a:r>
            <a:endParaRPr lang="en-US" sz="2400" dirty="0">
              <a:solidFill>
                <a:schemeClr val="tx1"/>
              </a:solidFill>
            </a:endParaRPr>
          </a:p>
        </p:txBody>
      </p:sp>
      <p:sp>
        <p:nvSpPr>
          <p:cNvPr id="4" name="TextBox 3"/>
          <p:cNvSpPr txBox="1"/>
          <p:nvPr/>
        </p:nvSpPr>
        <p:spPr>
          <a:xfrm>
            <a:off x="672214" y="4293096"/>
            <a:ext cx="7704856" cy="1323439"/>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Discuss</a:t>
            </a:r>
            <a:r>
              <a:rPr lang="en-AU" sz="2000" dirty="0" smtClean="0">
                <a:latin typeface="+mn-lt"/>
              </a:rPr>
              <a:t>: </a:t>
            </a:r>
          </a:p>
          <a:p>
            <a:pPr marL="457200" indent="-457200">
              <a:buAutoNum type="arabicPeriod"/>
            </a:pPr>
            <a:r>
              <a:rPr lang="en-AU" sz="2000" dirty="0" smtClean="0">
                <a:latin typeface="+mn-lt"/>
              </a:rPr>
              <a:t>How is the student design process managed in your class/ at your school?</a:t>
            </a:r>
          </a:p>
          <a:p>
            <a:pPr marL="457200" indent="-457200">
              <a:buAutoNum type="arabicPeriod"/>
            </a:pPr>
            <a:r>
              <a:rPr lang="en-AU" sz="2000" dirty="0" smtClean="0">
                <a:latin typeface="+mn-lt"/>
              </a:rPr>
              <a:t>How are students’ range of skill competencies catered for?</a:t>
            </a:r>
            <a:endParaRPr lang="en-AU" sz="2000" dirty="0">
              <a:latin typeface="+mn-lt"/>
            </a:endParaRPr>
          </a:p>
        </p:txBody>
      </p:sp>
    </p:spTree>
    <p:extLst>
      <p:ext uri="{BB962C8B-B14F-4D97-AF65-F5344CB8AC3E}">
        <p14:creationId xmlns:p14="http://schemas.microsoft.com/office/powerpoint/2010/main" val="275917789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400" dirty="0" smtClean="0"/>
              <a:t>Testing students’ capacity to design investigations</a:t>
            </a:r>
            <a:endParaRPr lang="en-AU" sz="3400" dirty="0"/>
          </a:p>
        </p:txBody>
      </p:sp>
      <p:sp>
        <p:nvSpPr>
          <p:cNvPr id="3" name="Content Placeholder 2"/>
          <p:cNvSpPr>
            <a:spLocks noGrp="1"/>
          </p:cNvSpPr>
          <p:nvPr>
            <p:ph idx="1"/>
          </p:nvPr>
        </p:nvSpPr>
        <p:spPr>
          <a:xfrm>
            <a:off x="700044" y="1916832"/>
            <a:ext cx="7772400" cy="1512168"/>
          </a:xfrm>
        </p:spPr>
        <p:txBody>
          <a:bodyPr/>
          <a:lstStyle/>
          <a:p>
            <a:pPr marL="0" indent="0">
              <a:buNone/>
            </a:pPr>
            <a:r>
              <a:rPr lang="en-AU" sz="2400" b="0" dirty="0" smtClean="0"/>
              <a:t>Unit 4 Outcome 3 in the study design requires that students “design and undertake a practical investigation…”</a:t>
            </a:r>
            <a:endParaRPr lang="en-AU" sz="2400" b="0" dirty="0"/>
          </a:p>
        </p:txBody>
      </p:sp>
      <p:sp>
        <p:nvSpPr>
          <p:cNvPr id="4" name="TextBox 3"/>
          <p:cNvSpPr txBox="1"/>
          <p:nvPr/>
        </p:nvSpPr>
        <p:spPr>
          <a:xfrm>
            <a:off x="409780" y="3573016"/>
            <a:ext cx="8352928" cy="2246769"/>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Discuss</a:t>
            </a:r>
            <a:r>
              <a:rPr lang="en-AU" sz="2000" dirty="0" smtClean="0">
                <a:latin typeface="+mn-lt"/>
              </a:rPr>
              <a:t>:</a:t>
            </a:r>
          </a:p>
          <a:p>
            <a:r>
              <a:rPr lang="en-AU" sz="2000" dirty="0" smtClean="0">
                <a:latin typeface="+mn-lt"/>
              </a:rPr>
              <a:t>Given that this outcome may be completed at any point across Units 3 and/or 4, discuss the strengths and limitations of assessing (diagnostic, formative and/or summative) students’ capacity to design investigations:</a:t>
            </a:r>
          </a:p>
          <a:p>
            <a:r>
              <a:rPr lang="en-AU" sz="2000" dirty="0" smtClean="0">
                <a:latin typeface="+mn-lt"/>
              </a:rPr>
              <a:t>(a) </a:t>
            </a:r>
            <a:r>
              <a:rPr lang="en-AU" sz="2000" u="sng" dirty="0" smtClean="0">
                <a:latin typeface="+mn-lt"/>
              </a:rPr>
              <a:t>before</a:t>
            </a:r>
            <a:r>
              <a:rPr lang="en-AU" sz="2000" dirty="0" smtClean="0">
                <a:latin typeface="+mn-lt"/>
              </a:rPr>
              <a:t> they undertake their own investigation</a:t>
            </a:r>
          </a:p>
          <a:p>
            <a:r>
              <a:rPr lang="en-AU" sz="2000" dirty="0" smtClean="0">
                <a:latin typeface="+mn-lt"/>
              </a:rPr>
              <a:t>(b) </a:t>
            </a:r>
            <a:r>
              <a:rPr lang="en-AU" sz="2000" u="sng" dirty="0" smtClean="0">
                <a:latin typeface="+mn-lt"/>
              </a:rPr>
              <a:t>after</a:t>
            </a:r>
            <a:r>
              <a:rPr lang="en-AU" sz="2000" dirty="0" smtClean="0">
                <a:latin typeface="+mn-lt"/>
              </a:rPr>
              <a:t> they </a:t>
            </a:r>
            <a:r>
              <a:rPr lang="en-AU" sz="2000" dirty="0">
                <a:latin typeface="+mn-lt"/>
              </a:rPr>
              <a:t>undertake their own </a:t>
            </a:r>
            <a:r>
              <a:rPr lang="en-AU" sz="2000" dirty="0" smtClean="0">
                <a:latin typeface="+mn-lt"/>
              </a:rPr>
              <a:t>investigation</a:t>
            </a:r>
          </a:p>
          <a:p>
            <a:r>
              <a:rPr lang="en-AU" sz="2000" dirty="0" smtClean="0">
                <a:latin typeface="+mn-lt"/>
              </a:rPr>
              <a:t>(c) both before </a:t>
            </a:r>
            <a:r>
              <a:rPr lang="en-AU" sz="2000" u="sng" dirty="0" smtClean="0">
                <a:latin typeface="+mn-lt"/>
              </a:rPr>
              <a:t>and</a:t>
            </a:r>
            <a:r>
              <a:rPr lang="en-AU" sz="2000" dirty="0" smtClean="0">
                <a:latin typeface="+mn-lt"/>
              </a:rPr>
              <a:t> after they </a:t>
            </a:r>
            <a:r>
              <a:rPr lang="en-AU" sz="2000" dirty="0">
                <a:latin typeface="+mn-lt"/>
              </a:rPr>
              <a:t>undertake their own </a:t>
            </a:r>
            <a:r>
              <a:rPr lang="en-AU" sz="2000" dirty="0" smtClean="0">
                <a:latin typeface="+mn-lt"/>
              </a:rPr>
              <a:t>investigation.</a:t>
            </a:r>
            <a:endParaRPr lang="en-AU" sz="2000" dirty="0">
              <a:latin typeface="+mn-lt"/>
            </a:endParaRPr>
          </a:p>
        </p:txBody>
      </p:sp>
    </p:spTree>
    <p:extLst>
      <p:ext uri="{BB962C8B-B14F-4D97-AF65-F5344CB8AC3E}">
        <p14:creationId xmlns:p14="http://schemas.microsoft.com/office/powerpoint/2010/main" val="417966755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57362422"/>
              </p:ext>
            </p:extLst>
          </p:nvPr>
        </p:nvGraphicFramePr>
        <p:xfrm>
          <a:off x="467544" y="764704"/>
          <a:ext cx="8208911"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083995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8028917"/>
              </p:ext>
            </p:extLst>
          </p:nvPr>
        </p:nvGraphicFramePr>
        <p:xfrm>
          <a:off x="323528" y="620688"/>
          <a:ext cx="8568952" cy="5322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187368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772400" cy="1143000"/>
          </a:xfrm>
        </p:spPr>
        <p:txBody>
          <a:bodyPr/>
          <a:lstStyle/>
          <a:p>
            <a:r>
              <a:rPr lang="en-AU" sz="3600" dirty="0" smtClean="0"/>
              <a:t>Tips for effective feedback</a:t>
            </a:r>
            <a:br>
              <a:rPr lang="en-AU" sz="3600" dirty="0" smtClean="0"/>
            </a:br>
            <a:r>
              <a:rPr lang="en-AU" sz="2000" dirty="0" smtClean="0"/>
              <a:t>(from ‘7 </a:t>
            </a:r>
            <a:r>
              <a:rPr lang="en-AU" sz="2000" dirty="0"/>
              <a:t>Key Characteristics Of Better </a:t>
            </a:r>
            <a:r>
              <a:rPr lang="en-AU" sz="2000" dirty="0" smtClean="0"/>
              <a:t>Learning Feedback’</a:t>
            </a:r>
            <a:r>
              <a:rPr lang="en-AU" sz="2000" b="0" dirty="0"/>
              <a:t/>
            </a:r>
            <a:br>
              <a:rPr lang="en-AU" sz="2000" b="0" dirty="0"/>
            </a:br>
            <a:r>
              <a:rPr lang="en-AU" sz="2000" b="0" dirty="0"/>
              <a:t>by </a:t>
            </a:r>
            <a:r>
              <a:rPr lang="en-AU" sz="2000" dirty="0"/>
              <a:t>Grant Wiggins</a:t>
            </a:r>
            <a:r>
              <a:rPr lang="en-AU" sz="2000" dirty="0" smtClean="0"/>
              <a:t>, updated 2017</a:t>
            </a:r>
            <a:r>
              <a:rPr lang="en-AU" sz="2000" b="0" dirty="0"/>
              <a:t/>
            </a:r>
            <a:br>
              <a:rPr lang="en-AU" sz="2000" b="0" dirty="0"/>
            </a:br>
            <a:endParaRPr lang="en-US" sz="2000" dirty="0"/>
          </a:p>
        </p:txBody>
      </p:sp>
      <p:sp>
        <p:nvSpPr>
          <p:cNvPr id="3" name="Content Placeholder 2"/>
          <p:cNvSpPr>
            <a:spLocks noGrp="1"/>
          </p:cNvSpPr>
          <p:nvPr>
            <p:ph idx="1"/>
          </p:nvPr>
        </p:nvSpPr>
        <p:spPr>
          <a:xfrm>
            <a:off x="683568" y="2060848"/>
            <a:ext cx="7772400" cy="3962400"/>
          </a:xfrm>
        </p:spPr>
        <p:txBody>
          <a:bodyPr/>
          <a:lstStyle/>
          <a:p>
            <a:pPr marL="0" indent="0">
              <a:buNone/>
            </a:pPr>
            <a:r>
              <a:rPr lang="en-AU" sz="2400" dirty="0">
                <a:solidFill>
                  <a:schemeClr val="tx1"/>
                </a:solidFill>
              </a:rPr>
              <a:t>Helpful feedback </a:t>
            </a:r>
            <a:r>
              <a:rPr lang="en-AU" sz="2400" dirty="0" smtClean="0">
                <a:solidFill>
                  <a:schemeClr val="tx1"/>
                </a:solidFill>
              </a:rPr>
              <a:t>is</a:t>
            </a:r>
            <a:r>
              <a:rPr lang="en-AU" sz="2400" b="0" dirty="0" smtClean="0">
                <a:solidFill>
                  <a:schemeClr val="tx1"/>
                </a:solidFill>
              </a:rPr>
              <a:t>:</a:t>
            </a:r>
            <a:endParaRPr lang="en-AU" sz="2400" b="0" dirty="0">
              <a:solidFill>
                <a:schemeClr val="tx1"/>
              </a:solidFill>
            </a:endParaRPr>
          </a:p>
          <a:p>
            <a:r>
              <a:rPr lang="en-AU" sz="2400" b="0" dirty="0">
                <a:solidFill>
                  <a:schemeClr val="tx1"/>
                </a:solidFill>
              </a:rPr>
              <a:t>Goal-referenced</a:t>
            </a:r>
          </a:p>
          <a:p>
            <a:r>
              <a:rPr lang="en-AU" sz="2400" b="0" dirty="0">
                <a:solidFill>
                  <a:schemeClr val="tx1"/>
                </a:solidFill>
              </a:rPr>
              <a:t>Transparent</a:t>
            </a:r>
          </a:p>
          <a:p>
            <a:r>
              <a:rPr lang="en-AU" sz="2400" b="0" dirty="0">
                <a:solidFill>
                  <a:schemeClr val="tx1"/>
                </a:solidFill>
              </a:rPr>
              <a:t>Actionable</a:t>
            </a:r>
          </a:p>
          <a:p>
            <a:r>
              <a:rPr lang="en-AU" sz="2400" b="0" dirty="0">
                <a:solidFill>
                  <a:schemeClr val="tx1"/>
                </a:solidFill>
              </a:rPr>
              <a:t>User-friendly</a:t>
            </a:r>
          </a:p>
          <a:p>
            <a:r>
              <a:rPr lang="en-AU" sz="2400" b="0" dirty="0">
                <a:solidFill>
                  <a:schemeClr val="tx1"/>
                </a:solidFill>
              </a:rPr>
              <a:t>Timely</a:t>
            </a:r>
          </a:p>
          <a:p>
            <a:r>
              <a:rPr lang="en-AU" sz="2400" b="0" dirty="0">
                <a:solidFill>
                  <a:schemeClr val="tx1"/>
                </a:solidFill>
              </a:rPr>
              <a:t>Ongoing</a:t>
            </a:r>
          </a:p>
          <a:p>
            <a:r>
              <a:rPr lang="en-AU" sz="2400" b="0" dirty="0" smtClean="0">
                <a:solidFill>
                  <a:schemeClr val="tx1"/>
                </a:solidFill>
              </a:rPr>
              <a:t>Consistent.</a:t>
            </a:r>
            <a:endParaRPr lang="en-AU" sz="2400" b="0" dirty="0">
              <a:solidFill>
                <a:schemeClr val="tx1"/>
              </a:solidFill>
            </a:endParaRPr>
          </a:p>
          <a:p>
            <a:endParaRPr lang="en-US" dirty="0"/>
          </a:p>
        </p:txBody>
      </p:sp>
    </p:spTree>
    <p:extLst>
      <p:ext uri="{BB962C8B-B14F-4D97-AF65-F5344CB8AC3E}">
        <p14:creationId xmlns:p14="http://schemas.microsoft.com/office/powerpoint/2010/main" val="309241274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solidFill>
                  <a:srgbClr val="0096DF"/>
                </a:solidFill>
              </a:rPr>
              <a:t>Discussion: Feedback</a:t>
            </a:r>
            <a:endParaRPr lang="en-AU" sz="3600" dirty="0">
              <a:solidFill>
                <a:srgbClr val="0096DF"/>
              </a:solidFill>
            </a:endParaRPr>
          </a:p>
        </p:txBody>
      </p:sp>
      <p:sp>
        <p:nvSpPr>
          <p:cNvPr id="3" name="Content Placeholder 2"/>
          <p:cNvSpPr>
            <a:spLocks noGrp="1"/>
          </p:cNvSpPr>
          <p:nvPr>
            <p:ph idx="1"/>
          </p:nvPr>
        </p:nvSpPr>
        <p:spPr>
          <a:xfrm>
            <a:off x="539552" y="4077072"/>
            <a:ext cx="7992888" cy="1872208"/>
          </a:xfrm>
          <a:solidFill>
            <a:schemeClr val="accent6">
              <a:lumMod val="20000"/>
              <a:lumOff val="80000"/>
            </a:schemeClr>
          </a:solidFill>
          <a:ln w="12700">
            <a:solidFill>
              <a:schemeClr val="tx1"/>
            </a:solidFill>
          </a:ln>
        </p:spPr>
        <p:txBody>
          <a:bodyPr/>
          <a:lstStyle/>
          <a:p>
            <a:pPr marL="0" indent="0">
              <a:buNone/>
            </a:pPr>
            <a:r>
              <a:rPr lang="en-AU" sz="2000" b="0" dirty="0" smtClean="0">
                <a:solidFill>
                  <a:schemeClr val="tx1"/>
                </a:solidFill>
              </a:rPr>
              <a:t>Discuss: </a:t>
            </a:r>
            <a:r>
              <a:rPr lang="en-AU" sz="2000" b="0" u="sng" dirty="0" smtClean="0">
                <a:solidFill>
                  <a:schemeClr val="tx1"/>
                </a:solidFill>
              </a:rPr>
              <a:t>How</a:t>
            </a:r>
            <a:r>
              <a:rPr lang="en-AU" sz="2000" b="0" dirty="0" smtClean="0">
                <a:solidFill>
                  <a:schemeClr val="tx1"/>
                </a:solidFill>
              </a:rPr>
              <a:t> and </a:t>
            </a:r>
            <a:r>
              <a:rPr lang="en-AU" sz="2000" b="0" u="sng" dirty="0" smtClean="0">
                <a:solidFill>
                  <a:schemeClr val="tx1"/>
                </a:solidFill>
              </a:rPr>
              <a:t>when</a:t>
            </a:r>
            <a:r>
              <a:rPr lang="en-AU" sz="2000" b="0" dirty="0" smtClean="0">
                <a:solidFill>
                  <a:schemeClr val="tx1"/>
                </a:solidFill>
              </a:rPr>
              <a:t> do you provide feedback to students about their progress in:</a:t>
            </a:r>
          </a:p>
          <a:p>
            <a:pPr marL="514350" indent="-514350">
              <a:buAutoNum type="alphaLcParenBoth"/>
            </a:pPr>
            <a:r>
              <a:rPr lang="en-AU" sz="2000" b="0" dirty="0" smtClean="0">
                <a:solidFill>
                  <a:schemeClr val="tx1"/>
                </a:solidFill>
              </a:rPr>
              <a:t>VCE Chemistry?</a:t>
            </a:r>
          </a:p>
          <a:p>
            <a:pPr marL="514350" indent="-514350">
              <a:buAutoNum type="alphaLcParenBoth"/>
            </a:pPr>
            <a:r>
              <a:rPr lang="en-AU" sz="2000" b="0" dirty="0">
                <a:solidFill>
                  <a:schemeClr val="tx1"/>
                </a:solidFill>
              </a:rPr>
              <a:t>t</a:t>
            </a:r>
            <a:r>
              <a:rPr lang="en-AU" sz="2000" b="0" dirty="0" smtClean="0">
                <a:solidFill>
                  <a:schemeClr val="tx1"/>
                </a:solidFill>
              </a:rPr>
              <a:t>he design, undertaking </a:t>
            </a:r>
            <a:r>
              <a:rPr lang="en-AU" sz="2000" b="0" dirty="0">
                <a:solidFill>
                  <a:schemeClr val="tx1"/>
                </a:solidFill>
              </a:rPr>
              <a:t>and </a:t>
            </a:r>
            <a:r>
              <a:rPr lang="en-AU" sz="2000" b="0" dirty="0" smtClean="0">
                <a:solidFill>
                  <a:schemeClr val="tx1"/>
                </a:solidFill>
              </a:rPr>
              <a:t>reporting of their  Unit 4 Outcome 3 investigation?</a:t>
            </a:r>
          </a:p>
          <a:p>
            <a:pPr marL="514350" indent="-514350">
              <a:buAutoNum type="alphaLcParenBoth"/>
            </a:pPr>
            <a:endParaRPr lang="en-AU" sz="2400" dirty="0">
              <a:solidFill>
                <a:schemeClr val="tx1"/>
              </a:solidFill>
            </a:endParaRPr>
          </a:p>
        </p:txBody>
      </p:sp>
      <p:sp>
        <p:nvSpPr>
          <p:cNvPr id="4" name="Rectangle 3"/>
          <p:cNvSpPr/>
          <p:nvPr/>
        </p:nvSpPr>
        <p:spPr>
          <a:xfrm>
            <a:off x="683568" y="1988840"/>
            <a:ext cx="7992888" cy="1261884"/>
          </a:xfrm>
          <a:prstGeom prst="rect">
            <a:avLst/>
          </a:prstGeom>
        </p:spPr>
        <p:txBody>
          <a:bodyPr wrap="square">
            <a:spAutoFit/>
          </a:bodyPr>
          <a:lstStyle/>
          <a:p>
            <a:r>
              <a:rPr lang="en-AU" dirty="0">
                <a:latin typeface="+mn-lt"/>
              </a:rPr>
              <a:t>P</a:t>
            </a:r>
            <a:r>
              <a:rPr lang="en-AU" dirty="0" smtClean="0">
                <a:latin typeface="+mn-lt"/>
              </a:rPr>
              <a:t>roviding </a:t>
            </a:r>
            <a:r>
              <a:rPr lang="en-AU" dirty="0">
                <a:latin typeface="+mn-lt"/>
              </a:rPr>
              <a:t>students with meaningful feedback can greatly enhance learning and improve student </a:t>
            </a:r>
            <a:r>
              <a:rPr lang="en-AU" dirty="0" smtClean="0">
                <a:latin typeface="+mn-lt"/>
              </a:rPr>
              <a:t>achievement. </a:t>
            </a:r>
          </a:p>
          <a:p>
            <a:r>
              <a:rPr lang="en-AU" sz="2800" dirty="0" smtClean="0"/>
              <a:t>   			        </a:t>
            </a:r>
            <a:r>
              <a:rPr lang="en-AU" sz="1800" dirty="0" smtClean="0"/>
              <a:t>- </a:t>
            </a:r>
            <a:r>
              <a:rPr lang="en-AU" sz="1800" dirty="0" smtClean="0">
                <a:latin typeface="+mn-lt"/>
              </a:rPr>
              <a:t>various educational research findings</a:t>
            </a:r>
            <a:endParaRPr lang="en-US" sz="1800" dirty="0">
              <a:latin typeface="+mn-lt"/>
            </a:endParaRPr>
          </a:p>
        </p:txBody>
      </p:sp>
    </p:spTree>
    <p:extLst>
      <p:ext uri="{BB962C8B-B14F-4D97-AF65-F5344CB8AC3E}">
        <p14:creationId xmlns:p14="http://schemas.microsoft.com/office/powerpoint/2010/main" val="344419294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6309320"/>
          </a:xfrm>
          <a:solidFill>
            <a:schemeClr val="accent6">
              <a:lumMod val="20000"/>
              <a:lumOff val="80000"/>
            </a:schemeClr>
          </a:solidFill>
        </p:spPr>
        <p:txBody>
          <a:bodyPr/>
          <a:lstStyle/>
          <a:p>
            <a:pPr marL="0" indent="0" algn="ctr">
              <a:buNone/>
            </a:pPr>
            <a:endParaRPr lang="en-AU" sz="9600" dirty="0" smtClean="0"/>
          </a:p>
          <a:p>
            <a:pPr marL="0" indent="0" algn="ctr">
              <a:buNone/>
            </a:pPr>
            <a:r>
              <a:rPr lang="en-AU" sz="5400" dirty="0" smtClean="0">
                <a:solidFill>
                  <a:schemeClr val="tx1"/>
                </a:solidFill>
              </a:rPr>
              <a:t>Section E</a:t>
            </a:r>
          </a:p>
          <a:p>
            <a:pPr marL="0" indent="0" algn="ctr">
              <a:buNone/>
            </a:pPr>
            <a:endParaRPr lang="en-AU" sz="2400" dirty="0" smtClean="0">
              <a:solidFill>
                <a:schemeClr val="tx1"/>
              </a:solidFill>
            </a:endParaRPr>
          </a:p>
          <a:p>
            <a:pPr marL="0" indent="0" algn="ctr">
              <a:buNone/>
            </a:pPr>
            <a:r>
              <a:rPr lang="en-AU" sz="6000" dirty="0" smtClean="0">
                <a:solidFill>
                  <a:schemeClr val="tx1"/>
                </a:solidFill>
              </a:rPr>
              <a:t>Laboratory usage</a:t>
            </a:r>
          </a:p>
        </p:txBody>
      </p:sp>
    </p:spTree>
    <p:extLst>
      <p:ext uri="{BB962C8B-B14F-4D97-AF65-F5344CB8AC3E}">
        <p14:creationId xmlns:p14="http://schemas.microsoft.com/office/powerpoint/2010/main" val="6576537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720080"/>
          </a:xfrm>
        </p:spPr>
        <p:txBody>
          <a:bodyPr/>
          <a:lstStyle/>
          <a:p>
            <a:r>
              <a:rPr lang="en-US" sz="3600" dirty="0" smtClean="0">
                <a:solidFill>
                  <a:srgbClr val="0096DF"/>
                </a:solidFill>
              </a:rPr>
              <a:t>Scientific poster – Units 3 and 4</a:t>
            </a:r>
            <a:endParaRPr lang="en-US" sz="3600" dirty="0">
              <a:solidFill>
                <a:srgbClr val="0096DF"/>
              </a:solidFill>
            </a:endParaRPr>
          </a:p>
        </p:txBody>
      </p:sp>
      <p:sp>
        <p:nvSpPr>
          <p:cNvPr id="3" name="Content Placeholder 2"/>
          <p:cNvSpPr>
            <a:spLocks noGrp="1"/>
          </p:cNvSpPr>
          <p:nvPr>
            <p:ph idx="1"/>
          </p:nvPr>
        </p:nvSpPr>
        <p:spPr>
          <a:xfrm>
            <a:off x="539552" y="1556792"/>
            <a:ext cx="4464496" cy="4896544"/>
          </a:xfrm>
        </p:spPr>
        <p:txBody>
          <a:bodyPr/>
          <a:lstStyle/>
          <a:p>
            <a:pPr marL="0" indent="0">
              <a:buNone/>
            </a:pPr>
            <a:r>
              <a:rPr lang="en-GB" sz="2400" dirty="0" smtClean="0"/>
              <a:t>VCAA template  </a:t>
            </a:r>
          </a:p>
          <a:p>
            <a:r>
              <a:rPr lang="en-GB" sz="2000" dirty="0" smtClean="0"/>
              <a:t>For Units 3 and 4, students’ scientific posters must include the following seven sections:</a:t>
            </a:r>
            <a:endParaRPr lang="en-US" sz="2000" dirty="0" smtClean="0"/>
          </a:p>
          <a:p>
            <a:pPr marL="457200" lvl="1" indent="0">
              <a:buNone/>
            </a:pPr>
            <a:r>
              <a:rPr lang="en-GB" sz="2000" dirty="0" smtClean="0"/>
              <a:t>- Title </a:t>
            </a:r>
            <a:endParaRPr lang="en-GB" sz="2000" dirty="0"/>
          </a:p>
          <a:p>
            <a:pPr marL="457200" lvl="1" indent="0">
              <a:buNone/>
            </a:pPr>
            <a:r>
              <a:rPr lang="en-GB" sz="2000" dirty="0" smtClean="0"/>
              <a:t>- Introduction</a:t>
            </a:r>
            <a:endParaRPr lang="en-US" sz="2000" dirty="0"/>
          </a:p>
          <a:p>
            <a:pPr marL="457200" lvl="1" indent="0">
              <a:buNone/>
            </a:pPr>
            <a:r>
              <a:rPr lang="en-GB" sz="2000" dirty="0" smtClean="0"/>
              <a:t>- Methodology</a:t>
            </a:r>
            <a:endParaRPr lang="en-US" sz="2000" dirty="0"/>
          </a:p>
          <a:p>
            <a:pPr marL="457200" lvl="1" indent="0">
              <a:buNone/>
            </a:pPr>
            <a:r>
              <a:rPr lang="en-GB" sz="2000" dirty="0" smtClean="0"/>
              <a:t>- Results</a:t>
            </a:r>
            <a:endParaRPr lang="en-US" sz="2000" dirty="0"/>
          </a:p>
          <a:p>
            <a:pPr marL="457200" lvl="1" indent="0">
              <a:buNone/>
            </a:pPr>
            <a:r>
              <a:rPr lang="en-GB" sz="2000" dirty="0" smtClean="0"/>
              <a:t>- Discussion</a:t>
            </a:r>
            <a:endParaRPr lang="en-US" sz="2000" dirty="0"/>
          </a:p>
          <a:p>
            <a:pPr marL="457200" lvl="1" indent="0">
              <a:buNone/>
            </a:pPr>
            <a:r>
              <a:rPr lang="en-GB" sz="2000" dirty="0" smtClean="0"/>
              <a:t>- Conclusion</a:t>
            </a:r>
            <a:endParaRPr lang="en-US" sz="2000" dirty="0"/>
          </a:p>
          <a:p>
            <a:pPr marL="631825" lvl="1" indent="-174625">
              <a:buNone/>
            </a:pPr>
            <a:r>
              <a:rPr lang="en-US" sz="2000" dirty="0" smtClean="0"/>
              <a:t>- Acknowledgments </a:t>
            </a:r>
            <a:r>
              <a:rPr lang="en-US" sz="2000" dirty="0"/>
              <a:t>and </a:t>
            </a:r>
            <a:r>
              <a:rPr lang="en-US" sz="2000" dirty="0" smtClean="0"/>
              <a:t>references.</a:t>
            </a:r>
            <a:endParaRPr lang="en-US" sz="2000" dirty="0"/>
          </a:p>
          <a:p>
            <a:r>
              <a:rPr lang="en-AU" sz="2000" dirty="0" smtClean="0"/>
              <a:t>Word limit is 1000 words</a:t>
            </a:r>
          </a:p>
        </p:txBody>
      </p:sp>
      <p:sp>
        <p:nvSpPr>
          <p:cNvPr id="4" name="TextBox 3"/>
          <p:cNvSpPr txBox="1"/>
          <p:nvPr/>
        </p:nvSpPr>
        <p:spPr>
          <a:xfrm>
            <a:off x="5220072" y="1700808"/>
            <a:ext cx="3545980" cy="3862596"/>
          </a:xfrm>
          <a:prstGeom prst="rect">
            <a:avLst/>
          </a:prstGeom>
          <a:solidFill>
            <a:schemeClr val="accent6">
              <a:lumMod val="20000"/>
              <a:lumOff val="80000"/>
            </a:schemeClr>
          </a:solidFill>
          <a:ln w="19050">
            <a:solidFill>
              <a:schemeClr val="tx1"/>
            </a:solidFill>
          </a:ln>
        </p:spPr>
        <p:txBody>
          <a:bodyPr wrap="square" rtlCol="0">
            <a:spAutoFit/>
          </a:bodyPr>
          <a:lstStyle/>
          <a:p>
            <a:r>
              <a:rPr lang="en-AU" sz="2000" b="1" dirty="0" smtClean="0"/>
              <a:t>Notes</a:t>
            </a:r>
            <a:r>
              <a:rPr lang="en-AU" sz="2000" dirty="0" smtClean="0"/>
              <a:t>: </a:t>
            </a:r>
          </a:p>
          <a:p>
            <a:pPr marL="342900" indent="-342900">
              <a:spcAft>
                <a:spcPts val="600"/>
              </a:spcAft>
              <a:buFont typeface="Arial" pitchFamily="34" charset="0"/>
              <a:buChar char="•"/>
            </a:pPr>
            <a:r>
              <a:rPr lang="en-AU" sz="2000" dirty="0" smtClean="0">
                <a:latin typeface="+mn-lt"/>
              </a:rPr>
              <a:t>The ‘VCAA template’ referred to in the listed assessment tasks for Unit 4 Outcome 3 refers to seven sections listed on the left side of this slide</a:t>
            </a:r>
          </a:p>
          <a:p>
            <a:pPr marL="342900" indent="-342900">
              <a:buFont typeface="Arial" pitchFamily="34" charset="0"/>
              <a:buChar char="•"/>
            </a:pPr>
            <a:r>
              <a:rPr lang="en-AU" sz="2000" dirty="0" smtClean="0">
                <a:latin typeface="+mn-lt"/>
              </a:rPr>
              <a:t>Physical templates, including digital poster template layouts, are readily available, free of charge, on the Internet</a:t>
            </a:r>
            <a:endParaRPr lang="en-AU" sz="2000" dirty="0">
              <a:latin typeface="+mn-lt"/>
            </a:endParaRPr>
          </a:p>
        </p:txBody>
      </p:sp>
    </p:spTree>
    <p:extLst>
      <p:ext uri="{BB962C8B-B14F-4D97-AF65-F5344CB8AC3E}">
        <p14:creationId xmlns:p14="http://schemas.microsoft.com/office/powerpoint/2010/main" val="154751286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7559348"/>
              </p:ext>
            </p:extLst>
          </p:nvPr>
        </p:nvGraphicFramePr>
        <p:xfrm>
          <a:off x="467544" y="836712"/>
          <a:ext cx="7989887" cy="5106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765883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sz="3600" dirty="0" smtClean="0"/>
              <a:t>Virtual laboratories</a:t>
            </a:r>
            <a:endParaRPr lang="en-US" sz="3600" dirty="0"/>
          </a:p>
        </p:txBody>
      </p:sp>
      <p:sp>
        <p:nvSpPr>
          <p:cNvPr id="3" name="Content Placeholder 2"/>
          <p:cNvSpPr>
            <a:spLocks noGrp="1"/>
          </p:cNvSpPr>
          <p:nvPr>
            <p:ph idx="1"/>
          </p:nvPr>
        </p:nvSpPr>
        <p:spPr>
          <a:xfrm>
            <a:off x="480784" y="1484784"/>
            <a:ext cx="7772400" cy="2160240"/>
          </a:xfrm>
        </p:spPr>
        <p:txBody>
          <a:bodyPr/>
          <a:lstStyle/>
          <a:p>
            <a:pPr marL="0" indent="0">
              <a:buNone/>
            </a:pPr>
            <a:r>
              <a:rPr lang="en-AU" sz="2400" b="0" dirty="0" smtClean="0"/>
              <a:t>The 2017 VCE Chemistry SAC audit showed that just over 20% of schools used ‘virtual laboratories’ as part of their teaching and learning program, just under 20% of schools utilised local universities/science institutions to support their school programs.</a:t>
            </a:r>
            <a:endParaRPr lang="en-US" sz="2400" b="0" dirty="0"/>
          </a:p>
        </p:txBody>
      </p:sp>
      <p:sp>
        <p:nvSpPr>
          <p:cNvPr id="4" name="TextBox 3"/>
          <p:cNvSpPr txBox="1"/>
          <p:nvPr/>
        </p:nvSpPr>
        <p:spPr>
          <a:xfrm>
            <a:off x="742648" y="3861048"/>
            <a:ext cx="7488832" cy="1708160"/>
          </a:xfrm>
          <a:prstGeom prst="rect">
            <a:avLst/>
          </a:prstGeom>
          <a:solidFill>
            <a:schemeClr val="accent6">
              <a:lumMod val="20000"/>
              <a:lumOff val="80000"/>
            </a:schemeClr>
          </a:solidFill>
          <a:ln w="12700">
            <a:solidFill>
              <a:schemeClr val="tx1"/>
            </a:solidFill>
          </a:ln>
        </p:spPr>
        <p:txBody>
          <a:bodyPr wrap="square" rtlCol="0">
            <a:spAutoFit/>
          </a:bodyPr>
          <a:lstStyle/>
          <a:p>
            <a:pPr>
              <a:spcAft>
                <a:spcPts val="600"/>
              </a:spcAft>
            </a:pPr>
            <a:r>
              <a:rPr lang="en-AU" sz="2000" b="1" dirty="0" smtClean="0">
                <a:latin typeface="+mn-lt"/>
              </a:rPr>
              <a:t>Discuss</a:t>
            </a:r>
            <a:r>
              <a:rPr lang="en-AU" sz="2000" dirty="0" smtClean="0">
                <a:latin typeface="+mn-lt"/>
              </a:rPr>
              <a:t>: </a:t>
            </a:r>
          </a:p>
          <a:p>
            <a:pPr marL="457200" indent="-457200">
              <a:buAutoNum type="alphaLcParenBoth"/>
            </a:pPr>
            <a:r>
              <a:rPr lang="en-AU" sz="2000" dirty="0" smtClean="0">
                <a:latin typeface="+mn-lt"/>
              </a:rPr>
              <a:t>What opportunities exist for extending VCE Chemistry outside the classroom?</a:t>
            </a:r>
          </a:p>
          <a:p>
            <a:pPr marL="457200" indent="-457200">
              <a:buAutoNum type="alphaLcParenBoth"/>
            </a:pPr>
            <a:r>
              <a:rPr lang="en-AU" sz="2000" dirty="0" smtClean="0">
                <a:latin typeface="+mn-lt"/>
              </a:rPr>
              <a:t>Which </a:t>
            </a:r>
            <a:r>
              <a:rPr lang="en-AU" sz="2000" dirty="0">
                <a:latin typeface="+mn-lt"/>
              </a:rPr>
              <a:t>other schools and VCE Chemistry organisational </a:t>
            </a:r>
            <a:r>
              <a:rPr lang="en-AU" sz="2000" dirty="0" smtClean="0">
                <a:latin typeface="+mn-lt"/>
              </a:rPr>
              <a:t>and teacher networks could be accessed for resource sharing?</a:t>
            </a:r>
            <a:endParaRPr lang="en-US" sz="2000" dirty="0">
              <a:latin typeface="+mn-lt"/>
            </a:endParaRPr>
          </a:p>
        </p:txBody>
      </p:sp>
    </p:spTree>
    <p:extLst>
      <p:ext uri="{BB962C8B-B14F-4D97-AF65-F5344CB8AC3E}">
        <p14:creationId xmlns:p14="http://schemas.microsoft.com/office/powerpoint/2010/main" val="291492803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937333"/>
              </p:ext>
            </p:extLst>
          </p:nvPr>
        </p:nvGraphicFramePr>
        <p:xfrm>
          <a:off x="249248" y="620688"/>
          <a:ext cx="8641655" cy="511209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79512" y="5871904"/>
            <a:ext cx="5760640" cy="646331"/>
          </a:xfrm>
          <a:prstGeom prst="rect">
            <a:avLst/>
          </a:prstGeom>
          <a:solidFill>
            <a:schemeClr val="accent6">
              <a:lumMod val="20000"/>
              <a:lumOff val="80000"/>
            </a:schemeClr>
          </a:solidFill>
          <a:ln w="9525">
            <a:solidFill>
              <a:schemeClr val="tx1"/>
            </a:solidFill>
          </a:ln>
        </p:spPr>
        <p:txBody>
          <a:bodyPr wrap="square" rtlCol="0">
            <a:spAutoFit/>
          </a:bodyPr>
          <a:lstStyle/>
          <a:p>
            <a:r>
              <a:rPr lang="en-AU" sz="1800" b="1" dirty="0" smtClean="0">
                <a:latin typeface="+mn-lt"/>
              </a:rPr>
              <a:t>Discuss</a:t>
            </a:r>
            <a:r>
              <a:rPr lang="en-AU" sz="1800" dirty="0" smtClean="0">
                <a:latin typeface="+mn-lt"/>
              </a:rPr>
              <a:t>: How is safety managed when performing investigations outside a laboratory?</a:t>
            </a:r>
            <a:endParaRPr lang="en-AU" sz="1800" dirty="0">
              <a:latin typeface="+mn-lt"/>
            </a:endParaRPr>
          </a:p>
        </p:txBody>
      </p:sp>
    </p:spTree>
    <p:extLst>
      <p:ext uri="{BB962C8B-B14F-4D97-AF65-F5344CB8AC3E}">
        <p14:creationId xmlns:p14="http://schemas.microsoft.com/office/powerpoint/2010/main" val="269241481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184102526"/>
              </p:ext>
            </p:extLst>
          </p:nvPr>
        </p:nvGraphicFramePr>
        <p:xfrm>
          <a:off x="251520" y="620688"/>
          <a:ext cx="8784975"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396564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772400" cy="803176"/>
          </a:xfrm>
        </p:spPr>
        <p:txBody>
          <a:bodyPr/>
          <a:lstStyle/>
          <a:p>
            <a:r>
              <a:rPr lang="en-AU" sz="3600" dirty="0" smtClean="0"/>
              <a:t>Science faculty experimental investigation planner </a:t>
            </a:r>
            <a:endParaRPr lang="en-AU" sz="3600" dirty="0"/>
          </a:p>
        </p:txBody>
      </p:sp>
      <p:sp>
        <p:nvSpPr>
          <p:cNvPr id="3" name="Content Placeholder 2"/>
          <p:cNvSpPr>
            <a:spLocks noGrp="1"/>
          </p:cNvSpPr>
          <p:nvPr>
            <p:ph idx="1"/>
          </p:nvPr>
        </p:nvSpPr>
        <p:spPr>
          <a:xfrm>
            <a:off x="683568" y="1916832"/>
            <a:ext cx="7772400" cy="4530824"/>
          </a:xfrm>
        </p:spPr>
        <p:txBody>
          <a:bodyPr/>
          <a:lstStyle/>
          <a:p>
            <a:pPr>
              <a:spcAft>
                <a:spcPts val="600"/>
              </a:spcAft>
            </a:pPr>
            <a:r>
              <a:rPr lang="en-AU" sz="2400" b="0" dirty="0" smtClean="0"/>
              <a:t>Lab managers and science leaders should work together to plan investigations across all VCE sciences for a calendar year so that neither human nor physical resources are exhausted</a:t>
            </a:r>
          </a:p>
          <a:p>
            <a:r>
              <a:rPr lang="en-AU" sz="2400" b="0" dirty="0" smtClean="0"/>
              <a:t>Units 1 and 2 can be taught in any order; Units 3 and 4 must be taught as a sequence.  </a:t>
            </a:r>
            <a:endParaRPr lang="en-AU" sz="2400" b="0" dirty="0"/>
          </a:p>
        </p:txBody>
      </p:sp>
    </p:spTree>
    <p:extLst>
      <p:ext uri="{BB962C8B-B14F-4D97-AF65-F5344CB8AC3E}">
        <p14:creationId xmlns:p14="http://schemas.microsoft.com/office/powerpoint/2010/main" val="129797214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568952" cy="576064"/>
          </a:xfrm>
        </p:spPr>
        <p:txBody>
          <a:bodyPr/>
          <a:lstStyle/>
          <a:p>
            <a:r>
              <a:rPr lang="en-AU" sz="3200" dirty="0" smtClean="0">
                <a:solidFill>
                  <a:srgbClr val="0096DF"/>
                </a:solidFill>
              </a:rPr>
              <a:t>Sample experimental  investigation planner</a:t>
            </a:r>
            <a:endParaRPr lang="en-AU" sz="3200" dirty="0">
              <a:solidFill>
                <a:srgbClr val="0096D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8216704"/>
              </p:ext>
            </p:extLst>
          </p:nvPr>
        </p:nvGraphicFramePr>
        <p:xfrm>
          <a:off x="323528" y="1124744"/>
          <a:ext cx="8424935" cy="4961279"/>
        </p:xfrm>
        <a:graphic>
          <a:graphicData uri="http://schemas.openxmlformats.org/drawingml/2006/table">
            <a:tbl>
              <a:tblPr firstRow="1" bandRow="1">
                <a:tableStyleId>{5C22544A-7EE6-4342-B048-85BDC9FD1C3A}</a:tableStyleId>
              </a:tblPr>
              <a:tblGrid>
                <a:gridCol w="1224135">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40060">
                  <a:extLst>
                    <a:ext uri="{9D8B030D-6E8A-4147-A177-3AD203B41FA5}">
                      <a16:colId xmlns:a16="http://schemas.microsoft.com/office/drawing/2014/main" val="20003"/>
                    </a:ext>
                  </a:extLst>
                </a:gridCol>
                <a:gridCol w="540060">
                  <a:extLst>
                    <a:ext uri="{9D8B030D-6E8A-4147-A177-3AD203B41FA5}">
                      <a16:colId xmlns:a16="http://schemas.microsoft.com/office/drawing/2014/main" val="20004"/>
                    </a:ext>
                  </a:extLst>
                </a:gridCol>
                <a:gridCol w="540060">
                  <a:extLst>
                    <a:ext uri="{9D8B030D-6E8A-4147-A177-3AD203B41FA5}">
                      <a16:colId xmlns:a16="http://schemas.microsoft.com/office/drawing/2014/main" val="20005"/>
                    </a:ext>
                  </a:extLst>
                </a:gridCol>
                <a:gridCol w="540060">
                  <a:extLst>
                    <a:ext uri="{9D8B030D-6E8A-4147-A177-3AD203B41FA5}">
                      <a16:colId xmlns:a16="http://schemas.microsoft.com/office/drawing/2014/main" val="20006"/>
                    </a:ext>
                  </a:extLst>
                </a:gridCol>
                <a:gridCol w="540060">
                  <a:extLst>
                    <a:ext uri="{9D8B030D-6E8A-4147-A177-3AD203B41FA5}">
                      <a16:colId xmlns:a16="http://schemas.microsoft.com/office/drawing/2014/main" val="20007"/>
                    </a:ext>
                  </a:extLst>
                </a:gridCol>
                <a:gridCol w="540060">
                  <a:extLst>
                    <a:ext uri="{9D8B030D-6E8A-4147-A177-3AD203B41FA5}">
                      <a16:colId xmlns:a16="http://schemas.microsoft.com/office/drawing/2014/main" val="20008"/>
                    </a:ext>
                  </a:extLst>
                </a:gridCol>
                <a:gridCol w="540060">
                  <a:extLst>
                    <a:ext uri="{9D8B030D-6E8A-4147-A177-3AD203B41FA5}">
                      <a16:colId xmlns:a16="http://schemas.microsoft.com/office/drawing/2014/main" val="20009"/>
                    </a:ext>
                  </a:extLst>
                </a:gridCol>
                <a:gridCol w="540060">
                  <a:extLst>
                    <a:ext uri="{9D8B030D-6E8A-4147-A177-3AD203B41FA5}">
                      <a16:colId xmlns:a16="http://schemas.microsoft.com/office/drawing/2014/main" val="20010"/>
                    </a:ext>
                  </a:extLst>
                </a:gridCol>
                <a:gridCol w="540060">
                  <a:extLst>
                    <a:ext uri="{9D8B030D-6E8A-4147-A177-3AD203B41FA5}">
                      <a16:colId xmlns:a16="http://schemas.microsoft.com/office/drawing/2014/main" val="20011"/>
                    </a:ext>
                  </a:extLst>
                </a:gridCol>
                <a:gridCol w="540060">
                  <a:extLst>
                    <a:ext uri="{9D8B030D-6E8A-4147-A177-3AD203B41FA5}">
                      <a16:colId xmlns:a16="http://schemas.microsoft.com/office/drawing/2014/main" val="20012"/>
                    </a:ext>
                  </a:extLst>
                </a:gridCol>
                <a:gridCol w="540060">
                  <a:extLst>
                    <a:ext uri="{9D8B030D-6E8A-4147-A177-3AD203B41FA5}">
                      <a16:colId xmlns:a16="http://schemas.microsoft.com/office/drawing/2014/main" val="20013"/>
                    </a:ext>
                  </a:extLst>
                </a:gridCol>
              </a:tblGrid>
              <a:tr h="370840">
                <a:tc>
                  <a:txBody>
                    <a:bodyPr/>
                    <a:lstStyle/>
                    <a:p>
                      <a:r>
                        <a:rPr lang="en-AU" sz="1600" dirty="0" smtClean="0"/>
                        <a:t>VCE</a:t>
                      </a:r>
                      <a:r>
                        <a:rPr lang="en-AU" sz="1600" baseline="0" dirty="0" smtClean="0"/>
                        <a:t> Science</a:t>
                      </a:r>
                      <a:endParaRPr lang="en-AU" sz="1600" dirty="0"/>
                    </a:p>
                  </a:txBody>
                  <a:tcPr/>
                </a:tc>
                <a:tc>
                  <a:txBody>
                    <a:bodyPr/>
                    <a:lstStyle/>
                    <a:p>
                      <a:pPr algn="ctr"/>
                      <a:r>
                        <a:rPr lang="en-AU" sz="1600" dirty="0" smtClean="0"/>
                        <a:t>Unit</a:t>
                      </a:r>
                      <a:endParaRPr lang="en-AU" sz="1600" dirty="0"/>
                    </a:p>
                  </a:txBody>
                  <a:tcPr/>
                </a:tc>
                <a:tc>
                  <a:txBody>
                    <a:bodyPr/>
                    <a:lstStyle/>
                    <a:p>
                      <a:r>
                        <a:rPr lang="en-AU" sz="1400" dirty="0" smtClean="0"/>
                        <a:t>Jan</a:t>
                      </a:r>
                      <a:endParaRPr lang="en-AU" sz="1400" dirty="0"/>
                    </a:p>
                  </a:txBody>
                  <a:tcPr/>
                </a:tc>
                <a:tc>
                  <a:txBody>
                    <a:bodyPr/>
                    <a:lstStyle/>
                    <a:p>
                      <a:r>
                        <a:rPr lang="en-AU" sz="1400" dirty="0" smtClean="0"/>
                        <a:t>Feb</a:t>
                      </a:r>
                      <a:endParaRPr lang="en-AU" sz="1400" dirty="0"/>
                    </a:p>
                  </a:txBody>
                  <a:tcPr/>
                </a:tc>
                <a:tc>
                  <a:txBody>
                    <a:bodyPr/>
                    <a:lstStyle/>
                    <a:p>
                      <a:r>
                        <a:rPr lang="en-AU" sz="1400" dirty="0" smtClean="0"/>
                        <a:t>Mar</a:t>
                      </a:r>
                      <a:endParaRPr lang="en-AU" sz="1400" dirty="0"/>
                    </a:p>
                  </a:txBody>
                  <a:tcPr/>
                </a:tc>
                <a:tc>
                  <a:txBody>
                    <a:bodyPr/>
                    <a:lstStyle/>
                    <a:p>
                      <a:r>
                        <a:rPr lang="en-AU" sz="1400" dirty="0" smtClean="0"/>
                        <a:t>Apr</a:t>
                      </a:r>
                      <a:endParaRPr lang="en-AU" sz="1400" dirty="0"/>
                    </a:p>
                  </a:txBody>
                  <a:tcPr/>
                </a:tc>
                <a:tc>
                  <a:txBody>
                    <a:bodyPr/>
                    <a:lstStyle/>
                    <a:p>
                      <a:r>
                        <a:rPr lang="en-AU" sz="1400" dirty="0" smtClean="0"/>
                        <a:t>May</a:t>
                      </a:r>
                      <a:endParaRPr lang="en-AU" sz="1400" dirty="0"/>
                    </a:p>
                  </a:txBody>
                  <a:tcPr/>
                </a:tc>
                <a:tc>
                  <a:txBody>
                    <a:bodyPr/>
                    <a:lstStyle/>
                    <a:p>
                      <a:r>
                        <a:rPr lang="en-AU" sz="1400" dirty="0" smtClean="0"/>
                        <a:t>Jun</a:t>
                      </a:r>
                      <a:endParaRPr lang="en-AU" sz="1400" dirty="0"/>
                    </a:p>
                  </a:txBody>
                  <a:tcPr/>
                </a:tc>
                <a:tc>
                  <a:txBody>
                    <a:bodyPr/>
                    <a:lstStyle/>
                    <a:p>
                      <a:r>
                        <a:rPr lang="en-AU" sz="1400" dirty="0" smtClean="0"/>
                        <a:t>Jul</a:t>
                      </a:r>
                      <a:endParaRPr lang="en-AU" sz="1400" dirty="0"/>
                    </a:p>
                  </a:txBody>
                  <a:tcPr/>
                </a:tc>
                <a:tc>
                  <a:txBody>
                    <a:bodyPr/>
                    <a:lstStyle/>
                    <a:p>
                      <a:r>
                        <a:rPr lang="en-AU" sz="1400" dirty="0" smtClean="0"/>
                        <a:t>Aug</a:t>
                      </a:r>
                      <a:endParaRPr lang="en-AU" sz="1400" dirty="0"/>
                    </a:p>
                  </a:txBody>
                  <a:tcPr/>
                </a:tc>
                <a:tc>
                  <a:txBody>
                    <a:bodyPr/>
                    <a:lstStyle/>
                    <a:p>
                      <a:r>
                        <a:rPr lang="en-AU" sz="1400" dirty="0" smtClean="0"/>
                        <a:t>Sep</a:t>
                      </a:r>
                      <a:endParaRPr lang="en-AU" sz="1400" dirty="0"/>
                    </a:p>
                  </a:txBody>
                  <a:tcPr/>
                </a:tc>
                <a:tc>
                  <a:txBody>
                    <a:bodyPr/>
                    <a:lstStyle/>
                    <a:p>
                      <a:r>
                        <a:rPr lang="en-AU" sz="1400" dirty="0" smtClean="0"/>
                        <a:t>Oct</a:t>
                      </a:r>
                      <a:endParaRPr lang="en-AU" sz="1400" dirty="0"/>
                    </a:p>
                  </a:txBody>
                  <a:tcPr/>
                </a:tc>
                <a:tc>
                  <a:txBody>
                    <a:bodyPr/>
                    <a:lstStyle/>
                    <a:p>
                      <a:r>
                        <a:rPr lang="en-AU" sz="1400" dirty="0" smtClean="0"/>
                        <a:t>Nov</a:t>
                      </a:r>
                      <a:endParaRPr lang="en-AU" sz="1400" dirty="0"/>
                    </a:p>
                  </a:txBody>
                  <a:tcPr/>
                </a:tc>
                <a:tc>
                  <a:txBody>
                    <a:bodyPr/>
                    <a:lstStyle/>
                    <a:p>
                      <a:r>
                        <a:rPr lang="en-AU" sz="1400" dirty="0" smtClean="0"/>
                        <a:t>Dec</a:t>
                      </a:r>
                      <a:endParaRPr lang="en-AU" sz="1400" dirty="0"/>
                    </a:p>
                  </a:txBody>
                  <a:tcPr/>
                </a:tc>
                <a:extLst>
                  <a:ext uri="{0D108BD9-81ED-4DB2-BD59-A6C34878D82A}">
                    <a16:rowId xmlns:a16="http://schemas.microsoft.com/office/drawing/2014/main" val="10000"/>
                  </a:ext>
                </a:extLst>
              </a:tr>
              <a:tr h="277703">
                <a:tc rowSpan="3">
                  <a:txBody>
                    <a:bodyPr/>
                    <a:lstStyle/>
                    <a:p>
                      <a:r>
                        <a:rPr lang="en-AU" sz="1200" dirty="0" smtClean="0"/>
                        <a:t>Biology</a:t>
                      </a:r>
                      <a:endParaRPr lang="en-AU" sz="1200" dirty="0"/>
                    </a:p>
                  </a:txBody>
                  <a:tcPr/>
                </a:tc>
                <a:tc>
                  <a:txBody>
                    <a:bodyPr/>
                    <a:lstStyle/>
                    <a:p>
                      <a:pPr algn="ctr"/>
                      <a:r>
                        <a:rPr lang="en-AU" sz="1200" dirty="0" smtClean="0"/>
                        <a:t>1</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solidFill>
                      <a:srgbClr val="FFC000"/>
                    </a:solidFill>
                  </a:tcPr>
                </a:tc>
                <a:extLst>
                  <a:ext uri="{0D108BD9-81ED-4DB2-BD59-A6C34878D82A}">
                    <a16:rowId xmlns:a16="http://schemas.microsoft.com/office/drawing/2014/main" val="10001"/>
                  </a:ext>
                </a:extLst>
              </a:tr>
              <a:tr h="288032">
                <a:tc vMerge="1">
                  <a:txBody>
                    <a:bodyPr/>
                    <a:lstStyle/>
                    <a:p>
                      <a:endParaRPr lang="en-AU" sz="1200" dirty="0"/>
                    </a:p>
                  </a:txBody>
                  <a:tcPr/>
                </a:tc>
                <a:tc>
                  <a:txBody>
                    <a:bodyPr/>
                    <a:lstStyle/>
                    <a:p>
                      <a:pPr algn="ctr"/>
                      <a:r>
                        <a:rPr lang="en-AU" sz="1200" dirty="0" smtClean="0"/>
                        <a:t>2</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C000"/>
                    </a:solidFill>
                  </a:tcPr>
                </a:tc>
                <a:extLst>
                  <a:ext uri="{0D108BD9-81ED-4DB2-BD59-A6C34878D82A}">
                    <a16:rowId xmlns:a16="http://schemas.microsoft.com/office/drawing/2014/main" val="10002"/>
                  </a:ext>
                </a:extLst>
              </a:tr>
              <a:tr h="288032">
                <a:tc vMerge="1">
                  <a:txBody>
                    <a:bodyPr/>
                    <a:lstStyle/>
                    <a:p>
                      <a:endParaRPr lang="en-AU" sz="1200" dirty="0"/>
                    </a:p>
                  </a:txBody>
                  <a:tcPr/>
                </a:tc>
                <a:tc>
                  <a:txBody>
                    <a:bodyPr/>
                    <a:lstStyle/>
                    <a:p>
                      <a:pPr algn="ctr"/>
                      <a:r>
                        <a:rPr lang="en-AU" sz="1200" dirty="0" smtClean="0"/>
                        <a:t>3&amp;4</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extLst>
                  <a:ext uri="{0D108BD9-81ED-4DB2-BD59-A6C34878D82A}">
                    <a16:rowId xmlns:a16="http://schemas.microsoft.com/office/drawing/2014/main" val="10003"/>
                  </a:ext>
                </a:extLst>
              </a:tr>
              <a:tr h="288032">
                <a:tc rowSpan="3">
                  <a:txBody>
                    <a:bodyPr/>
                    <a:lstStyle/>
                    <a:p>
                      <a:r>
                        <a:rPr lang="en-AU" sz="1200" dirty="0" smtClean="0"/>
                        <a:t>Chemistry</a:t>
                      </a:r>
                      <a:endParaRPr lang="en-AU" sz="1200" dirty="0"/>
                    </a:p>
                  </a:txBody>
                  <a:tcPr/>
                </a:tc>
                <a:tc>
                  <a:txBody>
                    <a:bodyPr/>
                    <a:lstStyle/>
                    <a:p>
                      <a:pPr algn="ctr"/>
                      <a:r>
                        <a:rPr lang="en-AU" sz="1200" dirty="0" smtClean="0"/>
                        <a:t>1</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solidFill>
                      <a:srgbClr val="FFC000"/>
                    </a:solidFill>
                  </a:tcPr>
                </a:tc>
                <a:extLst>
                  <a:ext uri="{0D108BD9-81ED-4DB2-BD59-A6C34878D82A}">
                    <a16:rowId xmlns:a16="http://schemas.microsoft.com/office/drawing/2014/main" val="10004"/>
                  </a:ext>
                </a:extLst>
              </a:tr>
              <a:tr h="288032">
                <a:tc vMerge="1">
                  <a:txBody>
                    <a:bodyPr/>
                    <a:lstStyle/>
                    <a:p>
                      <a:endParaRPr lang="en-AU" sz="1200" dirty="0"/>
                    </a:p>
                  </a:txBody>
                  <a:tcPr/>
                </a:tc>
                <a:tc>
                  <a:txBody>
                    <a:bodyPr/>
                    <a:lstStyle/>
                    <a:p>
                      <a:pPr algn="ctr"/>
                      <a:r>
                        <a:rPr lang="en-AU" sz="1200" dirty="0" smtClean="0"/>
                        <a:t>2</a:t>
                      </a:r>
                      <a:endParaRPr lang="en-AU" sz="1200" dirty="0"/>
                    </a:p>
                  </a:txBody>
                  <a:tcPr/>
                </a:tc>
                <a:tc>
                  <a:txBody>
                    <a:bodyPr/>
                    <a:lstStyle/>
                    <a:p>
                      <a:endParaRPr lang="en-AU" sz="1200" dirty="0"/>
                    </a:p>
                  </a:txBody>
                  <a:tcPr>
                    <a:solidFill>
                      <a:srgbClr val="FFC000"/>
                    </a:solidFill>
                  </a:tcPr>
                </a:tc>
                <a:tc>
                  <a:txBody>
                    <a:bodyPr/>
                    <a:lstStyle/>
                    <a:p>
                      <a:endParaRPr lang="en-AU" sz="1200"/>
                    </a:p>
                  </a:txBody>
                  <a:tcPr/>
                </a:tc>
                <a:tc>
                  <a:txBody>
                    <a:bodyPr/>
                    <a:lstStyle/>
                    <a:p>
                      <a:endParaRPr lang="en-AU" sz="1200"/>
                    </a:p>
                  </a:txBody>
                  <a:tcPr/>
                </a:tc>
                <a:tc>
                  <a:txBody>
                    <a:bodyPr/>
                    <a:lstStyle/>
                    <a:p>
                      <a:endParaRPr lang="en-AU" sz="1200" dirty="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extLst>
                  <a:ext uri="{0D108BD9-81ED-4DB2-BD59-A6C34878D82A}">
                    <a16:rowId xmlns:a16="http://schemas.microsoft.com/office/drawing/2014/main" val="10005"/>
                  </a:ext>
                </a:extLst>
              </a:tr>
              <a:tr h="288032">
                <a:tc vMerge="1">
                  <a:txBody>
                    <a:bodyPr/>
                    <a:lstStyle/>
                    <a:p>
                      <a:endParaRPr lang="en-AU" sz="1200" dirty="0"/>
                    </a:p>
                  </a:txBody>
                  <a:tcPr/>
                </a:tc>
                <a:tc>
                  <a:txBody>
                    <a:bodyPr/>
                    <a:lstStyle/>
                    <a:p>
                      <a:pPr algn="ctr"/>
                      <a:r>
                        <a:rPr lang="en-AU" sz="1200" dirty="0" smtClean="0"/>
                        <a:t>3&amp;4</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extLst>
                  <a:ext uri="{0D108BD9-81ED-4DB2-BD59-A6C34878D82A}">
                    <a16:rowId xmlns:a16="http://schemas.microsoft.com/office/drawing/2014/main" val="10006"/>
                  </a:ext>
                </a:extLst>
              </a:tr>
              <a:tr h="360040">
                <a:tc rowSpan="3">
                  <a:txBody>
                    <a:bodyPr/>
                    <a:lstStyle/>
                    <a:p>
                      <a:r>
                        <a:rPr lang="en-AU" sz="1200" dirty="0" smtClean="0"/>
                        <a:t>Enviro</a:t>
                      </a:r>
                      <a:r>
                        <a:rPr lang="en-AU" sz="1200" baseline="0" dirty="0" smtClean="0"/>
                        <a:t> </a:t>
                      </a:r>
                      <a:r>
                        <a:rPr lang="en-AU" sz="1200" dirty="0" smtClean="0"/>
                        <a:t>Science</a:t>
                      </a:r>
                      <a:endParaRPr lang="en-AU" sz="1200" dirty="0"/>
                    </a:p>
                  </a:txBody>
                  <a:tcPr/>
                </a:tc>
                <a:tc>
                  <a:txBody>
                    <a:bodyPr/>
                    <a:lstStyle/>
                    <a:p>
                      <a:pPr algn="ctr"/>
                      <a:r>
                        <a:rPr lang="en-AU" sz="1200" dirty="0" smtClean="0"/>
                        <a:t>1</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FFC000"/>
                    </a:solidFill>
                  </a:tcPr>
                </a:tc>
                <a:extLst>
                  <a:ext uri="{0D108BD9-81ED-4DB2-BD59-A6C34878D82A}">
                    <a16:rowId xmlns:a16="http://schemas.microsoft.com/office/drawing/2014/main" val="10007"/>
                  </a:ext>
                </a:extLst>
              </a:tr>
              <a:tr h="288032">
                <a:tc vMerge="1">
                  <a:txBody>
                    <a:bodyPr/>
                    <a:lstStyle/>
                    <a:p>
                      <a:endParaRPr lang="en-AU" sz="1200" dirty="0"/>
                    </a:p>
                  </a:txBody>
                  <a:tcPr/>
                </a:tc>
                <a:tc>
                  <a:txBody>
                    <a:bodyPr/>
                    <a:lstStyle/>
                    <a:p>
                      <a:pPr algn="ctr"/>
                      <a:r>
                        <a:rPr lang="en-AU" sz="1200" dirty="0" smtClean="0"/>
                        <a:t>2</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C000"/>
                    </a:solidFill>
                  </a:tcPr>
                </a:tc>
                <a:extLst>
                  <a:ext uri="{0D108BD9-81ED-4DB2-BD59-A6C34878D82A}">
                    <a16:rowId xmlns:a16="http://schemas.microsoft.com/office/drawing/2014/main" val="10008"/>
                  </a:ext>
                </a:extLst>
              </a:tr>
              <a:tr h="288032">
                <a:tc vMerge="1">
                  <a:txBody>
                    <a:bodyPr/>
                    <a:lstStyle/>
                    <a:p>
                      <a:endParaRPr lang="en-AU" sz="1200" dirty="0"/>
                    </a:p>
                  </a:txBody>
                  <a:tcPr/>
                </a:tc>
                <a:tc>
                  <a:txBody>
                    <a:bodyPr/>
                    <a:lstStyle/>
                    <a:p>
                      <a:pPr algn="ctr"/>
                      <a:r>
                        <a:rPr lang="en-AU" sz="1200" dirty="0" smtClean="0"/>
                        <a:t>3&amp;4</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extLst>
                  <a:ext uri="{0D108BD9-81ED-4DB2-BD59-A6C34878D82A}">
                    <a16:rowId xmlns:a16="http://schemas.microsoft.com/office/drawing/2014/main" val="10009"/>
                  </a:ext>
                </a:extLst>
              </a:tr>
              <a:tr h="288032">
                <a:tc rowSpan="3">
                  <a:txBody>
                    <a:bodyPr/>
                    <a:lstStyle/>
                    <a:p>
                      <a:r>
                        <a:rPr lang="en-AU" sz="1200" dirty="0" smtClean="0"/>
                        <a:t>Physics</a:t>
                      </a:r>
                      <a:endParaRPr lang="en-AU" sz="1200" dirty="0"/>
                    </a:p>
                  </a:txBody>
                  <a:tcPr/>
                </a:tc>
                <a:tc>
                  <a:txBody>
                    <a:bodyPr/>
                    <a:lstStyle/>
                    <a:p>
                      <a:pPr algn="ctr"/>
                      <a:r>
                        <a:rPr lang="en-AU" sz="1200" dirty="0" smtClean="0"/>
                        <a:t>1</a:t>
                      </a:r>
                      <a:endParaRPr lang="en-AU" sz="1200" dirty="0"/>
                    </a:p>
                  </a:txBody>
                  <a:tcPr/>
                </a:tc>
                <a:tc>
                  <a:txBody>
                    <a:bodyPr/>
                    <a:lstStyle/>
                    <a:p>
                      <a:endParaRPr lang="en-AU" sz="1200" dirty="0"/>
                    </a:p>
                  </a:txBody>
                  <a:tcPr>
                    <a:solidFill>
                      <a:srgbClr val="FFC000"/>
                    </a:solidFill>
                  </a:tcPr>
                </a:tc>
                <a:tc>
                  <a:txBody>
                    <a:bodyPr/>
                    <a:lstStyle/>
                    <a:p>
                      <a:r>
                        <a:rPr lang="en-AU" sz="900" dirty="0" smtClean="0"/>
                        <a:t>thermo</a:t>
                      </a:r>
                      <a:endParaRPr lang="en-AU" sz="900" dirty="0"/>
                    </a:p>
                  </a:txBody>
                  <a:tcPr>
                    <a:solidFill>
                      <a:srgbClr val="FF0000"/>
                    </a:solidFill>
                  </a:tcPr>
                </a:tc>
                <a:tc>
                  <a:txBody>
                    <a:bodyPr/>
                    <a:lstStyle/>
                    <a:p>
                      <a:endParaRPr lang="en-AU" sz="1200" dirty="0"/>
                    </a:p>
                  </a:txBody>
                  <a:tcPr>
                    <a:solidFill>
                      <a:srgbClr val="CBECDE"/>
                    </a:solidFill>
                  </a:tcPr>
                </a:tc>
                <a:tc>
                  <a:txBody>
                    <a:bodyPr/>
                    <a:lstStyle/>
                    <a:p>
                      <a:endParaRPr lang="en-AU" sz="1200" dirty="0"/>
                    </a:p>
                  </a:txBody>
                  <a:tcPr>
                    <a:solidFill>
                      <a:srgbClr val="CBECDE"/>
                    </a:solidFill>
                  </a:tcPr>
                </a:tc>
                <a:tc>
                  <a:txBody>
                    <a:bodyPr/>
                    <a:lstStyle/>
                    <a:p>
                      <a:endParaRPr lang="en-AU" sz="1200" dirty="0"/>
                    </a:p>
                  </a:txBody>
                  <a:tcPr>
                    <a:solidFill>
                      <a:srgbClr val="CBECDE"/>
                    </a:solidFill>
                  </a:tcPr>
                </a:tc>
                <a:tc>
                  <a:txBody>
                    <a:bodyPr/>
                    <a:lstStyle/>
                    <a:p>
                      <a:endParaRPr lang="en-AU" sz="1200" dirty="0"/>
                    </a:p>
                  </a:txBody>
                  <a:tcPr>
                    <a:solidFill>
                      <a:srgbClr val="CBECDE"/>
                    </a:solidFill>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FFC000"/>
                    </a:solidFill>
                  </a:tcPr>
                </a:tc>
                <a:extLst>
                  <a:ext uri="{0D108BD9-81ED-4DB2-BD59-A6C34878D82A}">
                    <a16:rowId xmlns:a16="http://schemas.microsoft.com/office/drawing/2014/main" val="10010"/>
                  </a:ext>
                </a:extLst>
              </a:tr>
              <a:tr h="288032">
                <a:tc vMerge="1">
                  <a:txBody>
                    <a:bodyPr/>
                    <a:lstStyle/>
                    <a:p>
                      <a:endParaRPr lang="en-AU" sz="1200" dirty="0"/>
                    </a:p>
                  </a:txBody>
                  <a:tcPr/>
                </a:tc>
                <a:tc>
                  <a:txBody>
                    <a:bodyPr/>
                    <a:lstStyle/>
                    <a:p>
                      <a:pPr algn="ctr"/>
                      <a:r>
                        <a:rPr lang="en-AU" sz="1200" dirty="0" smtClean="0"/>
                        <a:t>2</a:t>
                      </a:r>
                      <a:endParaRPr lang="en-AU" sz="1200" dirty="0"/>
                    </a:p>
                  </a:txBody>
                  <a:tcPr/>
                </a:tc>
                <a:tc>
                  <a:txBody>
                    <a:bodyPr/>
                    <a:lstStyle/>
                    <a:p>
                      <a:endParaRPr lang="en-AU" sz="1200" dirty="0"/>
                    </a:p>
                  </a:txBody>
                  <a:tcPr>
                    <a:solidFill>
                      <a:srgbClr val="FFC000"/>
                    </a:solidFill>
                  </a:tcPr>
                </a:tc>
                <a:tc>
                  <a:txBody>
                    <a:bodyPr/>
                    <a:lstStyle/>
                    <a:p>
                      <a:endParaRPr lang="en-AU" sz="1200"/>
                    </a:p>
                  </a:txBody>
                  <a:tcPr/>
                </a:tc>
                <a:tc>
                  <a:txBody>
                    <a:bodyPr/>
                    <a:lstStyle/>
                    <a:p>
                      <a:endParaRPr lang="en-AU" sz="1200" dirty="0"/>
                    </a:p>
                  </a:txBody>
                  <a:tcPr>
                    <a:solidFill>
                      <a:srgbClr val="CBECDE"/>
                    </a:solidFill>
                  </a:tcPr>
                </a:tc>
                <a:tc>
                  <a:txBody>
                    <a:bodyPr/>
                    <a:lstStyle/>
                    <a:p>
                      <a:endParaRPr lang="en-AU" sz="1200" dirty="0"/>
                    </a:p>
                  </a:txBody>
                  <a:tcPr/>
                </a:tc>
                <a:tc>
                  <a:txBody>
                    <a:bodyPr/>
                    <a:lstStyle/>
                    <a:p>
                      <a:endParaRPr lang="en-AU" sz="1200" dirty="0"/>
                    </a:p>
                  </a:txBody>
                  <a:tcPr>
                    <a:solidFill>
                      <a:srgbClr val="CBECDE"/>
                    </a:solidFill>
                  </a:tcPr>
                </a:tc>
                <a:tc>
                  <a:txBody>
                    <a:bodyPr/>
                    <a:lstStyle/>
                    <a:p>
                      <a:endParaRPr lang="en-AU" sz="1200" dirty="0"/>
                    </a:p>
                  </a:txBody>
                  <a:tcPr>
                    <a:solidFill>
                      <a:srgbClr val="CBECDE"/>
                    </a:solidFill>
                  </a:tcPr>
                </a:tc>
                <a:tc>
                  <a:txBody>
                    <a:bodyPr/>
                    <a:lstStyle/>
                    <a:p>
                      <a:endParaRPr lang="en-AU" sz="1200" dirty="0"/>
                    </a:p>
                  </a:txBody>
                  <a:tcPr>
                    <a:solidFill>
                      <a:srgbClr val="7030A0"/>
                    </a:solidFill>
                  </a:tcPr>
                </a:tc>
                <a:tc>
                  <a:txBody>
                    <a:bodyPr/>
                    <a:lstStyle/>
                    <a:p>
                      <a:endParaRPr lang="en-AU" sz="1200" dirty="0"/>
                    </a:p>
                  </a:txBody>
                  <a:tcPr>
                    <a:solidFill>
                      <a:srgbClr val="7030A0"/>
                    </a:solidFill>
                  </a:tcPr>
                </a:tc>
                <a:tc>
                  <a:txBody>
                    <a:bodyPr/>
                    <a:lstStyle/>
                    <a:p>
                      <a:endParaRPr lang="en-AU" sz="1200" dirty="0"/>
                    </a:p>
                  </a:txBody>
                  <a:tcPr>
                    <a:solidFill>
                      <a:srgbClr val="7030A0"/>
                    </a:solidFill>
                  </a:tcPr>
                </a:tc>
                <a:tc>
                  <a:txBody>
                    <a:bodyPr/>
                    <a:lstStyle/>
                    <a:p>
                      <a:endParaRPr lang="en-AU" sz="1200" dirty="0"/>
                    </a:p>
                  </a:txBody>
                  <a:tcPr>
                    <a:solidFill>
                      <a:srgbClr val="7030A0"/>
                    </a:solidFill>
                  </a:tcPr>
                </a:tc>
                <a:tc>
                  <a:txBody>
                    <a:bodyPr/>
                    <a:lstStyle/>
                    <a:p>
                      <a:endParaRPr lang="en-AU" sz="1200" dirty="0"/>
                    </a:p>
                  </a:txBody>
                  <a:tcPr>
                    <a:solidFill>
                      <a:srgbClr val="7030A0"/>
                    </a:solidFill>
                  </a:tcPr>
                </a:tc>
                <a:tc>
                  <a:txBody>
                    <a:bodyPr/>
                    <a:lstStyle/>
                    <a:p>
                      <a:endParaRPr lang="en-AU" sz="1200" dirty="0"/>
                    </a:p>
                  </a:txBody>
                  <a:tcPr>
                    <a:solidFill>
                      <a:srgbClr val="FFC000"/>
                    </a:solidFill>
                  </a:tcPr>
                </a:tc>
                <a:extLst>
                  <a:ext uri="{0D108BD9-81ED-4DB2-BD59-A6C34878D82A}">
                    <a16:rowId xmlns:a16="http://schemas.microsoft.com/office/drawing/2014/main" val="10011"/>
                  </a:ext>
                </a:extLst>
              </a:tr>
              <a:tr h="288032">
                <a:tc vMerge="1">
                  <a:txBody>
                    <a:bodyPr/>
                    <a:lstStyle/>
                    <a:p>
                      <a:endParaRPr lang="en-AU" sz="1200" dirty="0"/>
                    </a:p>
                  </a:txBody>
                  <a:tcPr/>
                </a:tc>
                <a:tc>
                  <a:txBody>
                    <a:bodyPr/>
                    <a:lstStyle/>
                    <a:p>
                      <a:pPr algn="ctr"/>
                      <a:r>
                        <a:rPr lang="en-AU" sz="1200" dirty="0" smtClean="0"/>
                        <a:t>3&amp;4</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extLst>
                  <a:ext uri="{0D108BD9-81ED-4DB2-BD59-A6C34878D82A}">
                    <a16:rowId xmlns:a16="http://schemas.microsoft.com/office/drawing/2014/main" val="10012"/>
                  </a:ext>
                </a:extLst>
              </a:tr>
              <a:tr h="28803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Psychology</a:t>
                      </a:r>
                    </a:p>
                    <a:p>
                      <a:endParaRPr lang="en-AU" sz="1200" dirty="0"/>
                    </a:p>
                  </a:txBody>
                  <a:tcPr/>
                </a:tc>
                <a:tc>
                  <a:txBody>
                    <a:bodyPr/>
                    <a:lstStyle/>
                    <a:p>
                      <a:pPr algn="ctr"/>
                      <a:r>
                        <a:rPr lang="en-AU" sz="1200" dirty="0" smtClean="0"/>
                        <a:t>1</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FFC000"/>
                    </a:solidFill>
                  </a:tcPr>
                </a:tc>
                <a:extLst>
                  <a:ext uri="{0D108BD9-81ED-4DB2-BD59-A6C34878D82A}">
                    <a16:rowId xmlns:a16="http://schemas.microsoft.com/office/drawing/2014/main" val="10013"/>
                  </a:ext>
                </a:extLst>
              </a:tr>
              <a:tr h="288032">
                <a:tc vMerge="1">
                  <a:txBody>
                    <a:bodyPr/>
                    <a:lstStyle/>
                    <a:p>
                      <a:endParaRPr lang="en-AU" sz="1200" dirty="0"/>
                    </a:p>
                  </a:txBody>
                  <a:tcPr/>
                </a:tc>
                <a:tc>
                  <a:txBody>
                    <a:bodyPr/>
                    <a:lstStyle/>
                    <a:p>
                      <a:pPr algn="ctr"/>
                      <a:r>
                        <a:rPr lang="en-AU" sz="1200" dirty="0" smtClean="0"/>
                        <a:t>2</a:t>
                      </a:r>
                      <a:endParaRPr lang="en-AU" sz="1200" dirty="0"/>
                    </a:p>
                  </a:txBody>
                  <a:tcPr/>
                </a:tc>
                <a:tc>
                  <a:txBody>
                    <a:bodyPr/>
                    <a:lstStyle/>
                    <a:p>
                      <a:endParaRPr lang="en-AU" sz="1200" dirty="0"/>
                    </a:p>
                  </a:txBody>
                  <a:tcPr>
                    <a:solidFill>
                      <a:srgbClr val="FFC000"/>
                    </a:solidFill>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extLst>
                  <a:ext uri="{0D108BD9-81ED-4DB2-BD59-A6C34878D82A}">
                    <a16:rowId xmlns:a16="http://schemas.microsoft.com/office/drawing/2014/main" val="10014"/>
                  </a:ext>
                </a:extLst>
              </a:tr>
              <a:tr h="288032">
                <a:tc vMerge="1">
                  <a:txBody>
                    <a:bodyPr/>
                    <a:lstStyle/>
                    <a:p>
                      <a:endParaRPr lang="en-AU" sz="1200" dirty="0"/>
                    </a:p>
                  </a:txBody>
                  <a:tcPr/>
                </a:tc>
                <a:tc>
                  <a:txBody>
                    <a:bodyPr/>
                    <a:lstStyle/>
                    <a:p>
                      <a:pPr algn="ctr"/>
                      <a:r>
                        <a:rPr lang="en-AU" sz="1200" dirty="0" smtClean="0"/>
                        <a:t>3&amp;4</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extLst>
                  <a:ext uri="{0D108BD9-81ED-4DB2-BD59-A6C34878D82A}">
                    <a16:rowId xmlns:a16="http://schemas.microsoft.com/office/drawing/2014/main" val="1001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26206098"/>
              </p:ext>
            </p:extLst>
          </p:nvPr>
        </p:nvGraphicFramePr>
        <p:xfrm>
          <a:off x="467544" y="6237312"/>
          <a:ext cx="5040561" cy="457200"/>
        </p:xfrm>
        <a:graphic>
          <a:graphicData uri="http://schemas.openxmlformats.org/drawingml/2006/table">
            <a:tbl>
              <a:tblPr firstRow="1" bandRow="1">
                <a:tableStyleId>{5C22544A-7EE6-4342-B048-85BDC9FD1C3A}</a:tableStyleId>
              </a:tblPr>
              <a:tblGrid>
                <a:gridCol w="717841">
                  <a:extLst>
                    <a:ext uri="{9D8B030D-6E8A-4147-A177-3AD203B41FA5}">
                      <a16:colId xmlns:a16="http://schemas.microsoft.com/office/drawing/2014/main" val="20000"/>
                    </a:ext>
                  </a:extLst>
                </a:gridCol>
                <a:gridCol w="1080680">
                  <a:extLst>
                    <a:ext uri="{9D8B030D-6E8A-4147-A177-3AD203B41FA5}">
                      <a16:colId xmlns:a16="http://schemas.microsoft.com/office/drawing/2014/main" val="20001"/>
                    </a:ext>
                  </a:extLst>
                </a:gridCol>
                <a:gridCol w="1080680">
                  <a:extLst>
                    <a:ext uri="{9D8B030D-6E8A-4147-A177-3AD203B41FA5}">
                      <a16:colId xmlns:a16="http://schemas.microsoft.com/office/drawing/2014/main" val="20002"/>
                    </a:ext>
                  </a:extLst>
                </a:gridCol>
                <a:gridCol w="1080680">
                  <a:extLst>
                    <a:ext uri="{9D8B030D-6E8A-4147-A177-3AD203B41FA5}">
                      <a16:colId xmlns:a16="http://schemas.microsoft.com/office/drawing/2014/main" val="20003"/>
                    </a:ext>
                  </a:extLst>
                </a:gridCol>
                <a:gridCol w="1080680">
                  <a:extLst>
                    <a:ext uri="{9D8B030D-6E8A-4147-A177-3AD203B41FA5}">
                      <a16:colId xmlns:a16="http://schemas.microsoft.com/office/drawing/2014/main" val="20004"/>
                    </a:ext>
                  </a:extLst>
                </a:gridCol>
              </a:tblGrid>
              <a:tr h="370840">
                <a:tc>
                  <a:txBody>
                    <a:bodyPr/>
                    <a:lstStyle/>
                    <a:p>
                      <a:r>
                        <a:rPr lang="en-AU" sz="1200" dirty="0" smtClean="0">
                          <a:solidFill>
                            <a:schemeClr val="tx1"/>
                          </a:solidFill>
                        </a:rPr>
                        <a:t>Colour</a:t>
                      </a:r>
                      <a:r>
                        <a:rPr lang="en-AU" sz="1200" baseline="0" dirty="0" smtClean="0">
                          <a:solidFill>
                            <a:schemeClr val="tx1"/>
                          </a:solidFill>
                        </a:rPr>
                        <a:t> coding</a:t>
                      </a:r>
                      <a:endParaRPr lang="en-AU" sz="1200" dirty="0">
                        <a:solidFill>
                          <a:schemeClr val="tx1"/>
                        </a:solidFill>
                      </a:endParaRPr>
                    </a:p>
                  </a:txBody>
                  <a:tcPr>
                    <a:noFill/>
                  </a:tcPr>
                </a:tc>
                <a:tc>
                  <a:txBody>
                    <a:bodyPr/>
                    <a:lstStyle/>
                    <a:p>
                      <a:pPr algn="ctr"/>
                      <a:r>
                        <a:rPr lang="en-AU" sz="1100" dirty="0" smtClean="0">
                          <a:solidFill>
                            <a:schemeClr val="tx1"/>
                          </a:solidFill>
                        </a:rPr>
                        <a:t>No labs</a:t>
                      </a:r>
                      <a:endParaRPr lang="en-AU" sz="1100" dirty="0">
                        <a:solidFill>
                          <a:schemeClr val="tx1"/>
                        </a:solidFill>
                      </a:endParaRPr>
                    </a:p>
                  </a:txBody>
                  <a:tcPr>
                    <a:solidFill>
                      <a:srgbClr val="FFC000"/>
                    </a:solidFill>
                  </a:tcPr>
                </a:tc>
                <a:tc>
                  <a:txBody>
                    <a:bodyPr/>
                    <a:lstStyle/>
                    <a:p>
                      <a:pPr marL="0" algn="ctr" defTabSz="914400" rtl="0" eaLnBrk="1" latinLnBrk="0" hangingPunct="1"/>
                      <a:r>
                        <a:rPr lang="en-AU" sz="1100" b="1" kern="1200" dirty="0" smtClean="0">
                          <a:solidFill>
                            <a:schemeClr val="tx1"/>
                          </a:solidFill>
                          <a:latin typeface="+mn-lt"/>
                          <a:ea typeface="+mn-ea"/>
                          <a:cs typeface="+mn-cs"/>
                        </a:rPr>
                        <a:t>Experimental investigation</a:t>
                      </a:r>
                      <a:endParaRPr lang="en-AU" sz="1100" b="1" kern="1200" dirty="0">
                        <a:solidFill>
                          <a:schemeClr val="tx1"/>
                        </a:solidFill>
                        <a:latin typeface="+mn-lt"/>
                        <a:ea typeface="+mn-ea"/>
                        <a:cs typeface="+mn-cs"/>
                      </a:endParaRPr>
                    </a:p>
                  </a:txBody>
                  <a:tcPr>
                    <a:solidFill>
                      <a:srgbClr val="75AEC7"/>
                    </a:solidFill>
                  </a:tcPr>
                </a:tc>
                <a:tc>
                  <a:txBody>
                    <a:bodyPr/>
                    <a:lstStyle/>
                    <a:p>
                      <a:pPr marL="0" algn="ctr" defTabSz="914400" rtl="0" eaLnBrk="1" latinLnBrk="0" hangingPunct="1"/>
                      <a:r>
                        <a:rPr lang="en-AU" sz="1100" b="1" kern="1200" dirty="0" smtClean="0">
                          <a:solidFill>
                            <a:schemeClr val="tx1"/>
                          </a:solidFill>
                          <a:latin typeface="+mn-lt"/>
                          <a:ea typeface="+mn-ea"/>
                          <a:cs typeface="+mn-cs"/>
                        </a:rPr>
                        <a:t>Research investigation</a:t>
                      </a:r>
                      <a:endParaRPr lang="en-AU" sz="1100" b="1" kern="1200" dirty="0">
                        <a:solidFill>
                          <a:schemeClr val="tx1"/>
                        </a:solidFill>
                        <a:latin typeface="+mn-lt"/>
                        <a:ea typeface="+mn-ea"/>
                        <a:cs typeface="+mn-cs"/>
                      </a:endParaRPr>
                    </a:p>
                  </a:txBody>
                  <a:tcPr>
                    <a:solidFill>
                      <a:srgbClr val="FF0000"/>
                    </a:solidFill>
                  </a:tcPr>
                </a:tc>
                <a:tc>
                  <a:txBody>
                    <a:bodyPr/>
                    <a:lstStyle/>
                    <a:p>
                      <a:pPr marL="0" algn="ctr" defTabSz="914400" rtl="0" eaLnBrk="1" latinLnBrk="0" hangingPunct="1"/>
                      <a:r>
                        <a:rPr lang="en-AU" sz="1100" b="1" kern="1200" dirty="0" smtClean="0">
                          <a:solidFill>
                            <a:schemeClr val="bg1"/>
                          </a:solidFill>
                          <a:latin typeface="+mn-lt"/>
                          <a:ea typeface="+mn-ea"/>
                          <a:cs typeface="+mn-cs"/>
                        </a:rPr>
                        <a:t>Physics options</a:t>
                      </a:r>
                      <a:endParaRPr lang="en-AU" sz="1100" b="1" kern="1200" dirty="0">
                        <a:solidFill>
                          <a:schemeClr val="bg1"/>
                        </a:solidFill>
                        <a:latin typeface="+mn-lt"/>
                        <a:ea typeface="+mn-ea"/>
                        <a:cs typeface="+mn-cs"/>
                      </a:endParaRPr>
                    </a:p>
                  </a:txBody>
                  <a:tcPr>
                    <a:solidFill>
                      <a:srgbClr val="7030A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6899350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6309320"/>
          </a:xfrm>
          <a:solidFill>
            <a:schemeClr val="accent6">
              <a:lumMod val="20000"/>
              <a:lumOff val="80000"/>
            </a:schemeClr>
          </a:solidFill>
        </p:spPr>
        <p:txBody>
          <a:bodyPr/>
          <a:lstStyle/>
          <a:p>
            <a:pPr marL="0" indent="0" algn="ctr">
              <a:buNone/>
            </a:pPr>
            <a:endParaRPr lang="en-AU" sz="6000" dirty="0" smtClean="0"/>
          </a:p>
          <a:p>
            <a:pPr marL="0" indent="0" algn="ctr">
              <a:buNone/>
            </a:pPr>
            <a:r>
              <a:rPr lang="en-AU" sz="5400" dirty="0" smtClean="0">
                <a:solidFill>
                  <a:schemeClr val="tx1"/>
                </a:solidFill>
              </a:rPr>
              <a:t>Section F</a:t>
            </a:r>
          </a:p>
          <a:p>
            <a:pPr marL="0" indent="0" algn="ctr">
              <a:buNone/>
            </a:pPr>
            <a:endParaRPr lang="en-AU" sz="2000" dirty="0" smtClean="0">
              <a:solidFill>
                <a:schemeClr val="tx1"/>
              </a:solidFill>
            </a:endParaRPr>
          </a:p>
          <a:p>
            <a:pPr marL="0" indent="0" algn="ctr">
              <a:buNone/>
            </a:pPr>
            <a:r>
              <a:rPr lang="en-AU" sz="6000" dirty="0" smtClean="0">
                <a:solidFill>
                  <a:schemeClr val="tx1"/>
                </a:solidFill>
              </a:rPr>
              <a:t>Putting it all together: reflection</a:t>
            </a:r>
          </a:p>
        </p:txBody>
      </p:sp>
    </p:spTree>
    <p:extLst>
      <p:ext uri="{BB962C8B-B14F-4D97-AF65-F5344CB8AC3E}">
        <p14:creationId xmlns:p14="http://schemas.microsoft.com/office/powerpoint/2010/main" val="45239372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Managing change</a:t>
            </a:r>
            <a:endParaRPr lang="en-AU" sz="3600" dirty="0"/>
          </a:p>
        </p:txBody>
      </p:sp>
      <p:sp>
        <p:nvSpPr>
          <p:cNvPr id="4" name="TextBox 3"/>
          <p:cNvSpPr txBox="1"/>
          <p:nvPr/>
        </p:nvSpPr>
        <p:spPr>
          <a:xfrm>
            <a:off x="611560" y="2001915"/>
            <a:ext cx="2736304" cy="646331"/>
          </a:xfrm>
          <a:prstGeom prst="rect">
            <a:avLst/>
          </a:prstGeom>
          <a:solidFill>
            <a:srgbClr val="FF99CC"/>
          </a:solidFill>
          <a:ln w="6350">
            <a:solidFill>
              <a:schemeClr val="tx1"/>
            </a:solidFill>
          </a:ln>
        </p:spPr>
        <p:txBody>
          <a:bodyPr wrap="square" rtlCol="0">
            <a:spAutoFit/>
          </a:bodyPr>
          <a:lstStyle/>
          <a:p>
            <a:pPr algn="ctr"/>
            <a:r>
              <a:rPr lang="en-AU" sz="1800" b="1" dirty="0" smtClean="0"/>
              <a:t>The same old thinking</a:t>
            </a:r>
          </a:p>
        </p:txBody>
      </p:sp>
      <p:sp>
        <p:nvSpPr>
          <p:cNvPr id="5" name="TextBox 4"/>
          <p:cNvSpPr txBox="1"/>
          <p:nvPr/>
        </p:nvSpPr>
        <p:spPr>
          <a:xfrm>
            <a:off x="5076056" y="2001914"/>
            <a:ext cx="3168352" cy="646331"/>
          </a:xfrm>
          <a:prstGeom prst="rect">
            <a:avLst/>
          </a:prstGeom>
          <a:solidFill>
            <a:srgbClr val="FF9900"/>
          </a:solidFill>
          <a:ln w="6350">
            <a:solidFill>
              <a:schemeClr val="tx1"/>
            </a:solidFill>
          </a:ln>
        </p:spPr>
        <p:txBody>
          <a:bodyPr wrap="square" rtlCol="0">
            <a:spAutoFit/>
          </a:bodyPr>
          <a:lstStyle/>
          <a:p>
            <a:pPr algn="ctr"/>
            <a:r>
              <a:rPr lang="en-AU" sz="1800" b="1" dirty="0" smtClean="0"/>
              <a:t>The same old results</a:t>
            </a:r>
          </a:p>
          <a:p>
            <a:pPr algn="ctr"/>
            <a:endParaRPr lang="en-AU" sz="1800" b="1" dirty="0" smtClean="0"/>
          </a:p>
        </p:txBody>
      </p:sp>
      <p:sp>
        <p:nvSpPr>
          <p:cNvPr id="6" name="Curved Down Arrow 5"/>
          <p:cNvSpPr/>
          <p:nvPr/>
        </p:nvSpPr>
        <p:spPr bwMode="auto">
          <a:xfrm>
            <a:off x="2346478" y="1608820"/>
            <a:ext cx="4313754" cy="504056"/>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9" name="Curved Down Arrow 8"/>
          <p:cNvSpPr/>
          <p:nvPr/>
        </p:nvSpPr>
        <p:spPr bwMode="auto">
          <a:xfrm rot="10800000">
            <a:off x="2483768" y="2564904"/>
            <a:ext cx="4028320" cy="576064"/>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3" name="TextBox 2"/>
          <p:cNvSpPr txBox="1"/>
          <p:nvPr/>
        </p:nvSpPr>
        <p:spPr>
          <a:xfrm>
            <a:off x="541561" y="3645024"/>
            <a:ext cx="8280920" cy="2554545"/>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Reflection/discussion</a:t>
            </a:r>
            <a:r>
              <a:rPr lang="en-AU" sz="2000" dirty="0" smtClean="0">
                <a:latin typeface="+mn-lt"/>
              </a:rPr>
              <a:t>: </a:t>
            </a:r>
          </a:p>
          <a:p>
            <a:pPr marL="342900" indent="-342900">
              <a:buFont typeface="Arial" pitchFamily="34" charset="0"/>
              <a:buChar char="•"/>
            </a:pPr>
            <a:r>
              <a:rPr lang="en-AU" sz="2000" dirty="0" smtClean="0">
                <a:latin typeface="+mn-lt"/>
              </a:rPr>
              <a:t>What worked well last year?</a:t>
            </a:r>
          </a:p>
          <a:p>
            <a:pPr marL="342900" indent="-342900">
              <a:buFont typeface="Arial" pitchFamily="34" charset="0"/>
              <a:buChar char="•"/>
            </a:pPr>
            <a:r>
              <a:rPr lang="en-AU" sz="2000" dirty="0" smtClean="0">
                <a:latin typeface="+mn-lt"/>
              </a:rPr>
              <a:t>What did not work well last year?</a:t>
            </a:r>
          </a:p>
          <a:p>
            <a:pPr marL="342900" indent="-342900">
              <a:buFont typeface="Arial" pitchFamily="34" charset="0"/>
              <a:buChar char="•"/>
            </a:pPr>
            <a:r>
              <a:rPr lang="en-AU" sz="2000" dirty="0" smtClean="0">
                <a:latin typeface="+mn-lt"/>
              </a:rPr>
              <a:t>How is student topic selection managed?</a:t>
            </a:r>
          </a:p>
          <a:p>
            <a:pPr marL="342900" indent="-342900">
              <a:buFont typeface="Arial" pitchFamily="34" charset="0"/>
              <a:buChar char="•"/>
            </a:pPr>
            <a:r>
              <a:rPr lang="en-AU" sz="2000" dirty="0" smtClean="0">
                <a:latin typeface="+mn-lt"/>
              </a:rPr>
              <a:t>How is laboratory work managed across the science faculty?</a:t>
            </a:r>
          </a:p>
          <a:p>
            <a:pPr marL="342900" indent="-342900">
              <a:buFont typeface="Arial" pitchFamily="34" charset="0"/>
              <a:buChar char="•"/>
            </a:pPr>
            <a:r>
              <a:rPr lang="en-AU" sz="2000" dirty="0" smtClean="0">
                <a:latin typeface="+mn-lt"/>
              </a:rPr>
              <a:t>Is the poster assessed in stages?</a:t>
            </a:r>
          </a:p>
          <a:p>
            <a:pPr marL="342900" indent="-342900">
              <a:buFont typeface="Arial" pitchFamily="34" charset="0"/>
              <a:buChar char="•"/>
            </a:pPr>
            <a:r>
              <a:rPr lang="en-AU" sz="2000" dirty="0" smtClean="0">
                <a:latin typeface="+mn-lt"/>
              </a:rPr>
              <a:t>At what stages do students receive feedback?</a:t>
            </a:r>
          </a:p>
          <a:p>
            <a:pPr marL="342900" indent="-342900">
              <a:buFont typeface="Arial" pitchFamily="34" charset="0"/>
              <a:buChar char="•"/>
            </a:pPr>
            <a:r>
              <a:rPr lang="en-AU" sz="2000" dirty="0" smtClean="0">
                <a:latin typeface="+mn-lt"/>
              </a:rPr>
              <a:t>What could be improved this/next year?</a:t>
            </a:r>
            <a:endParaRPr lang="en-AU" sz="2000" dirty="0">
              <a:latin typeface="+mn-lt"/>
            </a:endParaRPr>
          </a:p>
        </p:txBody>
      </p:sp>
    </p:spTree>
    <p:extLst>
      <p:ext uri="{BB962C8B-B14F-4D97-AF65-F5344CB8AC3E}">
        <p14:creationId xmlns:p14="http://schemas.microsoft.com/office/powerpoint/2010/main" val="28521773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sz="3600" dirty="0" smtClean="0">
                <a:solidFill>
                  <a:srgbClr val="0096DF"/>
                </a:solidFill>
              </a:rPr>
              <a:t>Scientific poster – Units 1 and 2</a:t>
            </a:r>
            <a:endParaRPr lang="en-US" sz="3600" dirty="0">
              <a:solidFill>
                <a:srgbClr val="0096DF"/>
              </a:solidFill>
            </a:endParaRPr>
          </a:p>
        </p:txBody>
      </p:sp>
      <p:sp>
        <p:nvSpPr>
          <p:cNvPr id="3" name="Content Placeholder 2"/>
          <p:cNvSpPr>
            <a:spLocks noGrp="1"/>
          </p:cNvSpPr>
          <p:nvPr>
            <p:ph idx="1"/>
          </p:nvPr>
        </p:nvSpPr>
        <p:spPr>
          <a:xfrm>
            <a:off x="755576" y="1484784"/>
            <a:ext cx="7772400" cy="3384376"/>
          </a:xfrm>
        </p:spPr>
        <p:txBody>
          <a:bodyPr/>
          <a:lstStyle/>
          <a:p>
            <a:pPr marL="0" indent="0">
              <a:buNone/>
            </a:pPr>
            <a:r>
              <a:rPr lang="en-AU" sz="2400" dirty="0" smtClean="0"/>
              <a:t>Unlike the scientific poster requirements for Units 3 and 4, teachers of </a:t>
            </a:r>
            <a:r>
              <a:rPr lang="en-AU" sz="2400" dirty="0"/>
              <a:t>Units 1 and </a:t>
            </a:r>
            <a:r>
              <a:rPr lang="en-AU" sz="2400" dirty="0" smtClean="0"/>
              <a:t>2 may </a:t>
            </a:r>
            <a:r>
              <a:rPr lang="en-AU" sz="2400" dirty="0"/>
              <a:t>choose </a:t>
            </a:r>
            <a:r>
              <a:rPr lang="en-AU" sz="2400" dirty="0" smtClean="0"/>
              <a:t>to:</a:t>
            </a:r>
            <a:endParaRPr lang="en-US" sz="2400" dirty="0"/>
          </a:p>
          <a:p>
            <a:pPr lvl="1">
              <a:buFont typeface="Arial" panose="020B0604020202020204" pitchFamily="34" charset="0"/>
              <a:buChar char="•"/>
            </a:pPr>
            <a:r>
              <a:rPr lang="en-GB" sz="2400" dirty="0"/>
              <a:t>c</a:t>
            </a:r>
            <a:r>
              <a:rPr lang="en-GB" sz="2400" dirty="0" smtClean="0"/>
              <a:t>hange word limits (for example, decrease)</a:t>
            </a:r>
            <a:endParaRPr lang="en-GB" sz="2400" dirty="0"/>
          </a:p>
          <a:p>
            <a:pPr lvl="1">
              <a:buFont typeface="Arial" panose="020B0604020202020204" pitchFamily="34" charset="0"/>
              <a:buChar char="•"/>
            </a:pPr>
            <a:r>
              <a:rPr lang="en-AU" sz="2400" dirty="0"/>
              <a:t>p</a:t>
            </a:r>
            <a:r>
              <a:rPr lang="en-AU" sz="2400" dirty="0" smtClean="0"/>
              <a:t>rovide greater scaffolding of the poster</a:t>
            </a:r>
          </a:p>
          <a:p>
            <a:pPr lvl="1">
              <a:buFont typeface="Arial" panose="020B0604020202020204" pitchFamily="34" charset="0"/>
              <a:buChar char="•"/>
            </a:pPr>
            <a:r>
              <a:rPr lang="en-AU" sz="2400" dirty="0"/>
              <a:t>a</a:t>
            </a:r>
            <a:r>
              <a:rPr lang="en-AU" sz="2400" dirty="0" smtClean="0"/>
              <a:t>llow students to produce the poster as a group assignment/assessment task</a:t>
            </a:r>
          </a:p>
          <a:p>
            <a:pPr lvl="1">
              <a:buFont typeface="Arial" panose="020B0604020202020204" pitchFamily="34" charset="0"/>
              <a:buChar char="•"/>
            </a:pPr>
            <a:r>
              <a:rPr lang="en-AU" sz="2400" dirty="0"/>
              <a:t>a</a:t>
            </a:r>
            <a:r>
              <a:rPr lang="en-AU" sz="2400" dirty="0" smtClean="0"/>
              <a:t>ssess the poster as a group assignment/ assessment task.</a:t>
            </a:r>
            <a:endParaRPr lang="en-US" sz="2400" dirty="0"/>
          </a:p>
          <a:p>
            <a:endParaRPr lang="en-US" dirty="0"/>
          </a:p>
        </p:txBody>
      </p:sp>
      <p:sp>
        <p:nvSpPr>
          <p:cNvPr id="4" name="TextBox 3"/>
          <p:cNvSpPr txBox="1"/>
          <p:nvPr/>
        </p:nvSpPr>
        <p:spPr>
          <a:xfrm>
            <a:off x="748300" y="4941168"/>
            <a:ext cx="7776864" cy="1015663"/>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Discuss</a:t>
            </a:r>
            <a:r>
              <a:rPr lang="en-AU" sz="2000" dirty="0" smtClean="0">
                <a:latin typeface="+mn-lt"/>
              </a:rPr>
              <a:t>: How can poster sections be scaffolded such that there is a balance between providing support for students whilst enabling students to be differentiated, particularly at the ‘top end’?</a:t>
            </a:r>
            <a:endParaRPr lang="en-US" sz="2000" dirty="0">
              <a:latin typeface="+mn-lt"/>
            </a:endParaRPr>
          </a:p>
        </p:txBody>
      </p:sp>
    </p:spTree>
    <p:extLst>
      <p:ext uri="{BB962C8B-B14F-4D97-AF65-F5344CB8AC3E}">
        <p14:creationId xmlns:p14="http://schemas.microsoft.com/office/powerpoint/2010/main" val="34310656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424936" cy="720080"/>
          </a:xfrm>
        </p:spPr>
        <p:txBody>
          <a:bodyPr/>
          <a:lstStyle/>
          <a:p>
            <a:r>
              <a:rPr lang="en-AU" sz="3600" dirty="0" smtClean="0">
                <a:solidFill>
                  <a:srgbClr val="0096DF"/>
                </a:solidFill>
              </a:rPr>
              <a:t>Evaluating scientific posters</a:t>
            </a:r>
            <a:endParaRPr lang="en-AU" sz="3600" dirty="0">
              <a:solidFill>
                <a:srgbClr val="0096DF"/>
              </a:solidFill>
            </a:endParaRPr>
          </a:p>
        </p:txBody>
      </p:sp>
      <p:sp>
        <p:nvSpPr>
          <p:cNvPr id="3" name="Content Placeholder 2"/>
          <p:cNvSpPr>
            <a:spLocks noGrp="1"/>
          </p:cNvSpPr>
          <p:nvPr>
            <p:ph idx="1"/>
          </p:nvPr>
        </p:nvSpPr>
        <p:spPr>
          <a:xfrm>
            <a:off x="323528" y="1268760"/>
            <a:ext cx="8568952" cy="4248472"/>
          </a:xfrm>
        </p:spPr>
        <p:txBody>
          <a:bodyPr/>
          <a:lstStyle/>
          <a:p>
            <a:pPr marL="0" indent="0">
              <a:buNone/>
            </a:pPr>
            <a:r>
              <a:rPr lang="en-AU" sz="2000" dirty="0" smtClean="0">
                <a:solidFill>
                  <a:schemeClr val="tx1"/>
                </a:solidFill>
              </a:rPr>
              <a:t>Prior to beginning work on constructing a scientific poster, it is useful to ‘unpack’ the strengths and weaknesses of de-identified student work from previous years and/or scientific posters accessed on the Internet</a:t>
            </a:r>
          </a:p>
          <a:p>
            <a:r>
              <a:rPr lang="en-AU" sz="2000" b="0" dirty="0" smtClean="0">
                <a:solidFill>
                  <a:schemeClr val="tx1"/>
                </a:solidFill>
              </a:rPr>
              <a:t>Display a selection of 10-20 posters around the classroom</a:t>
            </a:r>
          </a:p>
          <a:p>
            <a:r>
              <a:rPr lang="en-AU" sz="2000" b="0" dirty="0" smtClean="0">
                <a:solidFill>
                  <a:schemeClr val="tx1"/>
                </a:solidFill>
              </a:rPr>
              <a:t>Students work in pairs or threes and use three different coloured ‘post it’ notes – representing ‘strengths’, ‘limitations’ and ‘suggestions for improvement’ – to evaluate a poster</a:t>
            </a:r>
          </a:p>
          <a:p>
            <a:r>
              <a:rPr lang="en-AU" sz="2000" b="0" dirty="0" smtClean="0">
                <a:solidFill>
                  <a:schemeClr val="tx1"/>
                </a:solidFill>
              </a:rPr>
              <a:t>Student groups then move around the room to evaluate remaining posters, overlapping similar comments provided by earlier groups</a:t>
            </a:r>
          </a:p>
          <a:p>
            <a:r>
              <a:rPr lang="en-AU" sz="2000" b="0" dirty="0" smtClean="0">
                <a:solidFill>
                  <a:schemeClr val="tx1"/>
                </a:solidFill>
              </a:rPr>
              <a:t>Teacher leads a discussion to compare ideas and to summarise elements of effective science communication.</a:t>
            </a:r>
          </a:p>
        </p:txBody>
      </p:sp>
      <p:sp>
        <p:nvSpPr>
          <p:cNvPr id="4" name="TextBox 3"/>
          <p:cNvSpPr txBox="1"/>
          <p:nvPr/>
        </p:nvSpPr>
        <p:spPr>
          <a:xfrm>
            <a:off x="484312" y="5517232"/>
            <a:ext cx="8280920" cy="707886"/>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Discuss</a:t>
            </a:r>
            <a:r>
              <a:rPr lang="en-AU" sz="2000" dirty="0" smtClean="0">
                <a:latin typeface="+mn-lt"/>
              </a:rPr>
              <a:t>: Is this activity worthwhile undertaking for Units 1 and 2 </a:t>
            </a:r>
            <a:r>
              <a:rPr lang="en-AU" sz="2000" u="sng" dirty="0" smtClean="0">
                <a:latin typeface="+mn-lt"/>
              </a:rPr>
              <a:t>as well as</a:t>
            </a:r>
            <a:r>
              <a:rPr lang="en-AU" sz="2000" dirty="0" smtClean="0">
                <a:latin typeface="+mn-lt"/>
              </a:rPr>
              <a:t> for Units 3 and 4?</a:t>
            </a:r>
            <a:endParaRPr lang="en-US" sz="2000" dirty="0">
              <a:latin typeface="+mn-lt"/>
            </a:endParaRPr>
          </a:p>
        </p:txBody>
      </p:sp>
    </p:spTree>
    <p:extLst>
      <p:ext uri="{BB962C8B-B14F-4D97-AF65-F5344CB8AC3E}">
        <p14:creationId xmlns:p14="http://schemas.microsoft.com/office/powerpoint/2010/main" val="3104738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600"/>
            <a:ext cx="7990656" cy="1143000"/>
          </a:xfrm>
        </p:spPr>
        <p:txBody>
          <a:bodyPr/>
          <a:lstStyle/>
          <a:p>
            <a:r>
              <a:rPr lang="en-AU" sz="3600" dirty="0" smtClean="0">
                <a:solidFill>
                  <a:srgbClr val="0096DF"/>
                </a:solidFill>
              </a:rPr>
              <a:t>Scientific posters: </a:t>
            </a:r>
            <a:br>
              <a:rPr lang="en-AU" sz="3600" dirty="0" smtClean="0">
                <a:solidFill>
                  <a:srgbClr val="0096DF"/>
                </a:solidFill>
              </a:rPr>
            </a:br>
            <a:r>
              <a:rPr lang="en-AU" sz="3600" dirty="0" smtClean="0">
                <a:solidFill>
                  <a:srgbClr val="0096DF"/>
                </a:solidFill>
              </a:rPr>
              <a:t>succinct communication of science</a:t>
            </a:r>
            <a:endParaRPr lang="en-AU" sz="3600" dirty="0">
              <a:solidFill>
                <a:srgbClr val="0096DF"/>
              </a:solidFill>
            </a:endParaRPr>
          </a:p>
        </p:txBody>
      </p:sp>
      <p:sp>
        <p:nvSpPr>
          <p:cNvPr id="3" name="Content Placeholder 2"/>
          <p:cNvSpPr>
            <a:spLocks noGrp="1"/>
          </p:cNvSpPr>
          <p:nvPr>
            <p:ph idx="1"/>
          </p:nvPr>
        </p:nvSpPr>
        <p:spPr>
          <a:xfrm>
            <a:off x="613248" y="1844824"/>
            <a:ext cx="8207224" cy="3168352"/>
          </a:xfrm>
        </p:spPr>
        <p:txBody>
          <a:bodyPr/>
          <a:lstStyle/>
          <a:p>
            <a:pPr marL="0" indent="0">
              <a:buNone/>
            </a:pPr>
            <a:r>
              <a:rPr lang="en-AU" sz="2400" dirty="0" smtClean="0">
                <a:solidFill>
                  <a:schemeClr val="tx1"/>
                </a:solidFill>
              </a:rPr>
              <a:t>Issues with student posters typically include:</a:t>
            </a:r>
          </a:p>
          <a:p>
            <a:r>
              <a:rPr lang="en-AU" sz="2000" b="0" dirty="0">
                <a:solidFill>
                  <a:schemeClr val="tx1"/>
                </a:solidFill>
              </a:rPr>
              <a:t>p</a:t>
            </a:r>
            <a:r>
              <a:rPr lang="en-AU" sz="2000" b="0" dirty="0" smtClean="0">
                <a:solidFill>
                  <a:schemeClr val="tx1"/>
                </a:solidFill>
              </a:rPr>
              <a:t>oster title not worded as a question</a:t>
            </a:r>
          </a:p>
          <a:p>
            <a:r>
              <a:rPr lang="en-AU" sz="2000" b="0" dirty="0" smtClean="0">
                <a:solidFill>
                  <a:schemeClr val="tx1"/>
                </a:solidFill>
              </a:rPr>
              <a:t>including data tables (unnecessary) as well graphs</a:t>
            </a:r>
          </a:p>
          <a:p>
            <a:r>
              <a:rPr lang="en-AU" sz="2000" b="0" dirty="0">
                <a:solidFill>
                  <a:schemeClr val="tx1"/>
                </a:solidFill>
              </a:rPr>
              <a:t>i</a:t>
            </a:r>
            <a:r>
              <a:rPr lang="en-AU" sz="2000" b="0" dirty="0" smtClean="0">
                <a:solidFill>
                  <a:schemeClr val="tx1"/>
                </a:solidFill>
              </a:rPr>
              <a:t>nappropriate graph scaling, axes and labelling</a:t>
            </a:r>
          </a:p>
          <a:p>
            <a:r>
              <a:rPr lang="en-AU" sz="2000" b="0" dirty="0">
                <a:solidFill>
                  <a:schemeClr val="tx1"/>
                </a:solidFill>
              </a:rPr>
              <a:t>s</a:t>
            </a:r>
            <a:r>
              <a:rPr lang="en-AU" sz="2000" b="0" dirty="0" smtClean="0">
                <a:solidFill>
                  <a:schemeClr val="tx1"/>
                </a:solidFill>
              </a:rPr>
              <a:t>mall font size not easily read</a:t>
            </a:r>
          </a:p>
          <a:p>
            <a:r>
              <a:rPr lang="en-AU" sz="2000" b="0" dirty="0">
                <a:solidFill>
                  <a:schemeClr val="tx1"/>
                </a:solidFill>
              </a:rPr>
              <a:t>t</a:t>
            </a:r>
            <a:r>
              <a:rPr lang="en-AU" sz="2000" b="0" dirty="0" smtClean="0">
                <a:solidFill>
                  <a:schemeClr val="tx1"/>
                </a:solidFill>
              </a:rPr>
              <a:t>oo wordy</a:t>
            </a:r>
          </a:p>
          <a:p>
            <a:r>
              <a:rPr lang="en-AU" sz="2000" b="0" dirty="0">
                <a:solidFill>
                  <a:schemeClr val="tx1"/>
                </a:solidFill>
              </a:rPr>
              <a:t>l</a:t>
            </a:r>
            <a:r>
              <a:rPr lang="en-AU" sz="2000" b="0" dirty="0" smtClean="0">
                <a:solidFill>
                  <a:schemeClr val="tx1"/>
                </a:solidFill>
              </a:rPr>
              <a:t>ack of graphics/illustrations/flowcharts to balance words</a:t>
            </a:r>
          </a:p>
          <a:p>
            <a:r>
              <a:rPr lang="en-AU" sz="2000" b="0" dirty="0">
                <a:solidFill>
                  <a:schemeClr val="tx1"/>
                </a:solidFill>
              </a:rPr>
              <a:t>i</a:t>
            </a:r>
            <a:r>
              <a:rPr lang="en-AU" sz="2000" b="0" dirty="0" smtClean="0">
                <a:solidFill>
                  <a:schemeClr val="tx1"/>
                </a:solidFill>
              </a:rPr>
              <a:t>nclusion of unnecessary information.</a:t>
            </a:r>
          </a:p>
          <a:p>
            <a:endParaRPr lang="en-AU" dirty="0"/>
          </a:p>
        </p:txBody>
      </p:sp>
      <p:sp>
        <p:nvSpPr>
          <p:cNvPr id="4" name="TextBox 3"/>
          <p:cNvSpPr txBox="1"/>
          <p:nvPr/>
        </p:nvSpPr>
        <p:spPr>
          <a:xfrm>
            <a:off x="399051" y="5298546"/>
            <a:ext cx="8280920" cy="707886"/>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dirty="0" smtClean="0">
                <a:latin typeface="+mn-lt"/>
              </a:rPr>
              <a:t>Further advice about the construction of scientific posters can </a:t>
            </a:r>
            <a:r>
              <a:rPr lang="en-AU" sz="2000" dirty="0">
                <a:latin typeface="+mn-lt"/>
              </a:rPr>
              <a:t>be found </a:t>
            </a:r>
            <a:r>
              <a:rPr lang="en-AU" sz="2000" dirty="0" smtClean="0">
                <a:latin typeface="+mn-lt"/>
              </a:rPr>
              <a:t>in the ‘</a:t>
            </a:r>
            <a:r>
              <a:rPr lang="en-AU" sz="2000" i="1" dirty="0" smtClean="0">
                <a:latin typeface="+mn-lt"/>
                <a:hlinkClick r:id="rId2"/>
              </a:rPr>
              <a:t>Advice </a:t>
            </a:r>
            <a:r>
              <a:rPr lang="en-AU" sz="2000" i="1" dirty="0">
                <a:latin typeface="+mn-lt"/>
                <a:hlinkClick r:id="rId2"/>
              </a:rPr>
              <a:t>for </a:t>
            </a:r>
            <a:r>
              <a:rPr lang="en-AU" sz="2000" i="1" dirty="0" smtClean="0">
                <a:latin typeface="+mn-lt"/>
                <a:hlinkClick r:id="rId2"/>
              </a:rPr>
              <a:t>teachers</a:t>
            </a:r>
            <a:r>
              <a:rPr lang="en-AU" sz="2000" i="1" dirty="0" smtClean="0">
                <a:latin typeface="+mn-lt"/>
              </a:rPr>
              <a:t>’ </a:t>
            </a:r>
            <a:r>
              <a:rPr lang="en-AU" sz="2000" dirty="0">
                <a:latin typeface="+mn-lt"/>
              </a:rPr>
              <a:t>on </a:t>
            </a:r>
            <a:r>
              <a:rPr lang="en-AU" sz="2000" dirty="0" smtClean="0">
                <a:latin typeface="+mn-lt"/>
              </a:rPr>
              <a:t>the VCAA website</a:t>
            </a:r>
            <a:endParaRPr lang="en-AU" sz="2000" dirty="0">
              <a:solidFill>
                <a:srgbClr val="FF0000"/>
              </a:solidFill>
              <a:latin typeface="+mn-lt"/>
            </a:endParaRPr>
          </a:p>
        </p:txBody>
      </p:sp>
    </p:spTree>
    <p:extLst>
      <p:ext uri="{BB962C8B-B14F-4D97-AF65-F5344CB8AC3E}">
        <p14:creationId xmlns:p14="http://schemas.microsoft.com/office/powerpoint/2010/main" val="24762600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134672" cy="1143000"/>
          </a:xfrm>
        </p:spPr>
        <p:txBody>
          <a:bodyPr/>
          <a:lstStyle/>
          <a:p>
            <a:r>
              <a:rPr lang="en-AU" sz="3600" dirty="0" smtClean="0">
                <a:solidFill>
                  <a:srgbClr val="0096DF"/>
                </a:solidFill>
              </a:rPr>
              <a:t>Discussion: Science communication</a:t>
            </a:r>
            <a:endParaRPr lang="en-US" sz="3600" dirty="0">
              <a:solidFill>
                <a:srgbClr val="0096DF"/>
              </a:solidFill>
            </a:endParaRPr>
          </a:p>
        </p:txBody>
      </p:sp>
      <p:sp>
        <p:nvSpPr>
          <p:cNvPr id="3" name="Content Placeholder 2"/>
          <p:cNvSpPr>
            <a:spLocks noGrp="1"/>
          </p:cNvSpPr>
          <p:nvPr>
            <p:ph idx="1"/>
          </p:nvPr>
        </p:nvSpPr>
        <p:spPr>
          <a:xfrm>
            <a:off x="665009" y="1916832"/>
            <a:ext cx="7772400" cy="1375792"/>
          </a:xfrm>
        </p:spPr>
        <p:txBody>
          <a:bodyPr/>
          <a:lstStyle/>
          <a:p>
            <a:pPr marL="0" indent="0">
              <a:buNone/>
            </a:pPr>
            <a:r>
              <a:rPr lang="en-AU" sz="2400" b="0" dirty="0" smtClean="0"/>
              <a:t>The most common problem for students when constructing their scientific posters is exceeding the word limit and having a high word/graphic ratio. </a:t>
            </a:r>
            <a:endParaRPr lang="en-US" sz="2400" b="0" dirty="0"/>
          </a:p>
        </p:txBody>
      </p:sp>
      <p:sp>
        <p:nvSpPr>
          <p:cNvPr id="4" name="TextBox 3"/>
          <p:cNvSpPr txBox="1"/>
          <p:nvPr/>
        </p:nvSpPr>
        <p:spPr>
          <a:xfrm>
            <a:off x="770789" y="4149080"/>
            <a:ext cx="7560840" cy="1692771"/>
          </a:xfrm>
          <a:prstGeom prst="rect">
            <a:avLst/>
          </a:prstGeom>
          <a:solidFill>
            <a:schemeClr val="accent6">
              <a:lumMod val="20000"/>
              <a:lumOff val="80000"/>
            </a:schemeClr>
          </a:solidFill>
          <a:ln w="12700">
            <a:solidFill>
              <a:schemeClr val="tx1"/>
            </a:solidFill>
          </a:ln>
        </p:spPr>
        <p:txBody>
          <a:bodyPr wrap="square" rtlCol="0">
            <a:spAutoFit/>
          </a:bodyPr>
          <a:lstStyle/>
          <a:p>
            <a:r>
              <a:rPr lang="en-AU" sz="2000" b="1" dirty="0" smtClean="0">
                <a:latin typeface="+mn-lt"/>
              </a:rPr>
              <a:t>Discuss</a:t>
            </a:r>
            <a:r>
              <a:rPr lang="en-AU" sz="2000" dirty="0" smtClean="0">
                <a:latin typeface="+mn-lt"/>
              </a:rPr>
              <a:t>: </a:t>
            </a:r>
          </a:p>
          <a:p>
            <a:pPr marL="342900" indent="-342900">
              <a:buFont typeface="Arial" panose="020B0604020202020204" pitchFamily="34" charset="0"/>
              <a:buChar char="•"/>
            </a:pPr>
            <a:r>
              <a:rPr lang="en-AU" sz="2000" dirty="0" smtClean="0">
                <a:latin typeface="+mn-lt"/>
              </a:rPr>
              <a:t>What strategies can be used to assist students to communicate science ideas more succinctly?</a:t>
            </a:r>
          </a:p>
          <a:p>
            <a:pPr marL="342900" indent="-342900">
              <a:buFont typeface="Arial" panose="020B0604020202020204" pitchFamily="34" charset="0"/>
              <a:buChar char="•"/>
            </a:pPr>
            <a:r>
              <a:rPr lang="en-AU" sz="2000" dirty="0" smtClean="0">
                <a:latin typeface="+mn-lt"/>
              </a:rPr>
              <a:t>Which graphic types require explicit teaching as representations of science understanding and skills?</a:t>
            </a:r>
            <a:endParaRPr lang="en-US" sz="2000" dirty="0">
              <a:latin typeface="+mn-lt"/>
            </a:endParaRPr>
          </a:p>
        </p:txBody>
      </p:sp>
    </p:spTree>
    <p:extLst>
      <p:ext uri="{BB962C8B-B14F-4D97-AF65-F5344CB8AC3E}">
        <p14:creationId xmlns:p14="http://schemas.microsoft.com/office/powerpoint/2010/main" val="11490867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71480"/>
            <a:ext cx="7772400" cy="785818"/>
          </a:xfrm>
        </p:spPr>
        <p:txBody>
          <a:bodyPr/>
          <a:lstStyle/>
          <a:p>
            <a:r>
              <a:rPr lang="en-US" sz="3600" dirty="0" smtClean="0">
                <a:solidFill>
                  <a:srgbClr val="0096DF"/>
                </a:solidFill>
              </a:rPr>
              <a:t>Poster logistics</a:t>
            </a:r>
            <a:endParaRPr lang="en-US" sz="3600" dirty="0">
              <a:solidFill>
                <a:srgbClr val="0096DF"/>
              </a:solidFill>
            </a:endParaRPr>
          </a:p>
        </p:txBody>
      </p:sp>
      <p:sp>
        <p:nvSpPr>
          <p:cNvPr id="3" name="Content Placeholder 2"/>
          <p:cNvSpPr>
            <a:spLocks noGrp="1"/>
          </p:cNvSpPr>
          <p:nvPr>
            <p:ph idx="1"/>
          </p:nvPr>
        </p:nvSpPr>
        <p:spPr>
          <a:xfrm>
            <a:off x="357158" y="1357298"/>
            <a:ext cx="8535322" cy="5240054"/>
          </a:xfrm>
        </p:spPr>
        <p:txBody>
          <a:bodyPr/>
          <a:lstStyle/>
          <a:p>
            <a:r>
              <a:rPr lang="en-US" sz="2000" dirty="0" smtClean="0"/>
              <a:t>No drafts</a:t>
            </a:r>
          </a:p>
          <a:p>
            <a:r>
              <a:rPr lang="en-US" sz="2000" dirty="0" smtClean="0"/>
              <a:t>In Units 1 and 2, a scientific poster may be based on research (library/secondary sources) or primary research</a:t>
            </a:r>
          </a:p>
          <a:p>
            <a:r>
              <a:rPr lang="en-US" sz="2000" dirty="0" smtClean="0"/>
              <a:t>In Unit 3 or 4, or across Units 3 and 4, the poster:</a:t>
            </a:r>
          </a:p>
          <a:p>
            <a:pPr lvl="1">
              <a:buFontTx/>
              <a:buChar char="-"/>
            </a:pPr>
            <a:r>
              <a:rPr lang="en-US" sz="2000" dirty="0" smtClean="0"/>
              <a:t>must involve collection of primary data</a:t>
            </a:r>
          </a:p>
          <a:p>
            <a:pPr lvl="1">
              <a:buFontTx/>
              <a:buChar char="-"/>
            </a:pPr>
            <a:r>
              <a:rPr lang="en-US" sz="2000" dirty="0" smtClean="0"/>
              <a:t>must include seven sections of poster template, with acknowledgment of level of guidance</a:t>
            </a:r>
          </a:p>
          <a:p>
            <a:pPr lvl="1">
              <a:buFontTx/>
              <a:buChar char="-"/>
            </a:pPr>
            <a:r>
              <a:rPr lang="en-US" sz="2000" dirty="0" smtClean="0"/>
              <a:t>may be an extension of a common experiment or fieldwork exercise</a:t>
            </a:r>
          </a:p>
          <a:p>
            <a:pPr lvl="1">
              <a:buFontTx/>
              <a:buChar char="-"/>
            </a:pPr>
            <a:r>
              <a:rPr lang="en-US" sz="2000" dirty="0" smtClean="0"/>
              <a:t>may be generated by students based on their own research and subject to authentication (use of photos/video…noted in logbook)</a:t>
            </a:r>
          </a:p>
          <a:p>
            <a:pPr lvl="1">
              <a:buFontTx/>
              <a:buChar char="-"/>
            </a:pPr>
            <a:r>
              <a:rPr lang="en-US" sz="2000" dirty="0" smtClean="0"/>
              <a:t>may be undertaken as a class with students contributing to design</a:t>
            </a:r>
          </a:p>
          <a:p>
            <a:pPr lvl="1">
              <a:buFontTx/>
              <a:buChar char="-"/>
            </a:pPr>
            <a:r>
              <a:rPr lang="en-US" sz="2000" dirty="0" smtClean="0"/>
              <a:t>may be assessed in stages (if modification required, original marks hold)</a:t>
            </a:r>
          </a:p>
          <a:p>
            <a:pPr lvl="1">
              <a:buFontTx/>
              <a:buChar char="-"/>
            </a:pPr>
            <a:r>
              <a:rPr lang="en-US" sz="2000" dirty="0" smtClean="0"/>
              <a:t>marks will be moderated against the examination – class rank order important.</a:t>
            </a:r>
            <a:endParaRPr lang="en-US" sz="2000" dirty="0"/>
          </a:p>
        </p:txBody>
      </p:sp>
    </p:spTree>
    <p:extLst>
      <p:ext uri="{BB962C8B-B14F-4D97-AF65-F5344CB8AC3E}">
        <p14:creationId xmlns:p14="http://schemas.microsoft.com/office/powerpoint/2010/main" val="26217813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CAA Powerpoint Template">
  <a:themeElements>
    <a:clrScheme name="Custom 3">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0096D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EECD_Expired xmlns="http://schemas.microsoft.com/sharepoint/v3">false</DEECD_Expired>
  </documentManagement>
</p:properties>
</file>

<file path=customXml/itemProps1.xml><?xml version="1.0" encoding="utf-8"?>
<ds:datastoreItem xmlns:ds="http://schemas.openxmlformats.org/officeDocument/2006/customXml" ds:itemID="{A422599C-508B-4021-ABC0-792D00610341}"/>
</file>

<file path=customXml/itemProps2.xml><?xml version="1.0" encoding="utf-8"?>
<ds:datastoreItem xmlns:ds="http://schemas.openxmlformats.org/officeDocument/2006/customXml" ds:itemID="{613A8403-ADDF-430A-81E8-233B247F29D5}"/>
</file>

<file path=customXml/itemProps3.xml><?xml version="1.0" encoding="utf-8"?>
<ds:datastoreItem xmlns:ds="http://schemas.openxmlformats.org/officeDocument/2006/customXml" ds:itemID="{9C16B646-4180-4DDC-9F99-FA817E508642}"/>
</file>

<file path=docProps/app.xml><?xml version="1.0" encoding="utf-8"?>
<Properties xmlns="http://schemas.openxmlformats.org/officeDocument/2006/extended-properties" xmlns:vt="http://schemas.openxmlformats.org/officeDocument/2006/docPropsVTypes">
  <Template>VCAA Powerpoint Template</Template>
  <TotalTime>3497</TotalTime>
  <Words>3280</Words>
  <Application>Microsoft Office PowerPoint</Application>
  <PresentationFormat>On-screen Show (4:3)</PresentationFormat>
  <Paragraphs>344</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Times New Roman</vt:lpstr>
      <vt:lpstr>Verdana</vt:lpstr>
      <vt:lpstr>VCAA Powerpoint Template</vt:lpstr>
      <vt:lpstr>Managing VCE Chemistry  student investigations and scientific posters  A resource for structuring teacher, faculty and network discussions  2018 </vt:lpstr>
      <vt:lpstr>PowerPoint Presentation</vt:lpstr>
      <vt:lpstr>PowerPoint Presentation</vt:lpstr>
      <vt:lpstr>Scientific poster – Units 3 and 4</vt:lpstr>
      <vt:lpstr>Scientific poster – Units 1 and 2</vt:lpstr>
      <vt:lpstr>Evaluating scientific posters</vt:lpstr>
      <vt:lpstr>Scientific posters:  succinct communication of science</vt:lpstr>
      <vt:lpstr>Discussion: Science communication</vt:lpstr>
      <vt:lpstr>Poster logistics</vt:lpstr>
      <vt:lpstr>Poster authentication strategies</vt:lpstr>
      <vt:lpstr>PowerPoint Presentation</vt:lpstr>
      <vt:lpstr>PowerPoint Presentation</vt:lpstr>
      <vt:lpstr>Unit 4 Area of Study 3:  Student-designed investigation</vt:lpstr>
      <vt:lpstr>Some interesting 2017 student investigation topics</vt:lpstr>
      <vt:lpstr>Discussion: Refining proposed student investigations</vt:lpstr>
      <vt:lpstr>Examples of student questions that require refinement/changing</vt:lpstr>
      <vt:lpstr>Discuss: What advice would you give to students on the following proposed investigation topics? </vt:lpstr>
      <vt:lpstr>Discussion: Investigation ethics and safety</vt:lpstr>
      <vt:lpstr>PowerPoint Presentation</vt:lpstr>
      <vt:lpstr>Developing investigation skills</vt:lpstr>
      <vt:lpstr>Unit 1 Area of Study 3 Sample approach 1: Teacher-provided list of topics</vt:lpstr>
      <vt:lpstr>Unit 1 Area of Study 3 Sample approach 2:  Group investigation</vt:lpstr>
      <vt:lpstr>Unit 1 Area of Study 3 Sample approach 3: case study</vt:lpstr>
      <vt:lpstr>Unit 1 Area of Study 3 Sample approach 4: student topic selection</vt:lpstr>
      <vt:lpstr>Discussion: Structuring Unit 1 research investigations</vt:lpstr>
      <vt:lpstr>Sample approaches to structuring Unit 2 student investigations </vt:lpstr>
      <vt:lpstr>Units 3 and/or 4  Sample approach 1: General question</vt:lpstr>
      <vt:lpstr>Units 3 and/or 4 Sample approach 2: Limited topic choice</vt:lpstr>
      <vt:lpstr>Units 3 and/or 4 Sample approach 3: Flipped classroom</vt:lpstr>
      <vt:lpstr>Discussion: Structuring Unit 3 and 4 student investigations</vt:lpstr>
      <vt:lpstr>PowerPoint Presentation</vt:lpstr>
      <vt:lpstr>Typical timeline (suggested 7 to 10 hours)</vt:lpstr>
      <vt:lpstr>Discussion: Unpacking key science skills</vt:lpstr>
      <vt:lpstr>Testing students’ capacity to design investigations</vt:lpstr>
      <vt:lpstr>PowerPoint Presentation</vt:lpstr>
      <vt:lpstr>PowerPoint Presentation</vt:lpstr>
      <vt:lpstr>Tips for effective feedback (from ‘7 Key Characteristics Of Better Learning Feedback’ by Grant Wiggins, updated 2017 </vt:lpstr>
      <vt:lpstr>Discussion: Feedback</vt:lpstr>
      <vt:lpstr>PowerPoint Presentation</vt:lpstr>
      <vt:lpstr>PowerPoint Presentation</vt:lpstr>
      <vt:lpstr>Virtual laboratories</vt:lpstr>
      <vt:lpstr>PowerPoint Presentation</vt:lpstr>
      <vt:lpstr>PowerPoint Presentation</vt:lpstr>
      <vt:lpstr>Science faculty experimental investigation planner </vt:lpstr>
      <vt:lpstr>Sample experimental  investigation planner</vt:lpstr>
      <vt:lpstr>PowerPoint Presentation</vt:lpstr>
      <vt:lpstr>Managing change</vt:lpstr>
    </vt:vector>
  </TitlesOfParts>
  <Company>Victorian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VCE Chemistry student investigations and scientific posters</dc:title>
  <dc:subject>VCE Chemistry</dc:subject>
  <dc:creator/>
  <cp:keywords>vce, chemistry, investigations, scientified, student, posters</cp:keywords>
  <cp:lastModifiedBy>Coleman, Julie J</cp:lastModifiedBy>
  <cp:revision>337</cp:revision>
  <cp:lastPrinted>2018-10-02T06:15:30Z</cp:lastPrinted>
  <dcterms:created xsi:type="dcterms:W3CDTF">2017-10-24T22:41:01Z</dcterms:created>
  <dcterms:modified xsi:type="dcterms:W3CDTF">2018-11-12T01:24:40Z</dcterms:modified>
  <cp:category>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ECD_Author">
    <vt:lpwstr>25;#VCAA|ae0180aa-7478-4220-a827-32d8158f8b8e</vt:lpwstr>
  </property>
  <property fmtid="{D5CDD505-2E9C-101B-9397-08002B2CF9AE}" pid="3" name="ContentTypeId">
    <vt:lpwstr>0x0101007BA2A11A40BE9045AE22BD0150786171</vt:lpwstr>
  </property>
  <property fmtid="{D5CDD505-2E9C-101B-9397-08002B2CF9AE}" pid="4" name="DEECD_ItemType">
    <vt:lpwstr>40;#Page|eb523acf-a821-456c-a76b-7607578309d7</vt:lpwstr>
  </property>
</Properties>
</file>