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1.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9"/>
  </p:notesMasterIdLst>
  <p:handoutMasterIdLst>
    <p:handoutMasterId r:id="rId50"/>
  </p:handoutMasterIdLst>
  <p:sldIdLst>
    <p:sldId id="257" r:id="rId5"/>
    <p:sldId id="258" r:id="rId6"/>
    <p:sldId id="259" r:id="rId7"/>
    <p:sldId id="260" r:id="rId8"/>
    <p:sldId id="261" r:id="rId9"/>
    <p:sldId id="263" r:id="rId10"/>
    <p:sldId id="264" r:id="rId11"/>
    <p:sldId id="265" r:id="rId12"/>
    <p:sldId id="273" r:id="rId13"/>
    <p:sldId id="268" r:id="rId14"/>
    <p:sldId id="266" r:id="rId15"/>
    <p:sldId id="276" r:id="rId16"/>
    <p:sldId id="277" r:id="rId17"/>
    <p:sldId id="278" r:id="rId18"/>
    <p:sldId id="279" r:id="rId19"/>
    <p:sldId id="280" r:id="rId20"/>
    <p:sldId id="282" r:id="rId21"/>
    <p:sldId id="328"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295" r:id="rId47"/>
    <p:sldId id="275" r:id="rId48"/>
  </p:sldIdLst>
  <p:sldSz cx="9144000" cy="5143500" type="screen16x9"/>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CBECDE"/>
    <a:srgbClr val="CCCC00"/>
    <a:srgbClr val="FFD85B"/>
    <a:srgbClr val="FFFF66"/>
    <a:srgbClr val="009999"/>
    <a:srgbClr val="75AEC7"/>
    <a:srgbClr val="C0C0C0"/>
    <a:srgbClr val="0099CC"/>
    <a:srgbClr val="FF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17"/>
    <p:restoredTop sz="47239" autoAdjust="0"/>
  </p:normalViewPr>
  <p:slideViewPr>
    <p:cSldViewPr>
      <p:cViewPr varScale="1">
        <p:scale>
          <a:sx n="41" d="100"/>
          <a:sy n="41" d="100"/>
        </p:scale>
        <p:origin x="1620" y="3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4-13T10:12:15.648"/>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a:t>
            </a:fld>
            <a:endParaRPr lang="en-AU"/>
          </a:p>
        </p:txBody>
      </p:sp>
    </p:spTree>
    <p:extLst>
      <p:ext uri="{BB962C8B-B14F-4D97-AF65-F5344CB8AC3E}">
        <p14:creationId xmlns:p14="http://schemas.microsoft.com/office/powerpoint/2010/main" val="1897736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10</a:t>
            </a:fld>
            <a:endParaRPr lang="en-AU" dirty="0"/>
          </a:p>
        </p:txBody>
      </p:sp>
    </p:spTree>
    <p:extLst>
      <p:ext uri="{BB962C8B-B14F-4D97-AF65-F5344CB8AC3E}">
        <p14:creationId xmlns:p14="http://schemas.microsoft.com/office/powerpoint/2010/main" val="4174142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11</a:t>
            </a:fld>
            <a:endParaRPr lang="en-AU"/>
          </a:p>
        </p:txBody>
      </p:sp>
    </p:spTree>
    <p:extLst>
      <p:ext uri="{BB962C8B-B14F-4D97-AF65-F5344CB8AC3E}">
        <p14:creationId xmlns:p14="http://schemas.microsoft.com/office/powerpoint/2010/main" val="61301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3332502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555555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14</a:t>
            </a:fld>
            <a:endParaRPr lang="en-AU"/>
          </a:p>
        </p:txBody>
      </p:sp>
    </p:spTree>
    <p:extLst>
      <p:ext uri="{BB962C8B-B14F-4D97-AF65-F5344CB8AC3E}">
        <p14:creationId xmlns:p14="http://schemas.microsoft.com/office/powerpoint/2010/main" val="3664200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15</a:t>
            </a:fld>
            <a:endParaRPr lang="en-AU" dirty="0"/>
          </a:p>
        </p:txBody>
      </p:sp>
    </p:spTree>
    <p:extLst>
      <p:ext uri="{BB962C8B-B14F-4D97-AF65-F5344CB8AC3E}">
        <p14:creationId xmlns:p14="http://schemas.microsoft.com/office/powerpoint/2010/main" val="669476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16</a:t>
            </a:fld>
            <a:endParaRPr lang="en-AU" dirty="0"/>
          </a:p>
        </p:txBody>
      </p:sp>
    </p:spTree>
    <p:extLst>
      <p:ext uri="{BB962C8B-B14F-4D97-AF65-F5344CB8AC3E}">
        <p14:creationId xmlns:p14="http://schemas.microsoft.com/office/powerpoint/2010/main" val="35335277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17</a:t>
            </a:fld>
            <a:endParaRPr lang="en-AU"/>
          </a:p>
        </p:txBody>
      </p:sp>
    </p:spTree>
    <p:extLst>
      <p:ext uri="{BB962C8B-B14F-4D97-AF65-F5344CB8AC3E}">
        <p14:creationId xmlns:p14="http://schemas.microsoft.com/office/powerpoint/2010/main" val="1670877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18</a:t>
            </a:fld>
            <a:endParaRPr lang="en-AU"/>
          </a:p>
        </p:txBody>
      </p:sp>
    </p:spTree>
    <p:extLst>
      <p:ext uri="{BB962C8B-B14F-4D97-AF65-F5344CB8AC3E}">
        <p14:creationId xmlns:p14="http://schemas.microsoft.com/office/powerpoint/2010/main" val="2186699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19</a:t>
            </a:fld>
            <a:endParaRPr lang="en-AU"/>
          </a:p>
        </p:txBody>
      </p:sp>
    </p:spTree>
    <p:extLst>
      <p:ext uri="{BB962C8B-B14F-4D97-AF65-F5344CB8AC3E}">
        <p14:creationId xmlns:p14="http://schemas.microsoft.com/office/powerpoint/2010/main" val="100166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a:t>
            </a:fld>
            <a:endParaRPr lang="en-AU"/>
          </a:p>
        </p:txBody>
      </p:sp>
    </p:spTree>
    <p:extLst>
      <p:ext uri="{BB962C8B-B14F-4D97-AF65-F5344CB8AC3E}">
        <p14:creationId xmlns:p14="http://schemas.microsoft.com/office/powerpoint/2010/main" val="17531616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20</a:t>
            </a:fld>
            <a:endParaRPr lang="en-AU"/>
          </a:p>
        </p:txBody>
      </p:sp>
    </p:spTree>
    <p:extLst>
      <p:ext uri="{BB962C8B-B14F-4D97-AF65-F5344CB8AC3E}">
        <p14:creationId xmlns:p14="http://schemas.microsoft.com/office/powerpoint/2010/main" val="2809163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21</a:t>
            </a:fld>
            <a:endParaRPr lang="en-AU" dirty="0"/>
          </a:p>
        </p:txBody>
      </p:sp>
    </p:spTree>
    <p:extLst>
      <p:ext uri="{BB962C8B-B14F-4D97-AF65-F5344CB8AC3E}">
        <p14:creationId xmlns:p14="http://schemas.microsoft.com/office/powerpoint/2010/main" val="15749537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22</a:t>
            </a:fld>
            <a:endParaRPr lang="en-AU" dirty="0"/>
          </a:p>
        </p:txBody>
      </p:sp>
    </p:spTree>
    <p:extLst>
      <p:ext uri="{BB962C8B-B14F-4D97-AF65-F5344CB8AC3E}">
        <p14:creationId xmlns:p14="http://schemas.microsoft.com/office/powerpoint/2010/main" val="25315336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23</a:t>
            </a:fld>
            <a:endParaRPr lang="en-AU"/>
          </a:p>
        </p:txBody>
      </p:sp>
    </p:spTree>
    <p:extLst>
      <p:ext uri="{BB962C8B-B14F-4D97-AF65-F5344CB8AC3E}">
        <p14:creationId xmlns:p14="http://schemas.microsoft.com/office/powerpoint/2010/main" val="2365253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24</a:t>
            </a:fld>
            <a:endParaRPr lang="en-AU"/>
          </a:p>
        </p:txBody>
      </p:sp>
    </p:spTree>
    <p:extLst>
      <p:ext uri="{BB962C8B-B14F-4D97-AF65-F5344CB8AC3E}">
        <p14:creationId xmlns:p14="http://schemas.microsoft.com/office/powerpoint/2010/main" val="505411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25</a:t>
            </a:fld>
            <a:endParaRPr lang="en-AU"/>
          </a:p>
        </p:txBody>
      </p:sp>
    </p:spTree>
    <p:extLst>
      <p:ext uri="{BB962C8B-B14F-4D97-AF65-F5344CB8AC3E}">
        <p14:creationId xmlns:p14="http://schemas.microsoft.com/office/powerpoint/2010/main" val="18896310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26</a:t>
            </a:fld>
            <a:endParaRPr lang="en-AU"/>
          </a:p>
        </p:txBody>
      </p:sp>
    </p:spTree>
    <p:extLst>
      <p:ext uri="{BB962C8B-B14F-4D97-AF65-F5344CB8AC3E}">
        <p14:creationId xmlns:p14="http://schemas.microsoft.com/office/powerpoint/2010/main" val="35158297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27</a:t>
            </a:fld>
            <a:endParaRPr lang="en-AU" dirty="0"/>
          </a:p>
        </p:txBody>
      </p:sp>
    </p:spTree>
    <p:extLst>
      <p:ext uri="{BB962C8B-B14F-4D97-AF65-F5344CB8AC3E}">
        <p14:creationId xmlns:p14="http://schemas.microsoft.com/office/powerpoint/2010/main" val="35244166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28</a:t>
            </a:fld>
            <a:endParaRPr lang="en-AU" dirty="0"/>
          </a:p>
        </p:txBody>
      </p:sp>
    </p:spTree>
    <p:extLst>
      <p:ext uri="{BB962C8B-B14F-4D97-AF65-F5344CB8AC3E}">
        <p14:creationId xmlns:p14="http://schemas.microsoft.com/office/powerpoint/2010/main" val="15410157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29</a:t>
            </a:fld>
            <a:endParaRPr lang="en-AU"/>
          </a:p>
        </p:txBody>
      </p:sp>
    </p:spTree>
    <p:extLst>
      <p:ext uri="{BB962C8B-B14F-4D97-AF65-F5344CB8AC3E}">
        <p14:creationId xmlns:p14="http://schemas.microsoft.com/office/powerpoint/2010/main" val="517922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7872506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30</a:t>
            </a:fld>
            <a:endParaRPr lang="en-AU"/>
          </a:p>
        </p:txBody>
      </p:sp>
    </p:spTree>
    <p:extLst>
      <p:ext uri="{BB962C8B-B14F-4D97-AF65-F5344CB8AC3E}">
        <p14:creationId xmlns:p14="http://schemas.microsoft.com/office/powerpoint/2010/main" val="36369276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31</a:t>
            </a:fld>
            <a:endParaRPr lang="en-AU"/>
          </a:p>
        </p:txBody>
      </p:sp>
    </p:spTree>
    <p:extLst>
      <p:ext uri="{BB962C8B-B14F-4D97-AF65-F5344CB8AC3E}">
        <p14:creationId xmlns:p14="http://schemas.microsoft.com/office/powerpoint/2010/main" val="10080672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32</a:t>
            </a:fld>
            <a:endParaRPr lang="en-AU"/>
          </a:p>
        </p:txBody>
      </p:sp>
    </p:spTree>
    <p:extLst>
      <p:ext uri="{BB962C8B-B14F-4D97-AF65-F5344CB8AC3E}">
        <p14:creationId xmlns:p14="http://schemas.microsoft.com/office/powerpoint/2010/main" val="37564924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33</a:t>
            </a:fld>
            <a:endParaRPr lang="en-AU" dirty="0"/>
          </a:p>
        </p:txBody>
      </p:sp>
    </p:spTree>
    <p:extLst>
      <p:ext uri="{BB962C8B-B14F-4D97-AF65-F5344CB8AC3E}">
        <p14:creationId xmlns:p14="http://schemas.microsoft.com/office/powerpoint/2010/main" val="28409486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34</a:t>
            </a:fld>
            <a:endParaRPr lang="en-AU" dirty="0"/>
          </a:p>
        </p:txBody>
      </p:sp>
    </p:spTree>
    <p:extLst>
      <p:ext uri="{BB962C8B-B14F-4D97-AF65-F5344CB8AC3E}">
        <p14:creationId xmlns:p14="http://schemas.microsoft.com/office/powerpoint/2010/main" val="3399576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35</a:t>
            </a:fld>
            <a:endParaRPr lang="en-AU"/>
          </a:p>
        </p:txBody>
      </p:sp>
    </p:spTree>
    <p:extLst>
      <p:ext uri="{BB962C8B-B14F-4D97-AF65-F5344CB8AC3E}">
        <p14:creationId xmlns:p14="http://schemas.microsoft.com/office/powerpoint/2010/main" val="28818152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36</a:t>
            </a:fld>
            <a:endParaRPr lang="en-AU"/>
          </a:p>
        </p:txBody>
      </p:sp>
    </p:spTree>
    <p:extLst>
      <p:ext uri="{BB962C8B-B14F-4D97-AF65-F5344CB8AC3E}">
        <p14:creationId xmlns:p14="http://schemas.microsoft.com/office/powerpoint/2010/main" val="1500018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37</a:t>
            </a:fld>
            <a:endParaRPr lang="en-AU"/>
          </a:p>
        </p:txBody>
      </p:sp>
    </p:spTree>
    <p:extLst>
      <p:ext uri="{BB962C8B-B14F-4D97-AF65-F5344CB8AC3E}">
        <p14:creationId xmlns:p14="http://schemas.microsoft.com/office/powerpoint/2010/main" val="37536385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38</a:t>
            </a:fld>
            <a:endParaRPr lang="en-AU"/>
          </a:p>
        </p:txBody>
      </p:sp>
    </p:spTree>
    <p:extLst>
      <p:ext uri="{BB962C8B-B14F-4D97-AF65-F5344CB8AC3E}">
        <p14:creationId xmlns:p14="http://schemas.microsoft.com/office/powerpoint/2010/main" val="33383690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39</a:t>
            </a:fld>
            <a:endParaRPr lang="en-AU" dirty="0"/>
          </a:p>
        </p:txBody>
      </p:sp>
    </p:spTree>
    <p:extLst>
      <p:ext uri="{BB962C8B-B14F-4D97-AF65-F5344CB8AC3E}">
        <p14:creationId xmlns:p14="http://schemas.microsoft.com/office/powerpoint/2010/main" val="1553231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32924181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40</a:t>
            </a:fld>
            <a:endParaRPr lang="en-AU" dirty="0"/>
          </a:p>
        </p:txBody>
      </p:sp>
    </p:spTree>
    <p:extLst>
      <p:ext uri="{BB962C8B-B14F-4D97-AF65-F5344CB8AC3E}">
        <p14:creationId xmlns:p14="http://schemas.microsoft.com/office/powerpoint/2010/main" val="29464929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41</a:t>
            </a:fld>
            <a:endParaRPr lang="en-AU"/>
          </a:p>
        </p:txBody>
      </p:sp>
    </p:spTree>
    <p:extLst>
      <p:ext uri="{BB962C8B-B14F-4D97-AF65-F5344CB8AC3E}">
        <p14:creationId xmlns:p14="http://schemas.microsoft.com/office/powerpoint/2010/main" val="40567291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42</a:t>
            </a:fld>
            <a:endParaRPr lang="en-AU"/>
          </a:p>
        </p:txBody>
      </p:sp>
    </p:spTree>
    <p:extLst>
      <p:ext uri="{BB962C8B-B14F-4D97-AF65-F5344CB8AC3E}">
        <p14:creationId xmlns:p14="http://schemas.microsoft.com/office/powerpoint/2010/main" val="37387941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43</a:t>
            </a:fld>
            <a:endParaRPr lang="en-AU"/>
          </a:p>
        </p:txBody>
      </p:sp>
    </p:spTree>
    <p:extLst>
      <p:ext uri="{BB962C8B-B14F-4D97-AF65-F5344CB8AC3E}">
        <p14:creationId xmlns:p14="http://schemas.microsoft.com/office/powerpoint/2010/main" val="16326838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44</a:t>
            </a:fld>
            <a:endParaRPr lang="en-AU"/>
          </a:p>
        </p:txBody>
      </p:sp>
    </p:spTree>
    <p:extLst>
      <p:ext uri="{BB962C8B-B14F-4D97-AF65-F5344CB8AC3E}">
        <p14:creationId xmlns:p14="http://schemas.microsoft.com/office/powerpoint/2010/main" val="2609277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3518115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405583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1226978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506269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9</a:t>
            </a:fld>
            <a:endParaRPr lang="en-AU" dirty="0"/>
          </a:p>
        </p:txBody>
      </p:sp>
    </p:spTree>
    <p:extLst>
      <p:ext uri="{BB962C8B-B14F-4D97-AF65-F5344CB8AC3E}">
        <p14:creationId xmlns:p14="http://schemas.microsoft.com/office/powerpoint/2010/main" val="861515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dirty="0"/>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dirty="0"/>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dirty="0"/>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dirty="0"/>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dirty="0"/>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dirty="0"/>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a:t>VCE History</a:t>
            </a:r>
            <a:br>
              <a:rPr lang="en-AU" dirty="0"/>
            </a:br>
            <a:r>
              <a:rPr lang="en-AU" dirty="0"/>
              <a:t>Units </a:t>
            </a:r>
            <a:r>
              <a:rPr lang="en-AU"/>
              <a:t>1- 2 </a:t>
            </a:r>
            <a:r>
              <a:rPr lang="en-AU" dirty="0"/>
              <a:t>Ancient History</a:t>
            </a:r>
          </a:p>
        </p:txBody>
      </p:sp>
      <p:sp>
        <p:nvSpPr>
          <p:cNvPr id="5" name="Subtitle 4"/>
          <p:cNvSpPr>
            <a:spLocks noGrp="1"/>
          </p:cNvSpPr>
          <p:nvPr>
            <p:ph type="subTitle" idx="1"/>
          </p:nvPr>
        </p:nvSpPr>
        <p:spPr/>
        <p:txBody>
          <a:bodyPr/>
          <a:lstStyle/>
          <a:p>
            <a:r>
              <a:rPr lang="en-AU" dirty="0"/>
              <a:t>Implementation Workshop</a:t>
            </a:r>
          </a:p>
        </p:txBody>
      </p:sp>
    </p:spTree>
    <p:extLst>
      <p:ext uri="{BB962C8B-B14F-4D97-AF65-F5344CB8AC3E}">
        <p14:creationId xmlns:p14="http://schemas.microsoft.com/office/powerpoint/2010/main" val="151393065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4095689681"/>
              </p:ext>
            </p:extLst>
          </p:nvPr>
        </p:nvGraphicFramePr>
        <p:xfrm>
          <a:off x="179512" y="123478"/>
          <a:ext cx="8784976" cy="4522167"/>
        </p:xfrm>
        <a:graphic>
          <a:graphicData uri="http://schemas.openxmlformats.org/drawingml/2006/table">
            <a:tbl>
              <a:tblPr firstRow="1" bandRow="1">
                <a:tableStyleId>{85BE263C-DBD7-4A20-BB59-AAB30ACAA65A}</a:tableStyleId>
              </a:tblPr>
              <a:tblGrid>
                <a:gridCol w="1728192">
                  <a:extLst>
                    <a:ext uri="{9D8B030D-6E8A-4147-A177-3AD203B41FA5}">
                      <a16:colId xmlns:a16="http://schemas.microsoft.com/office/drawing/2014/main" val="2422161473"/>
                    </a:ext>
                  </a:extLst>
                </a:gridCol>
                <a:gridCol w="7056784">
                  <a:extLst>
                    <a:ext uri="{9D8B030D-6E8A-4147-A177-3AD203B41FA5}">
                      <a16:colId xmlns:a16="http://schemas.microsoft.com/office/drawing/2014/main" val="2017662329"/>
                    </a:ext>
                  </a:extLst>
                </a:gridCol>
              </a:tblGrid>
              <a:tr h="347821">
                <a:tc>
                  <a:txBody>
                    <a:bodyPr/>
                    <a:lstStyle/>
                    <a:p>
                      <a:endParaRPr lang="en-AU" dirty="0"/>
                    </a:p>
                  </a:txBody>
                  <a:tcPr/>
                </a:tc>
                <a:tc>
                  <a:txBody>
                    <a:bodyPr/>
                    <a:lstStyle/>
                    <a:p>
                      <a:r>
                        <a:rPr lang="en-AU" dirty="0"/>
                        <a:t>Unit 1</a:t>
                      </a:r>
                    </a:p>
                  </a:txBody>
                  <a:tcPr/>
                </a:tc>
                <a:extLst>
                  <a:ext uri="{0D108BD9-81ED-4DB2-BD59-A6C34878D82A}">
                    <a16:rowId xmlns:a16="http://schemas.microsoft.com/office/drawing/2014/main" val="3084720532"/>
                  </a:ext>
                </a:extLst>
              </a:tr>
              <a:tr h="600348">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Discovering civilisation</a:t>
                      </a:r>
                      <a:endParaRPr lang="en-A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516327">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dirty="0">
                          <a:effectLst/>
                        </a:rPr>
                        <a:t>ask and use a range of historical questions to explore the features and development of a civilisation </a:t>
                      </a:r>
                      <a:endParaRPr lang="en-AU" sz="1600" dirty="0">
                        <a:effectLst/>
                      </a:endParaRPr>
                    </a:p>
                    <a:p>
                      <a:pPr marL="285750" lvl="0" indent="-285750">
                        <a:buFont typeface="Arial" panose="020B0604020202020204" pitchFamily="34" charset="0"/>
                        <a:buChar char="•"/>
                      </a:pPr>
                      <a:r>
                        <a:rPr lang="en-GB" sz="1600" dirty="0">
                          <a:effectLst/>
                        </a:rPr>
                        <a:t>analyse sources for use as evidence</a:t>
                      </a:r>
                      <a:endParaRPr lang="en-AU" sz="1600" dirty="0">
                        <a:effectLst/>
                      </a:endParaRPr>
                    </a:p>
                    <a:p>
                      <a:pPr marL="285750" lvl="0" indent="-285750">
                        <a:buFont typeface="Arial" panose="020B0604020202020204" pitchFamily="34" charset="0"/>
                        <a:buChar char="•"/>
                      </a:pPr>
                      <a:r>
                        <a:rPr lang="en-GB" sz="1600" dirty="0">
                          <a:effectLst/>
                        </a:rPr>
                        <a:t>identify the perspectives of people in Ancient Mesopotamia and how perspectives changed over time</a:t>
                      </a:r>
                      <a:endParaRPr lang="en-AU" sz="1600" dirty="0">
                        <a:effectLst/>
                      </a:endParaRPr>
                    </a:p>
                    <a:p>
                      <a:pPr marL="285750" lvl="0" indent="-285750">
                        <a:buFont typeface="Arial" panose="020B0604020202020204" pitchFamily="34" charset="0"/>
                        <a:buChar char="•"/>
                      </a:pPr>
                      <a:r>
                        <a:rPr lang="en-GB" sz="1600" dirty="0">
                          <a:effectLst/>
                        </a:rPr>
                        <a:t>identify historical interpretations about the features and the development of civilisation</a:t>
                      </a:r>
                      <a:endParaRPr lang="en-AU" sz="1600" dirty="0">
                        <a:effectLst/>
                      </a:endParaRPr>
                    </a:p>
                    <a:p>
                      <a:pPr marL="285750" lvl="0" indent="-285750">
                        <a:buFont typeface="Arial" panose="020B0604020202020204" pitchFamily="34" charset="0"/>
                        <a:buChar char="•"/>
                      </a:pPr>
                      <a:r>
                        <a:rPr lang="en-GB" sz="1600" dirty="0">
                          <a:effectLst/>
                        </a:rPr>
                        <a:t>analyse the causes and consequences of the development of civilisation in Ancient Mesopotamia</a:t>
                      </a:r>
                      <a:endParaRPr lang="en-AU" sz="1600" dirty="0">
                        <a:effectLst/>
                      </a:endParaRPr>
                    </a:p>
                    <a:p>
                      <a:pPr marL="285750" lvl="0" indent="-285750">
                        <a:buFont typeface="Arial" panose="020B0604020202020204" pitchFamily="34" charset="0"/>
                        <a:buChar char="•"/>
                      </a:pPr>
                      <a:r>
                        <a:rPr lang="en-GB" sz="1600" dirty="0">
                          <a:effectLst/>
                        </a:rPr>
                        <a:t>explain how the features of Ancient Mesopotamia changed and/or stayed the same</a:t>
                      </a:r>
                      <a:endParaRPr lang="en-AU" sz="1600" dirty="0">
                        <a:effectLst/>
                      </a:endParaRPr>
                    </a:p>
                    <a:p>
                      <a:pPr marL="285750" lvl="0" indent="-285750">
                        <a:buFont typeface="Arial" panose="020B0604020202020204" pitchFamily="34" charset="0"/>
                        <a:buChar char="•"/>
                      </a:pPr>
                      <a:r>
                        <a:rPr lang="en-GB" sz="1600" dirty="0">
                          <a:effectLst/>
                        </a:rPr>
                        <a:t>evaluate the historical significance of Ancient Mesopotamia</a:t>
                      </a:r>
                      <a:endParaRPr lang="en-AU" sz="1600" dirty="0">
                        <a:effectLst/>
                      </a:endParaRPr>
                    </a:p>
                    <a:p>
                      <a:pPr marL="285750" lvl="0" indent="-285750">
                        <a:buFont typeface="Arial" panose="020B0604020202020204" pitchFamily="34" charset="0"/>
                        <a:buChar char="•"/>
                      </a:pPr>
                      <a:r>
                        <a:rPr lang="en-GB" sz="1600" dirty="0">
                          <a:effectLst/>
                        </a:rPr>
                        <a:t>construct arguments about Ancient Mesopotamia using sources as evidence.</a:t>
                      </a:r>
                      <a:endParaRPr lang="en-AU" sz="1600" dirty="0">
                        <a:effectLst/>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76018484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p:txBody>
          <a:bodyPr/>
          <a:lstStyle/>
          <a:p>
            <a:pPr marL="0" indent="0">
              <a:buNone/>
            </a:pPr>
            <a:r>
              <a:rPr lang="en-AU" i="1" dirty="0"/>
              <a:t>What comes first…</a:t>
            </a:r>
          </a:p>
          <a:p>
            <a:pPr marL="0" indent="0">
              <a:buNone/>
            </a:pPr>
            <a:endParaRPr lang="en-AU" dirty="0"/>
          </a:p>
        </p:txBody>
      </p:sp>
      <p:graphicFrame>
        <p:nvGraphicFramePr>
          <p:cNvPr id="4" name="Table 4">
            <a:extLst>
              <a:ext uri="{FF2B5EF4-FFF2-40B4-BE49-F238E27FC236}">
                <a16:creationId xmlns:a16="http://schemas.microsoft.com/office/drawing/2014/main" id="{D11495A2-25FC-45C6-A4BC-37CF586E780B}"/>
              </a:ext>
            </a:extLst>
          </p:cNvPr>
          <p:cNvGraphicFramePr>
            <a:graphicFrameLocks noGrp="1"/>
          </p:cNvGraphicFramePr>
          <p:nvPr>
            <p:extLst>
              <p:ext uri="{D42A27DB-BD31-4B8C-83A1-F6EECF244321}">
                <p14:modId xmlns:p14="http://schemas.microsoft.com/office/powerpoint/2010/main" val="41251725"/>
              </p:ext>
            </p:extLst>
          </p:nvPr>
        </p:nvGraphicFramePr>
        <p:xfrm>
          <a:off x="539552" y="1995686"/>
          <a:ext cx="8064896" cy="2376264"/>
        </p:xfrm>
        <a:graphic>
          <a:graphicData uri="http://schemas.openxmlformats.org/drawingml/2006/table">
            <a:tbl>
              <a:tblPr firstRow="1" bandRow="1">
                <a:tableStyleId>{5C22544A-7EE6-4342-B048-85BDC9FD1C3A}</a:tableStyleId>
              </a:tblPr>
              <a:tblGrid>
                <a:gridCol w="4032448">
                  <a:extLst>
                    <a:ext uri="{9D8B030D-6E8A-4147-A177-3AD203B41FA5}">
                      <a16:colId xmlns:a16="http://schemas.microsoft.com/office/drawing/2014/main" val="2103198013"/>
                    </a:ext>
                  </a:extLst>
                </a:gridCol>
                <a:gridCol w="4032448">
                  <a:extLst>
                    <a:ext uri="{9D8B030D-6E8A-4147-A177-3AD203B41FA5}">
                      <a16:colId xmlns:a16="http://schemas.microsoft.com/office/drawing/2014/main" val="1667798561"/>
                    </a:ext>
                  </a:extLst>
                </a:gridCol>
              </a:tblGrid>
              <a:tr h="1238452">
                <a:tc>
                  <a:txBody>
                    <a:bodyPr/>
                    <a:lstStyle/>
                    <a:p>
                      <a:pPr algn="ctr"/>
                      <a:endParaRPr lang="en-AU" dirty="0"/>
                    </a:p>
                    <a:p>
                      <a:pPr algn="ctr"/>
                      <a:r>
                        <a:rPr lang="en-AU" sz="2400" dirty="0"/>
                        <a:t>Civilisation or agriculture?</a:t>
                      </a:r>
                    </a:p>
                  </a:txBody>
                  <a:tcPr>
                    <a:solidFill>
                      <a:schemeClr val="accent2"/>
                    </a:solidFill>
                  </a:tcPr>
                </a:tc>
                <a:tc>
                  <a:txBody>
                    <a:bodyPr/>
                    <a:lstStyle/>
                    <a:p>
                      <a:pPr algn="ctr"/>
                      <a:endParaRPr lang="en-AU" dirty="0"/>
                    </a:p>
                    <a:p>
                      <a:pPr algn="ctr"/>
                      <a:r>
                        <a:rPr lang="en-AU" sz="2400" dirty="0"/>
                        <a:t>Civilisation or language?</a:t>
                      </a:r>
                    </a:p>
                  </a:txBody>
                  <a:tcPr>
                    <a:solidFill>
                      <a:schemeClr val="accent2"/>
                    </a:solidFill>
                  </a:tcPr>
                </a:tc>
                <a:extLst>
                  <a:ext uri="{0D108BD9-81ED-4DB2-BD59-A6C34878D82A}">
                    <a16:rowId xmlns:a16="http://schemas.microsoft.com/office/drawing/2014/main" val="2779899778"/>
                  </a:ext>
                </a:extLst>
              </a:tr>
              <a:tr h="1137812">
                <a:tc>
                  <a:txBody>
                    <a:bodyPr/>
                    <a:lstStyle/>
                    <a:p>
                      <a:pPr algn="ctr"/>
                      <a:endParaRPr lang="en-AU" dirty="0"/>
                    </a:p>
                    <a:p>
                      <a:pPr algn="ctr"/>
                      <a:r>
                        <a:rPr lang="en-AU" sz="2400" dirty="0"/>
                        <a:t>Civilisation or warfare?</a:t>
                      </a:r>
                    </a:p>
                  </a:txBody>
                  <a:tcPr/>
                </a:tc>
                <a:tc>
                  <a:txBody>
                    <a:bodyPr/>
                    <a:lstStyle/>
                    <a:p>
                      <a:pPr algn="ctr"/>
                      <a:endParaRPr lang="en-AU" dirty="0"/>
                    </a:p>
                    <a:p>
                      <a:pPr algn="ctr"/>
                      <a:r>
                        <a:rPr lang="en-AU" sz="2400" dirty="0"/>
                        <a:t>Civilisations of beliefs?</a:t>
                      </a:r>
                    </a:p>
                  </a:txBody>
                  <a:tcPr/>
                </a:tc>
                <a:extLst>
                  <a:ext uri="{0D108BD9-81ED-4DB2-BD59-A6C34878D82A}">
                    <a16:rowId xmlns:a16="http://schemas.microsoft.com/office/drawing/2014/main" val="1176342177"/>
                  </a:ext>
                </a:extLst>
              </a:tr>
            </a:tbl>
          </a:graphicData>
        </a:graphic>
      </p:graphicFrame>
    </p:spTree>
    <p:extLst>
      <p:ext uri="{BB962C8B-B14F-4D97-AF65-F5344CB8AC3E}">
        <p14:creationId xmlns:p14="http://schemas.microsoft.com/office/powerpoint/2010/main" val="236810264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p:txBody>
          <a:bodyPr/>
          <a:lstStyle/>
          <a:p>
            <a:pPr marL="0" indent="0">
              <a:buNone/>
            </a:pPr>
            <a:r>
              <a:rPr lang="en-AU" dirty="0">
                <a:solidFill>
                  <a:srgbClr val="0099E3"/>
                </a:solidFill>
              </a:rPr>
              <a:t>The Epic of Gilgamesh</a:t>
            </a:r>
          </a:p>
          <a:p>
            <a:pPr marL="0" indent="0">
              <a:buNone/>
            </a:pPr>
            <a:endParaRPr lang="en-AU" dirty="0"/>
          </a:p>
          <a:p>
            <a:r>
              <a:rPr lang="en-AU" dirty="0"/>
              <a:t>Sumerian </a:t>
            </a:r>
          </a:p>
          <a:p>
            <a:r>
              <a:rPr lang="en-AU" dirty="0"/>
              <a:t>King as divine – 2/3 god, 1/3 human</a:t>
            </a:r>
          </a:p>
          <a:p>
            <a:r>
              <a:rPr lang="en-AU" dirty="0"/>
              <a:t>Flood story mirrors biblical account (Noah)</a:t>
            </a:r>
          </a:p>
          <a:p>
            <a:r>
              <a:rPr lang="en-AU" dirty="0"/>
              <a:t>Multiple accounts (oral story long before it was written)</a:t>
            </a:r>
          </a:p>
        </p:txBody>
      </p:sp>
    </p:spTree>
    <p:extLst>
      <p:ext uri="{BB962C8B-B14F-4D97-AF65-F5344CB8AC3E}">
        <p14:creationId xmlns:p14="http://schemas.microsoft.com/office/powerpoint/2010/main" val="277695654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a:xfrm>
            <a:off x="215926" y="209296"/>
            <a:ext cx="8712968" cy="857250"/>
          </a:xfrm>
        </p:spPr>
        <p:txBody>
          <a:bodyPr/>
          <a:lstStyle/>
          <a:p>
            <a:r>
              <a:rPr lang="en-AU" dirty="0"/>
              <a:t>Unit 1: Ancient Mesopotamia</a:t>
            </a:r>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2250087714"/>
              </p:ext>
            </p:extLst>
          </p:nvPr>
        </p:nvGraphicFramePr>
        <p:xfrm>
          <a:off x="215106" y="1052736"/>
          <a:ext cx="8713788" cy="3664830"/>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4006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Two</a:t>
                      </a:r>
                      <a:endParaRPr lang="en-AU" b="1" dirty="0"/>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bg1"/>
                          </a:solidFill>
                          <a:effectLst/>
                          <a:latin typeface="+mn-lt"/>
                          <a:ea typeface="+mn-ea"/>
                          <a:cs typeface="+mn-cs"/>
                        </a:rPr>
                        <a:t>Ancient empires</a:t>
                      </a:r>
                      <a:endParaRPr lang="en-AU" sz="1800" kern="1200" dirty="0">
                        <a:solidFill>
                          <a:schemeClr val="bg1"/>
                        </a:solidFill>
                        <a:effectLst/>
                        <a:latin typeface="+mn-lt"/>
                        <a:ea typeface="+mn-ea"/>
                        <a:cs typeface="+mn-cs"/>
                      </a:endParaRPr>
                    </a:p>
                    <a:p>
                      <a:endParaRPr lang="en-AU" dirty="0"/>
                    </a:p>
                  </a:txBody>
                  <a:tcPr/>
                </a:tc>
                <a:extLst>
                  <a:ext uri="{0D108BD9-81ED-4DB2-BD59-A6C34878D82A}">
                    <a16:rowId xmlns:a16="http://schemas.microsoft.com/office/drawing/2014/main" val="3084720532"/>
                  </a:ext>
                </a:extLst>
              </a:tr>
              <a:tr h="982590">
                <a:tc>
                  <a:txBody>
                    <a:bodyPr/>
                    <a:lstStyle/>
                    <a:p>
                      <a:r>
                        <a:rPr lang="en-AU" dirty="0"/>
                        <a:t>Outcome 2</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Explain continuity and change in Ancient Mesopotamia.</a:t>
                      </a:r>
                      <a:endParaRPr lang="en-AU" sz="18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2000" dirty="0"/>
                    </a:p>
                  </a:txBody>
                  <a:tcPr/>
                </a:tc>
                <a:extLst>
                  <a:ext uri="{0D108BD9-81ED-4DB2-BD59-A6C34878D82A}">
                    <a16:rowId xmlns:a16="http://schemas.microsoft.com/office/drawing/2014/main" val="1577447254"/>
                  </a:ext>
                </a:extLst>
              </a:tr>
              <a:tr h="1679372">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600" i="1" dirty="0">
                          <a:effectLst/>
                        </a:rPr>
                        <a:t>What were the features of the First Babylonian Dynasty and Assyrian Empire?</a:t>
                      </a:r>
                      <a:endParaRPr lang="en-AU" sz="1600" dirty="0">
                        <a:effectLst/>
                      </a:endParaRPr>
                    </a:p>
                    <a:p>
                      <a:pPr marL="285750" lvl="0" indent="-285750">
                        <a:buFont typeface="Arial" panose="020B0604020202020204" pitchFamily="34" charset="0"/>
                        <a:buChar char="•"/>
                      </a:pPr>
                      <a:r>
                        <a:rPr lang="en-GB" sz="1600" i="1" dirty="0">
                          <a:effectLst/>
                        </a:rPr>
                        <a:t>What is the significance of the Laws of Hammurabi and what they reveal about the way in which Babylonian society was organised?</a:t>
                      </a:r>
                      <a:endParaRPr lang="en-AU" sz="1600" dirty="0">
                        <a:effectLst/>
                      </a:endParaRPr>
                    </a:p>
                    <a:p>
                      <a:pPr marL="285750" lvl="0" indent="-285750">
                        <a:buFont typeface="Arial" panose="020B0604020202020204" pitchFamily="34" charset="0"/>
                        <a:buChar char="•"/>
                      </a:pPr>
                      <a:r>
                        <a:rPr lang="en-GB" sz="1600" i="1" dirty="0">
                          <a:effectLst/>
                        </a:rPr>
                        <a:t>What were the social, political and cultural continuities and changes between the First Babylonian Dynasty and the Assyrian Empire?</a:t>
                      </a:r>
                      <a:endParaRPr lang="en-AU" sz="1600" dirty="0">
                        <a:effectLst/>
                      </a:endParaRPr>
                    </a:p>
                    <a:p>
                      <a:pPr lvl="0"/>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358381064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1858480897"/>
              </p:ext>
            </p:extLst>
          </p:nvPr>
        </p:nvGraphicFramePr>
        <p:xfrm>
          <a:off x="178692" y="483518"/>
          <a:ext cx="8713788" cy="3888431"/>
        </p:xfrm>
        <a:graphic>
          <a:graphicData uri="http://schemas.openxmlformats.org/drawingml/2006/table">
            <a:tbl>
              <a:tblPr firstRow="1" bandRow="1">
                <a:tableStyleId>{9DCAF9ED-07DC-4A11-8D7F-57B35C25682E}</a:tableStyleId>
              </a:tblPr>
              <a:tblGrid>
                <a:gridCol w="2088356">
                  <a:extLst>
                    <a:ext uri="{9D8B030D-6E8A-4147-A177-3AD203B41FA5}">
                      <a16:colId xmlns:a16="http://schemas.microsoft.com/office/drawing/2014/main" val="2422161473"/>
                    </a:ext>
                  </a:extLst>
                </a:gridCol>
                <a:gridCol w="6625432">
                  <a:extLst>
                    <a:ext uri="{9D8B030D-6E8A-4147-A177-3AD203B41FA5}">
                      <a16:colId xmlns:a16="http://schemas.microsoft.com/office/drawing/2014/main" val="2017662329"/>
                    </a:ext>
                  </a:extLst>
                </a:gridCol>
              </a:tblGrid>
              <a:tr h="445236">
                <a:tc gridSpan="2">
                  <a:txBody>
                    <a:bodyPr/>
                    <a:lstStyle/>
                    <a:p>
                      <a:pPr algn="ctr"/>
                      <a:r>
                        <a:rPr lang="en-AU" dirty="0"/>
                        <a:t>Unit 1</a:t>
                      </a:r>
                    </a:p>
                  </a:txBody>
                  <a:tcPr/>
                </a:tc>
                <a:tc hMerge="1">
                  <a:txBody>
                    <a:bodyPr/>
                    <a:lstStyle/>
                    <a:p>
                      <a:endParaRPr lang="en-AU" dirty="0"/>
                    </a:p>
                  </a:txBody>
                  <a:tcPr/>
                </a:tc>
                <a:extLst>
                  <a:ext uri="{0D108BD9-81ED-4DB2-BD59-A6C34878D82A}">
                    <a16:rowId xmlns:a16="http://schemas.microsoft.com/office/drawing/2014/main" val="3084720532"/>
                  </a:ext>
                </a:extLst>
              </a:tr>
              <a:tr h="77749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Two:  </a:t>
                      </a:r>
                      <a:r>
                        <a:rPr lang="en-GB" sz="1800" kern="1200" dirty="0">
                          <a:solidFill>
                            <a:schemeClr val="dk1"/>
                          </a:solidFill>
                          <a:effectLst/>
                          <a:latin typeface="+mn-lt"/>
                          <a:ea typeface="+mn-ea"/>
                          <a:cs typeface="+mn-cs"/>
                        </a:rPr>
                        <a:t>Ancient empires</a:t>
                      </a:r>
                      <a:endParaRPr lang="en-AU" sz="1800" kern="1200" dirty="0">
                        <a:solidFill>
                          <a:schemeClr val="dk1"/>
                        </a:solidFill>
                        <a:effectLst/>
                        <a:latin typeface="+mn-lt"/>
                        <a:ea typeface="+mn-ea"/>
                        <a:cs typeface="+mn-cs"/>
                      </a:endParaRPr>
                    </a:p>
                    <a:p>
                      <a:endParaRPr lang="en-AU" dirty="0"/>
                    </a:p>
                  </a:txBody>
                  <a:tcPr/>
                </a:tc>
                <a:tc hMerge="1">
                  <a:txBody>
                    <a:bodyPr/>
                    <a:lstStyle/>
                    <a:p>
                      <a:endParaRPr lang="en-AU" dirty="0"/>
                    </a:p>
                  </a:txBody>
                  <a:tcPr/>
                </a:tc>
                <a:extLst>
                  <a:ext uri="{0D108BD9-81ED-4DB2-BD59-A6C34878D82A}">
                    <a16:rowId xmlns:a16="http://schemas.microsoft.com/office/drawing/2014/main" val="4221137923"/>
                  </a:ext>
                </a:extLst>
              </a:tr>
              <a:tr h="266570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a:t>
                      </a:r>
                    </a:p>
                    <a:p>
                      <a:pPr marL="285750" indent="-285750">
                        <a:buFontTx/>
                        <a:buChar char="-"/>
                      </a:pPr>
                      <a:r>
                        <a:rPr lang="en-AU" dirty="0"/>
                        <a:t>Key Knowledge. An example of new knowledge:</a:t>
                      </a:r>
                    </a:p>
                    <a:p>
                      <a:pPr marL="0" indent="0">
                        <a:buFontTx/>
                        <a:buNone/>
                      </a:pPr>
                      <a:endParaRPr lang="en-US" sz="1400" i="1" dirty="0"/>
                    </a:p>
                    <a:p>
                      <a:pPr marL="0" indent="0">
                        <a:buFontTx/>
                        <a:buNone/>
                      </a:pPr>
                      <a:r>
                        <a:rPr lang="en-US" sz="1400" i="1" dirty="0"/>
                        <a:t>the significant features of the city of Nineveh and the role these features had on everyday life, </a:t>
                      </a:r>
                      <a:r>
                        <a:rPr lang="en-US" sz="1400" b="1" i="1" dirty="0"/>
                        <a:t>such as </a:t>
                      </a:r>
                      <a:r>
                        <a:rPr lang="en-US" sz="1400" i="1" dirty="0"/>
                        <a:t>geographical location, architectural features, palaces of </a:t>
                      </a:r>
                      <a:r>
                        <a:rPr lang="en-US" sz="1400" i="1" dirty="0" err="1"/>
                        <a:t>Assurnasirpal</a:t>
                      </a:r>
                      <a:r>
                        <a:rPr lang="en-US" sz="1400" i="1" dirty="0"/>
                        <a:t>, rebuilding and architectural expansion under Sennacherib, temples of </a:t>
                      </a:r>
                      <a:r>
                        <a:rPr lang="en-US" sz="1400" i="1" dirty="0" err="1"/>
                        <a:t>Nabu</a:t>
                      </a:r>
                      <a:r>
                        <a:rPr lang="en-US" sz="1400" i="1" dirty="0"/>
                        <a:t> and Ishtar, irrigation and aqueducts, the Royal Library of Ashurbanipal, gardens, gates and walls, and the findings from the excavations of these archaeological site </a:t>
                      </a:r>
                      <a:endParaRPr lang="en-AU" sz="1400" i="1" dirty="0"/>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421991927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2492208907"/>
              </p:ext>
            </p:extLst>
          </p:nvPr>
        </p:nvGraphicFramePr>
        <p:xfrm>
          <a:off x="107504" y="63378"/>
          <a:ext cx="9036496" cy="4466661"/>
        </p:xfrm>
        <a:graphic>
          <a:graphicData uri="http://schemas.openxmlformats.org/drawingml/2006/table">
            <a:tbl>
              <a:tblPr firstRow="1" bandRow="1">
                <a:tableStyleId>{85BE263C-DBD7-4A20-BB59-AAB30ACAA65A}</a:tableStyleId>
              </a:tblPr>
              <a:tblGrid>
                <a:gridCol w="1917861">
                  <a:extLst>
                    <a:ext uri="{9D8B030D-6E8A-4147-A177-3AD203B41FA5}">
                      <a16:colId xmlns:a16="http://schemas.microsoft.com/office/drawing/2014/main" val="2422161473"/>
                    </a:ext>
                  </a:extLst>
                </a:gridCol>
                <a:gridCol w="7118635">
                  <a:extLst>
                    <a:ext uri="{9D8B030D-6E8A-4147-A177-3AD203B41FA5}">
                      <a16:colId xmlns:a16="http://schemas.microsoft.com/office/drawing/2014/main" val="2017662329"/>
                    </a:ext>
                  </a:extLst>
                </a:gridCol>
              </a:tblGrid>
              <a:tr h="395416">
                <a:tc>
                  <a:txBody>
                    <a:bodyPr/>
                    <a:lstStyle/>
                    <a:p>
                      <a:endParaRPr lang="en-AU" dirty="0"/>
                    </a:p>
                  </a:txBody>
                  <a:tcPr/>
                </a:tc>
                <a:tc>
                  <a:txBody>
                    <a:bodyPr/>
                    <a:lstStyle/>
                    <a:p>
                      <a:r>
                        <a:rPr lang="en-AU" dirty="0"/>
                        <a:t>Units 1</a:t>
                      </a:r>
                    </a:p>
                  </a:txBody>
                  <a:tcPr/>
                </a:tc>
                <a:extLst>
                  <a:ext uri="{0D108BD9-81ED-4DB2-BD59-A6C34878D82A}">
                    <a16:rowId xmlns:a16="http://schemas.microsoft.com/office/drawing/2014/main" val="3084720532"/>
                  </a:ext>
                </a:extLst>
              </a:tr>
              <a:tr h="626007">
                <a:tc>
                  <a:txBody>
                    <a:bodyPr/>
                    <a:lstStyle/>
                    <a:p>
                      <a:r>
                        <a:rPr lang="en-AU" dirty="0"/>
                        <a:t>Area of Study Two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Ancient empires</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431165">
                <a:tc>
                  <a:txBody>
                    <a:bodyPr/>
                    <a:lstStyle/>
                    <a:p>
                      <a:r>
                        <a:rPr lang="en-US" dirty="0"/>
                        <a:t>Key knowledge</a:t>
                      </a:r>
                      <a:endParaRPr lang="en-AU" dirty="0"/>
                    </a:p>
                  </a:txBody>
                  <a:tcPr/>
                </a:tc>
                <a:tc>
                  <a:txBody>
                    <a:bodyPr/>
                    <a:lstStyle/>
                    <a:p>
                      <a:pPr marL="285750" indent="-285750">
                        <a:buFont typeface="Arial" panose="020B0604020202020204" pitchFamily="34" charset="0"/>
                        <a:buChar char="•"/>
                      </a:pPr>
                      <a:r>
                        <a:rPr lang="en-GB" sz="1800" kern="1200" dirty="0">
                          <a:solidFill>
                            <a:schemeClr val="dk1"/>
                          </a:solidFill>
                          <a:effectLst/>
                          <a:latin typeface="+mn-lt"/>
                          <a:ea typeface="+mn-ea"/>
                          <a:cs typeface="+mn-cs"/>
                        </a:rPr>
                        <a:t>the rise of the First Babylonian Dynasty, such as…</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the social, political and cultural features of Assyria, such 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dk1"/>
                          </a:solidFill>
                          <a:effectLst/>
                          <a:latin typeface="+mn-lt"/>
                          <a:ea typeface="+mn-ea"/>
                          <a:cs typeface="+mn-cs"/>
                        </a:rPr>
                        <a:t>the relationship between the archaeological site of Mari and its social, political, economic and cultural context, </a:t>
                      </a:r>
                      <a:r>
                        <a:rPr lang="en-GB" sz="1800" u="sng" kern="1200" dirty="0">
                          <a:solidFill>
                            <a:schemeClr val="dk1"/>
                          </a:solidFill>
                          <a:effectLst/>
                          <a:latin typeface="+mn-lt"/>
                          <a:ea typeface="+mn-ea"/>
                          <a:cs typeface="+mn-cs"/>
                        </a:rPr>
                        <a:t>including</a:t>
                      </a:r>
                      <a:r>
                        <a:rPr lang="en-GB" sz="1800" kern="1200" dirty="0">
                          <a:solidFill>
                            <a:schemeClr val="dk1"/>
                          </a:solidFill>
                          <a:effectLst/>
                          <a:latin typeface="+mn-lt"/>
                          <a:ea typeface="+mn-ea"/>
                          <a:cs typeface="+mn-cs"/>
                        </a:rPr>
                        <a:t> the cuneiform tablets discovered there </a:t>
                      </a:r>
                      <a:endParaRPr lang="en-AU" sz="1800" kern="1200" dirty="0">
                        <a:solidFill>
                          <a:schemeClr val="dk1"/>
                        </a:solidFill>
                        <a:effectLst/>
                        <a:latin typeface="+mn-lt"/>
                        <a:ea typeface="+mn-ea"/>
                        <a:cs typeface="+mn-cs"/>
                      </a:endParaRPr>
                    </a:p>
                    <a:p>
                      <a:pPr marL="285750" indent="-285750">
                        <a:buFont typeface="Arial" panose="020B0604020202020204" pitchFamily="34" charset="0"/>
                        <a:buChar char="•"/>
                      </a:pPr>
                      <a:r>
                        <a:rPr lang="en-GB" sz="1800" kern="1200" dirty="0">
                          <a:solidFill>
                            <a:schemeClr val="dk1"/>
                          </a:solidFill>
                          <a:effectLst/>
                          <a:latin typeface="+mn-lt"/>
                          <a:ea typeface="+mn-ea"/>
                          <a:cs typeface="+mn-cs"/>
                        </a:rPr>
                        <a:t>the rise of the Assyrian Empire, such as…</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the reigns of the Assyrian kings, such as…</a:t>
                      </a:r>
                    </a:p>
                    <a:p>
                      <a:pPr marL="285750" indent="-285750">
                        <a:buFont typeface="Arial" panose="020B0604020202020204" pitchFamily="34" charset="0"/>
                        <a:buChar char="•"/>
                      </a:pPr>
                      <a:r>
                        <a:rPr lang="en-GB" sz="1800" kern="1200" dirty="0">
                          <a:solidFill>
                            <a:srgbClr val="0099E3"/>
                          </a:solidFill>
                          <a:effectLst/>
                          <a:latin typeface="+mn-lt"/>
                          <a:ea typeface="+mn-ea"/>
                          <a:cs typeface="+mn-cs"/>
                        </a:rPr>
                        <a:t>the significant features of the city of Nineveh and the role these features had on everyday life, </a:t>
                      </a:r>
                      <a:r>
                        <a:rPr lang="en-GB" sz="1800" kern="1200" dirty="0">
                          <a:solidFill>
                            <a:schemeClr val="dk1"/>
                          </a:solidFill>
                          <a:effectLst/>
                          <a:latin typeface="+mn-lt"/>
                          <a:ea typeface="+mn-ea"/>
                          <a:cs typeface="+mn-cs"/>
                        </a:rPr>
                        <a:t>such as…</a:t>
                      </a:r>
                    </a:p>
                    <a:p>
                      <a:pPr marL="285750" indent="-285750">
                        <a:buFont typeface="Arial" panose="020B0604020202020204" pitchFamily="34" charset="0"/>
                        <a:buChar char="•"/>
                      </a:pPr>
                      <a:r>
                        <a:rPr lang="en-GB" sz="1800" kern="1200" dirty="0">
                          <a:solidFill>
                            <a:srgbClr val="0099E3"/>
                          </a:solidFill>
                          <a:effectLst/>
                          <a:latin typeface="+mn-lt"/>
                          <a:ea typeface="+mn-ea"/>
                          <a:cs typeface="+mn-cs"/>
                        </a:rPr>
                        <a:t>the causes and consequences of the demise of Assyria</a:t>
                      </a:r>
                      <a:r>
                        <a:rPr lang="en-GB" sz="1800" kern="1200" dirty="0">
                          <a:solidFill>
                            <a:schemeClr val="dk1"/>
                          </a:solidFill>
                          <a:effectLst/>
                          <a:latin typeface="+mn-lt"/>
                          <a:ea typeface="+mn-ea"/>
                          <a:cs typeface="+mn-cs"/>
                        </a:rPr>
                        <a:t>, such 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rgbClr val="0099E3"/>
                          </a:solidFill>
                          <a:effectLst/>
                          <a:latin typeface="+mn-lt"/>
                          <a:ea typeface="+mn-ea"/>
                          <a:cs typeface="+mn-cs"/>
                        </a:rPr>
                        <a:t>changes and developments in education, palace architecture, </a:t>
                      </a:r>
                      <a:r>
                        <a:rPr lang="en-GB" sz="1800" kern="1200" dirty="0">
                          <a:solidFill>
                            <a:schemeClr val="dk1"/>
                          </a:solidFill>
                          <a:effectLst/>
                          <a:latin typeface="+mn-lt"/>
                          <a:ea typeface="+mn-ea"/>
                          <a:cs typeface="+mn-cs"/>
                        </a:rPr>
                        <a:t>astronomy, the measurement of time and medicine.  </a:t>
                      </a: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86256660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1525848235"/>
              </p:ext>
            </p:extLst>
          </p:nvPr>
        </p:nvGraphicFramePr>
        <p:xfrm>
          <a:off x="179512" y="51470"/>
          <a:ext cx="8712968" cy="4578882"/>
        </p:xfrm>
        <a:graphic>
          <a:graphicData uri="http://schemas.openxmlformats.org/drawingml/2006/table">
            <a:tbl>
              <a:tblPr firstRow="1" bandRow="1">
                <a:tableStyleId>{85BE263C-DBD7-4A20-BB59-AAB30ACAA65A}</a:tableStyleId>
              </a:tblPr>
              <a:tblGrid>
                <a:gridCol w="1841765">
                  <a:extLst>
                    <a:ext uri="{9D8B030D-6E8A-4147-A177-3AD203B41FA5}">
                      <a16:colId xmlns:a16="http://schemas.microsoft.com/office/drawing/2014/main" val="2422161473"/>
                    </a:ext>
                  </a:extLst>
                </a:gridCol>
                <a:gridCol w="6871203">
                  <a:extLst>
                    <a:ext uri="{9D8B030D-6E8A-4147-A177-3AD203B41FA5}">
                      <a16:colId xmlns:a16="http://schemas.microsoft.com/office/drawing/2014/main" val="2017662329"/>
                    </a:ext>
                  </a:extLst>
                </a:gridCol>
              </a:tblGrid>
              <a:tr h="353431">
                <a:tc>
                  <a:txBody>
                    <a:bodyPr/>
                    <a:lstStyle/>
                    <a:p>
                      <a:endParaRPr lang="en-AU" dirty="0"/>
                    </a:p>
                  </a:txBody>
                  <a:tcPr/>
                </a:tc>
                <a:tc>
                  <a:txBody>
                    <a:bodyPr/>
                    <a:lstStyle/>
                    <a:p>
                      <a:r>
                        <a:rPr lang="en-AU" dirty="0"/>
                        <a:t>Unit 1</a:t>
                      </a:r>
                    </a:p>
                  </a:txBody>
                  <a:tcPr/>
                </a:tc>
                <a:extLst>
                  <a:ext uri="{0D108BD9-81ED-4DB2-BD59-A6C34878D82A}">
                    <a16:rowId xmlns:a16="http://schemas.microsoft.com/office/drawing/2014/main" val="3084720532"/>
                  </a:ext>
                </a:extLst>
              </a:tr>
              <a:tr h="610031">
                <a:tc>
                  <a:txBody>
                    <a:bodyPr/>
                    <a:lstStyle/>
                    <a:p>
                      <a:r>
                        <a:rPr lang="en-AU" dirty="0"/>
                        <a:t>Area of Study Two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Ancient empires</a:t>
                      </a:r>
                      <a:endParaRPr lang="en-A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573042">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dirty="0">
                          <a:effectLst/>
                        </a:rPr>
                        <a:t>ask and use a range of historical questions to explore change in Ancient Mesopotamia</a:t>
                      </a:r>
                      <a:endParaRPr lang="en-AU" sz="1600" dirty="0">
                        <a:effectLst/>
                      </a:endParaRPr>
                    </a:p>
                    <a:p>
                      <a:pPr marL="285750" lvl="0" indent="-285750">
                        <a:buFont typeface="Arial" panose="020B0604020202020204" pitchFamily="34" charset="0"/>
                        <a:buChar char="•"/>
                      </a:pPr>
                      <a:r>
                        <a:rPr lang="en-GB" sz="1600" dirty="0">
                          <a:effectLst/>
                        </a:rPr>
                        <a:t>analyse sources for use as evidence</a:t>
                      </a:r>
                      <a:endParaRPr lang="en-AU" sz="1600" dirty="0">
                        <a:effectLst/>
                      </a:endParaRPr>
                    </a:p>
                    <a:p>
                      <a:pPr marL="285750" lvl="0" indent="-285750">
                        <a:buFont typeface="Arial" panose="020B0604020202020204" pitchFamily="34" charset="0"/>
                        <a:buChar char="•"/>
                      </a:pPr>
                      <a:r>
                        <a:rPr lang="en-GB" sz="1600" dirty="0">
                          <a:effectLst/>
                        </a:rPr>
                        <a:t>identify the perspectives of people in Ancient Mesopotamia and how perspectives changed over time</a:t>
                      </a:r>
                      <a:endParaRPr lang="en-AU" sz="1600" dirty="0">
                        <a:effectLst/>
                      </a:endParaRPr>
                    </a:p>
                    <a:p>
                      <a:pPr marL="285750" lvl="0" indent="-285750">
                        <a:buFont typeface="Arial" panose="020B0604020202020204" pitchFamily="34" charset="0"/>
                        <a:buChar char="•"/>
                      </a:pPr>
                      <a:r>
                        <a:rPr lang="en-GB" sz="1600" dirty="0">
                          <a:effectLst/>
                        </a:rPr>
                        <a:t>identify historical interpretations about the social and political change in Ancient Mesopotamia</a:t>
                      </a:r>
                      <a:endParaRPr lang="en-AU" sz="1600" dirty="0">
                        <a:effectLst/>
                      </a:endParaRPr>
                    </a:p>
                    <a:p>
                      <a:pPr marL="285750" lvl="0" indent="-285750">
                        <a:buFont typeface="Arial" panose="020B0604020202020204" pitchFamily="34" charset="0"/>
                        <a:buChar char="•"/>
                      </a:pPr>
                      <a:r>
                        <a:rPr lang="en-GB" sz="1600" dirty="0">
                          <a:effectLst/>
                        </a:rPr>
                        <a:t>analyse the causes and consequences of social and political changes in Ancient Mesopotamia</a:t>
                      </a:r>
                      <a:endParaRPr lang="en-AU" sz="1600" dirty="0">
                        <a:effectLst/>
                      </a:endParaRPr>
                    </a:p>
                    <a:p>
                      <a:pPr marL="285750" lvl="0" indent="-285750">
                        <a:buFont typeface="Arial" panose="020B0604020202020204" pitchFamily="34" charset="0"/>
                        <a:buChar char="•"/>
                      </a:pPr>
                      <a:r>
                        <a:rPr lang="en-GB" sz="1600" dirty="0">
                          <a:effectLst/>
                        </a:rPr>
                        <a:t>explain how the features of Ancient Mesopotamia changed and/or stayed the same </a:t>
                      </a:r>
                      <a:endParaRPr lang="en-AU" sz="1600" dirty="0">
                        <a:effectLst/>
                      </a:endParaRPr>
                    </a:p>
                    <a:p>
                      <a:pPr marL="285750" lvl="0" indent="-285750">
                        <a:buFont typeface="Arial" panose="020B0604020202020204" pitchFamily="34" charset="0"/>
                        <a:buChar char="•"/>
                      </a:pPr>
                      <a:r>
                        <a:rPr lang="en-GB" sz="1600" dirty="0">
                          <a:effectLst/>
                        </a:rPr>
                        <a:t>evaluate the historical significance of Ancient Mesopotamia</a:t>
                      </a:r>
                      <a:endParaRPr lang="en-AU" sz="1600" dirty="0">
                        <a:effectLst/>
                      </a:endParaRPr>
                    </a:p>
                    <a:p>
                      <a:pPr marL="285750" lvl="0" indent="-285750">
                        <a:buFont typeface="Arial" panose="020B0604020202020204" pitchFamily="34" charset="0"/>
                        <a:buChar char="•"/>
                      </a:pPr>
                      <a:r>
                        <a:rPr lang="en-GB" sz="1600" dirty="0">
                          <a:effectLst/>
                        </a:rPr>
                        <a:t>construct arguments about Ancient Mesopotamia using sources as evidence.</a:t>
                      </a:r>
                      <a:endParaRPr lang="en-AU" sz="1600" dirty="0">
                        <a:effectLst/>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247390143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1268760"/>
            <a:ext cx="8712968" cy="3188940"/>
          </a:xfrm>
        </p:spPr>
        <p:txBody>
          <a:bodyPr/>
          <a:lstStyle/>
          <a:p>
            <a:pPr marL="0" indent="0">
              <a:buNone/>
            </a:pPr>
            <a:r>
              <a:rPr lang="en-AU" dirty="0"/>
              <a:t>Hammurabi’s Law Codes</a:t>
            </a:r>
          </a:p>
          <a:p>
            <a:pPr marL="0" indent="0">
              <a:buNone/>
            </a:pPr>
            <a:endParaRPr lang="en-AU" dirty="0"/>
          </a:p>
        </p:txBody>
      </p:sp>
      <p:sp>
        <p:nvSpPr>
          <p:cNvPr id="6" name="Oval 5">
            <a:extLst>
              <a:ext uri="{FF2B5EF4-FFF2-40B4-BE49-F238E27FC236}">
                <a16:creationId xmlns:a16="http://schemas.microsoft.com/office/drawing/2014/main" id="{04E1FC8E-E342-4F0F-84ED-53DF54CC92DA}"/>
              </a:ext>
            </a:extLst>
          </p:cNvPr>
          <p:cNvSpPr/>
          <p:nvPr/>
        </p:nvSpPr>
        <p:spPr bwMode="auto">
          <a:xfrm>
            <a:off x="683568" y="1851670"/>
            <a:ext cx="2088232" cy="2023070"/>
          </a:xfrm>
          <a:prstGeom prst="ellipse">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solidFill>
                  <a:schemeClr val="tx1"/>
                </a:solidFill>
                <a:effectLst/>
                <a:latin typeface="Verdana" pitchFamily="34" charset="0"/>
              </a:rPr>
              <a:t>Knocking out a </a:t>
            </a:r>
            <a:r>
              <a:rPr lang="en-AU" sz="2000" dirty="0"/>
              <a:t>peer’s tooth</a:t>
            </a:r>
            <a:endParaRPr kumimoji="0" lang="en-AU" sz="2000" b="0" i="0" u="none" strike="noStrike" cap="none" normalizeH="0" baseline="0" dirty="0">
              <a:ln>
                <a:noFill/>
              </a:ln>
              <a:solidFill>
                <a:schemeClr val="tx1"/>
              </a:solidFill>
              <a:effectLst/>
              <a:latin typeface="Verdana" pitchFamily="34" charset="0"/>
            </a:endParaRPr>
          </a:p>
        </p:txBody>
      </p:sp>
      <p:sp>
        <p:nvSpPr>
          <p:cNvPr id="7" name="Oval 6">
            <a:extLst>
              <a:ext uri="{FF2B5EF4-FFF2-40B4-BE49-F238E27FC236}">
                <a16:creationId xmlns:a16="http://schemas.microsoft.com/office/drawing/2014/main" id="{27341791-64C7-4565-973F-00817BA64086}"/>
              </a:ext>
            </a:extLst>
          </p:cNvPr>
          <p:cNvSpPr/>
          <p:nvPr/>
        </p:nvSpPr>
        <p:spPr bwMode="auto">
          <a:xfrm>
            <a:off x="3491880" y="1851670"/>
            <a:ext cx="2088232" cy="2023070"/>
          </a:xfrm>
          <a:prstGeom prst="ellipse">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2000" dirty="0"/>
              <a:t>New house collapses, killing occupant</a:t>
            </a:r>
            <a:endParaRPr kumimoji="0" lang="en-AU" sz="2000" b="0" i="0" u="none" strike="noStrike" cap="none" normalizeH="0" baseline="0" dirty="0">
              <a:ln>
                <a:noFill/>
              </a:ln>
              <a:solidFill>
                <a:schemeClr val="tx1"/>
              </a:solidFill>
              <a:effectLst/>
              <a:latin typeface="Verdana" pitchFamily="34" charset="0"/>
            </a:endParaRPr>
          </a:p>
        </p:txBody>
      </p:sp>
      <p:sp>
        <p:nvSpPr>
          <p:cNvPr id="8" name="Oval 7">
            <a:extLst>
              <a:ext uri="{FF2B5EF4-FFF2-40B4-BE49-F238E27FC236}">
                <a16:creationId xmlns:a16="http://schemas.microsoft.com/office/drawing/2014/main" id="{3A0875DF-1931-485C-A986-5AAC080F8873}"/>
              </a:ext>
            </a:extLst>
          </p:cNvPr>
          <p:cNvSpPr/>
          <p:nvPr/>
        </p:nvSpPr>
        <p:spPr bwMode="auto">
          <a:xfrm>
            <a:off x="6156176" y="1895128"/>
            <a:ext cx="2016224" cy="2023070"/>
          </a:xfrm>
          <a:prstGeom prst="ellipse">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000" b="0" i="0" u="none" strike="noStrike" cap="none" normalizeH="0" baseline="0" dirty="0">
                <a:ln>
                  <a:noFill/>
                </a:ln>
                <a:solidFill>
                  <a:schemeClr val="tx1"/>
                </a:solidFill>
                <a:effectLst/>
                <a:latin typeface="Verdana" pitchFamily="34" charset="0"/>
              </a:rPr>
              <a:t>You hit your father</a:t>
            </a:r>
          </a:p>
        </p:txBody>
      </p:sp>
    </p:spTree>
    <p:extLst>
      <p:ext uri="{BB962C8B-B14F-4D97-AF65-F5344CB8AC3E}">
        <p14:creationId xmlns:p14="http://schemas.microsoft.com/office/powerpoint/2010/main" val="223980706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1133750"/>
            <a:ext cx="8712968" cy="3323950"/>
          </a:xfrm>
        </p:spPr>
        <p:txBody>
          <a:bodyPr/>
          <a:lstStyle/>
          <a:p>
            <a:pPr marL="0" indent="0">
              <a:buNone/>
            </a:pPr>
            <a:r>
              <a:rPr lang="en-AU" sz="2000" dirty="0"/>
              <a:t>The Assyrians: Analysing Historical Perspectives</a:t>
            </a:r>
          </a:p>
          <a:p>
            <a:pPr marL="0" indent="0">
              <a:buNone/>
            </a:pPr>
            <a:endParaRPr lang="en-AU" sz="1600" dirty="0"/>
          </a:p>
          <a:p>
            <a:pPr lvl="0"/>
            <a:r>
              <a:rPr lang="en-AU" sz="1600" dirty="0"/>
              <a:t>Read each source. </a:t>
            </a:r>
          </a:p>
          <a:p>
            <a:pPr lvl="0"/>
            <a:r>
              <a:rPr lang="en-AU" sz="1600" dirty="0"/>
              <a:t>Identify origin, form, purpose, subject matter, audience. </a:t>
            </a:r>
          </a:p>
          <a:p>
            <a:pPr marL="0" lvl="0" indent="0">
              <a:buNone/>
            </a:pPr>
            <a:endParaRPr lang="en-AU" sz="1600" dirty="0"/>
          </a:p>
          <a:p>
            <a:pPr marL="0" indent="0">
              <a:buNone/>
            </a:pPr>
            <a:endParaRPr lang="en-AU" sz="1600" dirty="0"/>
          </a:p>
          <a:p>
            <a:pPr marL="0" indent="0">
              <a:buNone/>
            </a:pPr>
            <a:endParaRPr lang="en-AU" sz="1600" dirty="0"/>
          </a:p>
          <a:p>
            <a:pPr marL="0" indent="0">
              <a:buNone/>
            </a:pPr>
            <a:endParaRPr lang="en-AU" sz="1600" dirty="0"/>
          </a:p>
          <a:p>
            <a:endParaRPr lang="en-AU" sz="1600" dirty="0"/>
          </a:p>
          <a:p>
            <a:pPr marL="0" indent="0">
              <a:buNone/>
            </a:pPr>
            <a:r>
              <a:rPr lang="en-AU" sz="1600" dirty="0"/>
              <a:t> </a:t>
            </a:r>
          </a:p>
          <a:p>
            <a:pPr marL="0" indent="0">
              <a:buNone/>
            </a:pPr>
            <a:r>
              <a:rPr lang="en-AU" sz="1600" dirty="0"/>
              <a:t> </a:t>
            </a:r>
          </a:p>
          <a:p>
            <a:pPr marL="0" indent="0">
              <a:buNone/>
            </a:pPr>
            <a:endParaRPr lang="en-AU" dirty="0"/>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5EF6A88F-18E5-43F5-B14D-2CFC1E2176BF}"/>
                  </a:ext>
                </a:extLst>
              </p14:cNvPr>
              <p14:cNvContentPartPr/>
              <p14:nvPr/>
            </p14:nvContentPartPr>
            <p14:xfrm>
              <a:off x="-2929534" y="3083308"/>
              <a:ext cx="360" cy="360"/>
            </p14:xfrm>
          </p:contentPart>
        </mc:Choice>
        <mc:Fallback xmlns="">
          <p:pic>
            <p:nvPicPr>
              <p:cNvPr id="7" name="Ink 6">
                <a:extLst>
                  <a:ext uri="{FF2B5EF4-FFF2-40B4-BE49-F238E27FC236}">
                    <a16:creationId xmlns:a16="http://schemas.microsoft.com/office/drawing/2014/main" id="{5EF6A88F-18E5-43F5-B14D-2CFC1E2176BF}"/>
                  </a:ext>
                </a:extLst>
              </p:cNvPr>
              <p:cNvPicPr/>
              <p:nvPr/>
            </p:nvPicPr>
            <p:blipFill>
              <a:blip r:embed="rId4"/>
              <a:stretch>
                <a:fillRect/>
              </a:stretch>
            </p:blipFill>
            <p:spPr>
              <a:xfrm>
                <a:off x="-2938534" y="3074668"/>
                <a:ext cx="18000" cy="18000"/>
              </a:xfrm>
              <a:prstGeom prst="rect">
                <a:avLst/>
              </a:prstGeom>
            </p:spPr>
          </p:pic>
        </mc:Fallback>
      </mc:AlternateContent>
      <p:sp>
        <p:nvSpPr>
          <p:cNvPr id="20" name="Flowchart: Alternate Process 19">
            <a:extLst>
              <a:ext uri="{FF2B5EF4-FFF2-40B4-BE49-F238E27FC236}">
                <a16:creationId xmlns:a16="http://schemas.microsoft.com/office/drawing/2014/main" id="{24173FD1-8495-401B-8CB8-6DFDDE5A3C5A}"/>
              </a:ext>
            </a:extLst>
          </p:cNvPr>
          <p:cNvSpPr/>
          <p:nvPr/>
        </p:nvSpPr>
        <p:spPr bwMode="auto">
          <a:xfrm>
            <a:off x="611560" y="2787774"/>
            <a:ext cx="3672408" cy="1512168"/>
          </a:xfrm>
          <a:prstGeom prst="flowChartAlternateProcess">
            <a:avLst/>
          </a:prstGeom>
          <a:solidFill>
            <a:srgbClr val="C0C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AU" dirty="0"/>
              <a:t>Sennacherib’s Prism: Siege of Jerusalem, </a:t>
            </a:r>
            <a:r>
              <a:rPr lang="en-AU" sz="1800" dirty="0"/>
              <a:t>701 BCE</a:t>
            </a:r>
          </a:p>
        </p:txBody>
      </p:sp>
      <p:sp>
        <p:nvSpPr>
          <p:cNvPr id="21" name="Flowchart: Alternate Process 20">
            <a:extLst>
              <a:ext uri="{FF2B5EF4-FFF2-40B4-BE49-F238E27FC236}">
                <a16:creationId xmlns:a16="http://schemas.microsoft.com/office/drawing/2014/main" id="{5FC7E5B0-6454-4725-B014-1E99723FE0FE}"/>
              </a:ext>
            </a:extLst>
          </p:cNvPr>
          <p:cNvSpPr/>
          <p:nvPr/>
        </p:nvSpPr>
        <p:spPr bwMode="auto">
          <a:xfrm>
            <a:off x="4499992" y="2787774"/>
            <a:ext cx="3672408" cy="1512168"/>
          </a:xfrm>
          <a:prstGeom prst="flowChartAlternateProcess">
            <a:avLst/>
          </a:prstGeom>
          <a:solidFill>
            <a:srgbClr val="C0C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AU" dirty="0"/>
              <a:t>Old Testament: 2 Kings: 18: 13-19:37</a:t>
            </a:r>
          </a:p>
        </p:txBody>
      </p:sp>
    </p:spTree>
    <p:extLst>
      <p:ext uri="{BB962C8B-B14F-4D97-AF65-F5344CB8AC3E}">
        <p14:creationId xmlns:p14="http://schemas.microsoft.com/office/powerpoint/2010/main" val="290882773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p:txBody>
          <a:bodyPr/>
          <a:lstStyle/>
          <a:p>
            <a:r>
              <a:rPr lang="en-AU" dirty="0"/>
              <a:t>Unit 2: Ancient Egypt</a:t>
            </a:r>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1988562915"/>
              </p:ext>
            </p:extLst>
          </p:nvPr>
        </p:nvGraphicFramePr>
        <p:xfrm>
          <a:off x="215106" y="1052736"/>
          <a:ext cx="8713788" cy="3302042"/>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4006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One</a:t>
                      </a:r>
                      <a:endParaRPr lang="en-AU" b="1" dirty="0"/>
                    </a:p>
                    <a:p>
                      <a:endParaRPr lang="en-AU" dirty="0"/>
                    </a:p>
                  </a:txBody>
                  <a:tcPr/>
                </a:tc>
                <a:tc>
                  <a:txBody>
                    <a:bodyPr/>
                    <a:lstStyle/>
                    <a:p>
                      <a:r>
                        <a:rPr lang="en-AU" dirty="0"/>
                        <a:t>Egypt: The double crown</a:t>
                      </a:r>
                    </a:p>
                  </a:txBody>
                  <a:tcPr/>
                </a:tc>
                <a:extLst>
                  <a:ext uri="{0D108BD9-81ED-4DB2-BD59-A6C34878D82A}">
                    <a16:rowId xmlns:a16="http://schemas.microsoft.com/office/drawing/2014/main" val="3084720532"/>
                  </a:ext>
                </a:extLst>
              </a:tr>
              <a:tr h="982590">
                <a:tc>
                  <a:txBody>
                    <a:bodyPr/>
                    <a:lstStyle/>
                    <a:p>
                      <a:r>
                        <a:rPr lang="en-AU" dirty="0"/>
                        <a:t>Outcome 1</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Explain the </a:t>
                      </a:r>
                      <a:r>
                        <a:rPr lang="en-GB" sz="1800" kern="1200" dirty="0">
                          <a:solidFill>
                            <a:srgbClr val="0099E3"/>
                          </a:solidFill>
                          <a:effectLst/>
                          <a:latin typeface="+mn-lt"/>
                          <a:ea typeface="+mn-ea"/>
                          <a:cs typeface="+mn-cs"/>
                        </a:rPr>
                        <a:t>features of the Old Kingdom Egypt </a:t>
                      </a:r>
                      <a:r>
                        <a:rPr lang="en-GB" sz="1800" kern="1200" dirty="0">
                          <a:solidFill>
                            <a:schemeClr val="tx1"/>
                          </a:solidFill>
                          <a:effectLst/>
                          <a:latin typeface="+mn-lt"/>
                          <a:ea typeface="+mn-ea"/>
                          <a:cs typeface="+mn-cs"/>
                        </a:rPr>
                        <a:t>and the First Intermediate Period and analyse the distribution </a:t>
                      </a:r>
                      <a:r>
                        <a:rPr lang="en-GB" sz="1800" kern="1200" dirty="0">
                          <a:solidFill>
                            <a:srgbClr val="0099E3"/>
                          </a:solidFill>
                          <a:effectLst/>
                          <a:latin typeface="+mn-lt"/>
                          <a:ea typeface="+mn-ea"/>
                          <a:cs typeface="+mn-cs"/>
                        </a:rPr>
                        <a:t>and expression </a:t>
                      </a:r>
                      <a:r>
                        <a:rPr lang="en-GB" sz="1800" kern="1200" dirty="0">
                          <a:solidFill>
                            <a:schemeClr val="tx1"/>
                          </a:solidFill>
                          <a:effectLst/>
                          <a:latin typeface="+mn-lt"/>
                          <a:ea typeface="+mn-ea"/>
                          <a:cs typeface="+mn-cs"/>
                        </a:rPr>
                        <a:t>of power.</a:t>
                      </a:r>
                      <a:endParaRPr lang="en-AU" sz="2000" dirty="0"/>
                    </a:p>
                  </a:txBody>
                  <a:tcPr/>
                </a:tc>
                <a:extLst>
                  <a:ext uri="{0D108BD9-81ED-4DB2-BD59-A6C34878D82A}">
                    <a16:rowId xmlns:a16="http://schemas.microsoft.com/office/drawing/2014/main" val="1577447254"/>
                  </a:ext>
                </a:extLst>
              </a:tr>
              <a:tr h="1679372">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600" i="1" dirty="0">
                          <a:effectLst/>
                        </a:rPr>
                        <a:t>How did civilisation develop in Ancient Egypt?</a:t>
                      </a:r>
                      <a:endParaRPr lang="en-AU" sz="1600" dirty="0">
                        <a:effectLst/>
                      </a:endParaRPr>
                    </a:p>
                    <a:p>
                      <a:pPr marL="285750" lvl="0" indent="-285750">
                        <a:buFont typeface="Arial" panose="020B0604020202020204" pitchFamily="34" charset="0"/>
                        <a:buChar char="•"/>
                      </a:pPr>
                      <a:r>
                        <a:rPr lang="en-GB" sz="1600" i="1" dirty="0">
                          <a:effectLst/>
                        </a:rPr>
                        <a:t>What were the significant features of Ancient Egypt? </a:t>
                      </a:r>
                      <a:endParaRPr lang="en-AU" sz="1600" dirty="0">
                        <a:effectLst/>
                      </a:endParaRPr>
                    </a:p>
                    <a:p>
                      <a:pPr marL="285750" lvl="0" indent="-285750">
                        <a:buFont typeface="Arial" panose="020B0604020202020204" pitchFamily="34" charset="0"/>
                        <a:buChar char="•"/>
                      </a:pPr>
                      <a:r>
                        <a:rPr lang="en-GB" sz="1600" i="1" dirty="0">
                          <a:effectLst/>
                        </a:rPr>
                        <a:t>What was the significance of the king in Old Kingdom Egypt?</a:t>
                      </a:r>
                      <a:endParaRPr lang="en-AU" sz="1600" dirty="0">
                        <a:effectLst/>
                      </a:endParaRPr>
                    </a:p>
                    <a:p>
                      <a:pPr marL="285750" lvl="0" indent="-285750">
                        <a:buFont typeface="Arial" panose="020B0604020202020204" pitchFamily="34" charset="0"/>
                        <a:buChar char="•"/>
                      </a:pPr>
                      <a:r>
                        <a:rPr lang="en-GB" sz="1600" i="1" dirty="0">
                          <a:effectLst/>
                        </a:rPr>
                        <a:t>What do primary sources reveal about power and authority, beliefs, values and attitudes in Ancient Egypt?</a:t>
                      </a:r>
                      <a:endParaRPr lang="en-AU" sz="1600" dirty="0">
                        <a:effectLst/>
                      </a:endParaRPr>
                    </a:p>
                    <a:p>
                      <a:pPr marL="285750" lvl="0" indent="-285750">
                        <a:buFont typeface="Arial" panose="020B0604020202020204" pitchFamily="34" charset="0"/>
                        <a:buChar char="•"/>
                      </a:pPr>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10924298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292" y="275273"/>
            <a:ext cx="8712968" cy="857250"/>
          </a:xfrm>
        </p:spPr>
        <p:txBody>
          <a:bodyPr/>
          <a:lstStyle/>
          <a:p>
            <a:pPr algn="ctr"/>
            <a:r>
              <a:rPr lang="en-AU" b="0" dirty="0">
                <a:solidFill>
                  <a:srgbClr val="0070C0"/>
                </a:solidFill>
              </a:rPr>
              <a:t>Acknowledgment of Country</a:t>
            </a:r>
            <a:endParaRPr lang="en-AU" dirty="0"/>
          </a:p>
        </p:txBody>
      </p:sp>
      <p:sp>
        <p:nvSpPr>
          <p:cNvPr id="3" name="Content Placeholder 2"/>
          <p:cNvSpPr>
            <a:spLocks noGrp="1"/>
          </p:cNvSpPr>
          <p:nvPr>
            <p:ph idx="1"/>
          </p:nvPr>
        </p:nvSpPr>
        <p:spPr>
          <a:xfrm>
            <a:off x="179512" y="1347614"/>
            <a:ext cx="8712968" cy="2971800"/>
          </a:xfrm>
        </p:spPr>
        <p:txBody>
          <a:bodyPr/>
          <a:lstStyle/>
          <a:p>
            <a:pPr marL="0" indent="0">
              <a:spcBef>
                <a:spcPts val="335"/>
              </a:spcBef>
              <a:spcAft>
                <a:spcPts val="0"/>
              </a:spcAft>
              <a:buNone/>
            </a:pPr>
            <a:r>
              <a:rPr lang="en-AU" sz="1100" b="0" i="1" dirty="0">
                <a:solidFill>
                  <a:srgbClr val="000000"/>
                </a:solidFill>
                <a:latin typeface="Arial" panose="020B0604020202020204" pitchFamily="34" charset="0"/>
                <a:ea typeface="Arial" panose="020B0604020202020204" pitchFamily="34" charset="0"/>
              </a:rPr>
              <a:t>I would like to acknowledge the traditional custodians of the many lands across Victoria on which each of you are living, learning and working from today.</a:t>
            </a:r>
            <a:endParaRPr lang="en-AU" sz="1100" b="0" dirty="0">
              <a:latin typeface="Times New Roman" panose="02020603050405020304" pitchFamily="18" charset="0"/>
              <a:ea typeface="Arial" panose="020B0604020202020204" pitchFamily="34" charset="0"/>
            </a:endParaRPr>
          </a:p>
          <a:p>
            <a:pPr marL="0" indent="0" algn="just">
              <a:spcBef>
                <a:spcPts val="600"/>
              </a:spcBef>
              <a:spcAft>
                <a:spcPts val="600"/>
              </a:spcAft>
              <a:buNone/>
            </a:pPr>
            <a:r>
              <a:rPr lang="en-AU" sz="1100" b="0" i="1" dirty="0">
                <a:latin typeface="Arial" panose="020B0604020202020204" pitchFamily="34" charset="0"/>
                <a:ea typeface="Times New Roman" panose="02020603050405020304" pitchFamily="18" charset="0"/>
                <a:cs typeface="Arial" panose="020B0604020202020204" pitchFamily="34" charset="0"/>
              </a:rPr>
              <a:t>For myself and those of us in the Melbourne metropolitan area, we acknowledge the traditional custodians of the Kulin Nations. </a:t>
            </a:r>
          </a:p>
          <a:p>
            <a:pPr marL="0" indent="0" algn="just">
              <a:spcBef>
                <a:spcPts val="600"/>
              </a:spcBef>
              <a:spcAft>
                <a:spcPts val="600"/>
              </a:spcAft>
              <a:buNone/>
            </a:pPr>
            <a:r>
              <a:rPr lang="en-AU" sz="1100" b="0" i="1" dirty="0">
                <a:latin typeface="Arial" panose="020B0604020202020204" pitchFamily="34" charset="0"/>
                <a:ea typeface="Times New Roman" panose="02020603050405020304" pitchFamily="18" charset="0"/>
                <a:cs typeface="Arial" panose="020B0604020202020204" pitchFamily="34" charset="0"/>
              </a:rPr>
              <a:t>When acknowledging country, we recognise Aboriginal and Torres Strait Islander peoples’ spiritual and cultural connection to country and acknowledge their continued care of the lands and waterways over generations, while celebrating the continuation of a living culture that has a unique role in this region. </a:t>
            </a:r>
            <a:endParaRPr lang="en-AU" sz="1100" b="0" dirty="0">
              <a:latin typeface="Arial" panose="020B0604020202020204" pitchFamily="34" charset="0"/>
              <a:ea typeface="Times New Roman" panose="02020603050405020304" pitchFamily="18" charset="0"/>
            </a:endParaRPr>
          </a:p>
          <a:p>
            <a:pPr marL="0" indent="0">
              <a:buNone/>
            </a:pPr>
            <a:r>
              <a:rPr lang="en-AU" sz="1100" b="0" i="1" dirty="0">
                <a:solidFill>
                  <a:srgbClr val="000000"/>
                </a:solidFill>
                <a:latin typeface="Arial" panose="020B0604020202020204" pitchFamily="34" charset="0"/>
                <a:ea typeface="Times New Roman" panose="02020603050405020304" pitchFamily="18" charset="0"/>
              </a:rPr>
              <a:t>I would like to </a:t>
            </a:r>
            <a:r>
              <a:rPr lang="en-AU" sz="1100" b="0" i="1" dirty="0">
                <a:latin typeface="Arial" panose="020B0604020202020204" pitchFamily="34" charset="0"/>
                <a:ea typeface="Times New Roman" panose="02020603050405020304" pitchFamily="18" charset="0"/>
              </a:rPr>
              <a:t>pay my respects to Elders past, present and emerging, for they hold the memories, traditions, culture and hopes of all Aboriginal and Torres Strait Islander peoples across the nation, and hope they will walk with us on our journey.</a:t>
            </a:r>
            <a:endParaRPr lang="en-AU" sz="1100" b="0" dirty="0"/>
          </a:p>
          <a:p>
            <a:endParaRPr lang="en-AU" dirty="0"/>
          </a:p>
        </p:txBody>
      </p:sp>
      <p:pic>
        <p:nvPicPr>
          <p:cNvPr id="4" name="Picture 3">
            <a:extLst>
              <a:ext uri="{FF2B5EF4-FFF2-40B4-BE49-F238E27FC236}">
                <a16:creationId xmlns:a16="http://schemas.microsoft.com/office/drawing/2014/main" id="{4CCE6415-0C1C-4217-B4B5-CAFA3005B1CD}"/>
              </a:ext>
            </a:extLst>
          </p:cNvPr>
          <p:cNvPicPr>
            <a:picLocks noChangeAspect="1"/>
          </p:cNvPicPr>
          <p:nvPr/>
        </p:nvPicPr>
        <p:blipFill>
          <a:blip r:embed="rId3"/>
          <a:stretch>
            <a:fillRect/>
          </a:stretch>
        </p:blipFill>
        <p:spPr>
          <a:xfrm>
            <a:off x="251521" y="3137886"/>
            <a:ext cx="8352928" cy="1414429"/>
          </a:xfrm>
          <a:prstGeom prst="rect">
            <a:avLst/>
          </a:prstGeom>
        </p:spPr>
      </p:pic>
    </p:spTree>
    <p:extLst>
      <p:ext uri="{BB962C8B-B14F-4D97-AF65-F5344CB8AC3E}">
        <p14:creationId xmlns:p14="http://schemas.microsoft.com/office/powerpoint/2010/main" val="313394823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2323783109"/>
              </p:ext>
            </p:extLst>
          </p:nvPr>
        </p:nvGraphicFramePr>
        <p:xfrm>
          <a:off x="178692" y="483518"/>
          <a:ext cx="8713788" cy="3210560"/>
        </p:xfrm>
        <a:graphic>
          <a:graphicData uri="http://schemas.openxmlformats.org/drawingml/2006/table">
            <a:tbl>
              <a:tblPr firstRow="1" bandRow="1">
                <a:tableStyleId>{9DCAF9ED-07DC-4A11-8D7F-57B35C25682E}</a:tableStyleId>
              </a:tblPr>
              <a:tblGrid>
                <a:gridCol w="2088356">
                  <a:extLst>
                    <a:ext uri="{9D8B030D-6E8A-4147-A177-3AD203B41FA5}">
                      <a16:colId xmlns:a16="http://schemas.microsoft.com/office/drawing/2014/main" val="2422161473"/>
                    </a:ext>
                  </a:extLst>
                </a:gridCol>
                <a:gridCol w="6625432">
                  <a:extLst>
                    <a:ext uri="{9D8B030D-6E8A-4147-A177-3AD203B41FA5}">
                      <a16:colId xmlns:a16="http://schemas.microsoft.com/office/drawing/2014/main" val="2017662329"/>
                    </a:ext>
                  </a:extLst>
                </a:gridCol>
              </a:tblGrid>
              <a:tr h="370840">
                <a:tc gridSpan="2">
                  <a:txBody>
                    <a:bodyPr/>
                    <a:lstStyle/>
                    <a:p>
                      <a:pPr algn="ctr"/>
                      <a:r>
                        <a:rPr lang="en-AU" dirty="0"/>
                        <a:t>Unit 2</a:t>
                      </a:r>
                    </a:p>
                  </a:txBody>
                  <a:tcPr/>
                </a:tc>
                <a:tc hMerge="1">
                  <a:txBody>
                    <a:bodyPr/>
                    <a:lstStyle/>
                    <a:p>
                      <a:endParaRPr lang="en-AU" dirty="0"/>
                    </a:p>
                  </a:txBody>
                  <a:tcPr/>
                </a:tc>
                <a:extLst>
                  <a:ext uri="{0D108BD9-81ED-4DB2-BD59-A6C34878D82A}">
                    <a16:rowId xmlns:a16="http://schemas.microsoft.com/office/drawing/2014/main" val="3084720532"/>
                  </a:ext>
                </a:extLst>
              </a:tr>
              <a:tr h="370840">
                <a:tc gridSpan="2">
                  <a:txBody>
                    <a:bodyPr/>
                    <a:lstStyle/>
                    <a:p>
                      <a:r>
                        <a:rPr lang="en-AU" dirty="0"/>
                        <a:t>Area of Study One Egypt: The double crown</a:t>
                      </a:r>
                    </a:p>
                  </a:txBody>
                  <a:tcPr/>
                </a:tc>
                <a:tc hMerge="1">
                  <a:txBody>
                    <a:bodyPr/>
                    <a:lstStyle/>
                    <a:p>
                      <a:endParaRPr lang="en-AU" dirty="0"/>
                    </a:p>
                  </a:txBody>
                  <a:tcPr/>
                </a:tc>
                <a:extLst>
                  <a:ext uri="{0D108BD9-81ED-4DB2-BD59-A6C34878D82A}">
                    <a16:rowId xmlns:a16="http://schemas.microsoft.com/office/drawing/2014/main" val="4221137923"/>
                  </a:ext>
                </a:extLst>
              </a:tr>
              <a:tr h="74168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 1 for example:</a:t>
                      </a:r>
                    </a:p>
                    <a:p>
                      <a:pPr marL="0" indent="0">
                        <a:buFontTx/>
                        <a:buNone/>
                      </a:pPr>
                      <a:r>
                        <a:rPr lang="en-AU" sz="1200" dirty="0"/>
                        <a:t>2016-2021 – “</a:t>
                      </a:r>
                      <a:r>
                        <a:rPr lang="en-US" sz="1200" i="1" strike="sngStrike" dirty="0"/>
                        <a:t>explain</a:t>
                      </a:r>
                      <a:r>
                        <a:rPr lang="en-US" sz="1200" i="1" dirty="0"/>
                        <a:t> the distribution of power in Old Kingdom Egypt and the First Intermediate Period, </a:t>
                      </a:r>
                      <a:r>
                        <a:rPr lang="en-US" sz="1200" i="1" strike="sngStrike" dirty="0"/>
                        <a:t>the social, political and economic reasons for the construction of pyramids, and Egyptian beliefs concerning the afterlife</a:t>
                      </a:r>
                      <a:r>
                        <a:rPr lang="en-US" sz="1200" i="1" dirty="0"/>
                        <a:t>.”</a:t>
                      </a:r>
                    </a:p>
                    <a:p>
                      <a:pPr marL="0" indent="0">
                        <a:buFontTx/>
                        <a:buNone/>
                      </a:pPr>
                      <a:endParaRPr lang="en-US" sz="1200" i="1" dirty="0"/>
                    </a:p>
                    <a:p>
                      <a:pPr marL="0" indent="0">
                        <a:buFontTx/>
                        <a:buNone/>
                      </a:pPr>
                      <a:r>
                        <a:rPr lang="en-US" sz="1200" i="1" dirty="0"/>
                        <a:t>2022-2026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t>
                      </a:r>
                      <a:r>
                        <a:rPr lang="en-GB" sz="1200" kern="1200" dirty="0">
                          <a:solidFill>
                            <a:srgbClr val="0099E3"/>
                          </a:solidFill>
                          <a:effectLst/>
                          <a:latin typeface="+mn-lt"/>
                          <a:ea typeface="+mn-ea"/>
                          <a:cs typeface="+mn-cs"/>
                        </a:rPr>
                        <a:t>explain the features of the Old Kingdom Egypt and the First Intermediate Period </a:t>
                      </a:r>
                      <a:r>
                        <a:rPr lang="en-GB" sz="1200" kern="1200" dirty="0">
                          <a:solidFill>
                            <a:schemeClr val="tx1"/>
                          </a:solidFill>
                          <a:effectLst/>
                          <a:latin typeface="+mn-lt"/>
                          <a:ea typeface="+mn-ea"/>
                          <a:cs typeface="+mn-cs"/>
                        </a:rPr>
                        <a:t>and </a:t>
                      </a:r>
                      <a:r>
                        <a:rPr lang="en-GB" sz="1200" kern="1200" dirty="0">
                          <a:solidFill>
                            <a:srgbClr val="0099E3"/>
                          </a:solidFill>
                          <a:effectLst/>
                          <a:latin typeface="+mn-lt"/>
                          <a:ea typeface="+mn-ea"/>
                          <a:cs typeface="+mn-cs"/>
                        </a:rPr>
                        <a:t>analyse</a:t>
                      </a:r>
                      <a:r>
                        <a:rPr lang="en-GB" sz="1200" kern="1200" dirty="0">
                          <a:solidFill>
                            <a:schemeClr val="tx1"/>
                          </a:solidFill>
                          <a:effectLst/>
                          <a:latin typeface="+mn-lt"/>
                          <a:ea typeface="+mn-ea"/>
                          <a:cs typeface="+mn-cs"/>
                        </a:rPr>
                        <a:t> the distribution </a:t>
                      </a:r>
                      <a:r>
                        <a:rPr lang="en-GB" sz="1200" kern="1200" dirty="0">
                          <a:solidFill>
                            <a:srgbClr val="0099E3"/>
                          </a:solidFill>
                          <a:effectLst/>
                          <a:latin typeface="+mn-lt"/>
                          <a:ea typeface="+mn-ea"/>
                          <a:cs typeface="+mn-cs"/>
                        </a:rPr>
                        <a:t>and expression </a:t>
                      </a:r>
                      <a:r>
                        <a:rPr lang="en-GB" sz="1200" kern="1200" dirty="0">
                          <a:solidFill>
                            <a:schemeClr val="tx1"/>
                          </a:solidFill>
                          <a:effectLst/>
                          <a:latin typeface="+mn-lt"/>
                          <a:ea typeface="+mn-ea"/>
                          <a:cs typeface="+mn-cs"/>
                        </a:rPr>
                        <a:t>of power”.</a:t>
                      </a:r>
                      <a:endParaRPr lang="en-AU" sz="1200" i="1" dirty="0"/>
                    </a:p>
                    <a:p>
                      <a:pPr marL="285750" indent="-285750">
                        <a:buFontTx/>
                        <a:buChar char="-"/>
                      </a:pPr>
                      <a:r>
                        <a:rPr lang="en-AU" dirty="0"/>
                        <a:t>Key Knowledge</a:t>
                      </a:r>
                    </a:p>
                    <a:p>
                      <a:pPr marL="285750" indent="-285750">
                        <a:buFontTx/>
                        <a:buChar char="-"/>
                      </a:pPr>
                      <a:r>
                        <a:rPr lang="en-AU" dirty="0"/>
                        <a:t>Key skills </a:t>
                      </a: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202168558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2659206374"/>
              </p:ext>
            </p:extLst>
          </p:nvPr>
        </p:nvGraphicFramePr>
        <p:xfrm>
          <a:off x="107504" y="63378"/>
          <a:ext cx="8928992" cy="4614950"/>
        </p:xfrm>
        <a:graphic>
          <a:graphicData uri="http://schemas.openxmlformats.org/drawingml/2006/table">
            <a:tbl>
              <a:tblPr firstRow="1" bandRow="1">
                <a:tableStyleId>{85BE263C-DBD7-4A20-BB59-AAB30ACAA65A}</a:tableStyleId>
              </a:tblPr>
              <a:tblGrid>
                <a:gridCol w="1800200">
                  <a:extLst>
                    <a:ext uri="{9D8B030D-6E8A-4147-A177-3AD203B41FA5}">
                      <a16:colId xmlns:a16="http://schemas.microsoft.com/office/drawing/2014/main" val="2422161473"/>
                    </a:ext>
                  </a:extLst>
                </a:gridCol>
                <a:gridCol w="7128792">
                  <a:extLst>
                    <a:ext uri="{9D8B030D-6E8A-4147-A177-3AD203B41FA5}">
                      <a16:colId xmlns:a16="http://schemas.microsoft.com/office/drawing/2014/main" val="2017662329"/>
                    </a:ext>
                  </a:extLst>
                </a:gridCol>
              </a:tblGrid>
              <a:tr h="410739">
                <a:tc>
                  <a:txBody>
                    <a:bodyPr/>
                    <a:lstStyle/>
                    <a:p>
                      <a:endParaRPr lang="en-AU" dirty="0"/>
                    </a:p>
                  </a:txBody>
                  <a:tcPr/>
                </a:tc>
                <a:tc>
                  <a:txBody>
                    <a:bodyPr/>
                    <a:lstStyle/>
                    <a:p>
                      <a:r>
                        <a:rPr lang="en-AU" dirty="0"/>
                        <a:t>Unit 2</a:t>
                      </a:r>
                      <a:r>
                        <a:rPr lang="en-GB" sz="1800" b="1" kern="1200" dirty="0">
                          <a:solidFill>
                            <a:schemeClr val="lt1"/>
                          </a:solidFill>
                          <a:effectLst/>
                          <a:latin typeface="+mn-lt"/>
                          <a:ea typeface="+mn-ea"/>
                          <a:cs typeface="+mn-cs"/>
                        </a:rPr>
                        <a:t>: Ancient Egypt</a:t>
                      </a:r>
                      <a:endParaRPr lang="en-AU" dirty="0"/>
                    </a:p>
                  </a:txBody>
                  <a:tcPr/>
                </a:tc>
                <a:extLst>
                  <a:ext uri="{0D108BD9-81ED-4DB2-BD59-A6C34878D82A}">
                    <a16:rowId xmlns:a16="http://schemas.microsoft.com/office/drawing/2014/main" val="3084720532"/>
                  </a:ext>
                </a:extLst>
              </a:tr>
              <a:tr h="621734">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Egypt: The double crown</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564131">
                <a:tc>
                  <a:txBody>
                    <a:bodyPr/>
                    <a:lstStyle/>
                    <a:p>
                      <a:r>
                        <a:rPr lang="en-US" dirty="0"/>
                        <a:t>Key knowledge</a:t>
                      </a:r>
                      <a:endParaRPr lang="en-AU" dirty="0"/>
                    </a:p>
                  </a:txBody>
                  <a:tcPr/>
                </a:tc>
                <a:tc>
                  <a:txBody>
                    <a:bodyPr/>
                    <a:lstStyle/>
                    <a:p>
                      <a:pPr marL="285750" indent="-285750">
                        <a:buFont typeface="Arial" panose="020B0604020202020204" pitchFamily="34" charset="0"/>
                        <a:buChar char="•"/>
                      </a:pPr>
                      <a:r>
                        <a:rPr lang="en-GB" sz="1400" kern="1200" dirty="0">
                          <a:solidFill>
                            <a:schemeClr val="dk1"/>
                          </a:solidFill>
                          <a:effectLst/>
                          <a:latin typeface="+mn-lt"/>
                          <a:ea typeface="+mn-ea"/>
                          <a:cs typeface="+mn-cs"/>
                        </a:rPr>
                        <a:t>the physical environment </a:t>
                      </a:r>
                      <a:r>
                        <a:rPr lang="en-GB" sz="1400" kern="1200" dirty="0">
                          <a:solidFill>
                            <a:srgbClr val="0099E3"/>
                          </a:solidFill>
                          <a:effectLst/>
                          <a:latin typeface="+mn-lt"/>
                          <a:ea typeface="+mn-ea"/>
                          <a:cs typeface="+mn-cs"/>
                        </a:rPr>
                        <a:t>and its influence in the development of civilisation </a:t>
                      </a:r>
                      <a:r>
                        <a:rPr lang="en-GB" sz="1400" kern="1200" dirty="0">
                          <a:solidFill>
                            <a:schemeClr val="dk1"/>
                          </a:solidFill>
                          <a:effectLst/>
                          <a:latin typeface="+mn-lt"/>
                          <a:ea typeface="+mn-ea"/>
                          <a:cs typeface="+mn-cs"/>
                        </a:rPr>
                        <a:t>in Egypt, such 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effectLst/>
                          <a:latin typeface="+mn-lt"/>
                          <a:ea typeface="+mn-ea"/>
                          <a:cs typeface="+mn-cs"/>
                        </a:rPr>
                        <a:t>the regions of Predynastic Egypt, reasons for the expansion of Upper Egypt and the significance of the unification of Upper and Lower Egypt</a:t>
                      </a:r>
                      <a:endParaRPr lang="en-AU" sz="14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rgbClr val="0099E3"/>
                          </a:solidFill>
                          <a:effectLst/>
                          <a:latin typeface="+mn-lt"/>
                          <a:ea typeface="+mn-ea"/>
                          <a:cs typeface="+mn-cs"/>
                        </a:rPr>
                        <a:t>the significance of</a:t>
                      </a:r>
                      <a:r>
                        <a:rPr lang="en-GB" sz="1400" kern="1200" dirty="0">
                          <a:solidFill>
                            <a:schemeClr val="dk1"/>
                          </a:solidFill>
                          <a:effectLst/>
                          <a:latin typeface="+mn-lt"/>
                          <a:ea typeface="+mn-ea"/>
                          <a:cs typeface="+mn-cs"/>
                        </a:rPr>
                        <a:t> Narmer as the first king of Egypt, such as the Narmer Palette as a source of evidence for understanding ideas about the unification of Upper and Lower Egypt</a:t>
                      </a: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r>
                        <a:rPr lang="en-GB" sz="1400" kern="1200" dirty="0">
                          <a:solidFill>
                            <a:schemeClr val="dk1"/>
                          </a:solidFill>
                          <a:effectLst/>
                          <a:latin typeface="+mn-lt"/>
                          <a:ea typeface="+mn-ea"/>
                          <a:cs typeface="+mn-cs"/>
                        </a:rPr>
                        <a:t>the organisation of power in the Old Kingdom Egypt and the first Intermediate Period, such as…</a:t>
                      </a:r>
                    </a:p>
                    <a:p>
                      <a:pPr marL="285750" indent="-285750">
                        <a:buFont typeface="Arial" panose="020B0604020202020204" pitchFamily="34" charset="0"/>
                        <a:buChar char="•"/>
                      </a:pPr>
                      <a:r>
                        <a:rPr lang="en-GB" sz="1400" kern="1200" dirty="0">
                          <a:solidFill>
                            <a:srgbClr val="0099E3"/>
                          </a:solidFill>
                          <a:effectLst/>
                          <a:latin typeface="+mn-lt"/>
                          <a:ea typeface="+mn-ea"/>
                          <a:cs typeface="+mn-cs"/>
                        </a:rPr>
                        <a:t>cultural beliefs and practices and their expression of authority</a:t>
                      </a:r>
                      <a:r>
                        <a:rPr lang="en-GB" sz="1400" kern="1200" dirty="0">
                          <a:solidFill>
                            <a:schemeClr val="dk1"/>
                          </a:solidFill>
                          <a:effectLst/>
                          <a:latin typeface="+mn-lt"/>
                          <a:ea typeface="+mn-ea"/>
                          <a:cs typeface="+mn-cs"/>
                        </a:rPr>
                        <a:t>, such as …</a:t>
                      </a:r>
                    </a:p>
                    <a:p>
                      <a:pPr marL="285750" indent="-285750">
                        <a:buFont typeface="Arial" panose="020B0604020202020204" pitchFamily="34" charset="0"/>
                        <a:buChar char="•"/>
                      </a:pPr>
                      <a:r>
                        <a:rPr lang="en-GB" sz="1400" kern="1200" dirty="0">
                          <a:solidFill>
                            <a:srgbClr val="0099E3"/>
                          </a:solidFill>
                          <a:effectLst/>
                          <a:latin typeface="+mn-lt"/>
                          <a:ea typeface="+mn-ea"/>
                          <a:cs typeface="+mn-cs"/>
                        </a:rPr>
                        <a:t>the significance of excavations and archaeological discoveries in understanding the historical context of Old Kingdom Egypt and the first Intermediate Period</a:t>
                      </a:r>
                      <a:r>
                        <a:rPr lang="en-GB" sz="1400" kern="1200" dirty="0">
                          <a:solidFill>
                            <a:schemeClr val="dk1"/>
                          </a:solidFill>
                          <a:effectLst/>
                          <a:latin typeface="+mn-lt"/>
                          <a:ea typeface="+mn-ea"/>
                          <a:cs typeface="+mn-cs"/>
                        </a:rPr>
                        <a:t>, such as…</a:t>
                      </a:r>
                    </a:p>
                    <a:p>
                      <a:pPr marL="285750" indent="-285750">
                        <a:buFont typeface="Arial" panose="020B0604020202020204" pitchFamily="34" charset="0"/>
                        <a:buChar char="•"/>
                      </a:pPr>
                      <a:r>
                        <a:rPr lang="en-GB" sz="1400" kern="1200" dirty="0">
                          <a:solidFill>
                            <a:srgbClr val="0099E3"/>
                          </a:solidFill>
                          <a:effectLst/>
                          <a:latin typeface="+mn-lt"/>
                          <a:ea typeface="+mn-ea"/>
                          <a:cs typeface="+mn-cs"/>
                        </a:rPr>
                        <a:t>the significance of Egyptian architecture and its relationship to the authority of the king, </a:t>
                      </a:r>
                      <a:r>
                        <a:rPr lang="en-GB" sz="1400" kern="1200" dirty="0">
                          <a:solidFill>
                            <a:schemeClr val="dk1"/>
                          </a:solidFill>
                          <a:effectLst/>
                          <a:latin typeface="+mn-lt"/>
                          <a:ea typeface="+mn-ea"/>
                          <a:cs typeface="+mn-cs"/>
                        </a:rPr>
                        <a:t>such 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effectLst/>
                          <a:latin typeface="+mn-lt"/>
                          <a:ea typeface="+mn-ea"/>
                          <a:cs typeface="+mn-cs"/>
                        </a:rPr>
                        <a:t>the causes and consequences of the demise and collapse of centralised power in the Old Kingdom.</a:t>
                      </a:r>
                      <a:endParaRPr lang="en-AU" sz="14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379679598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959824494"/>
              </p:ext>
            </p:extLst>
          </p:nvPr>
        </p:nvGraphicFramePr>
        <p:xfrm>
          <a:off x="107504" y="51470"/>
          <a:ext cx="8784976" cy="4759960"/>
        </p:xfrm>
        <a:graphic>
          <a:graphicData uri="http://schemas.openxmlformats.org/drawingml/2006/table">
            <a:tbl>
              <a:tblPr firstRow="1" bandRow="1">
                <a:tableStyleId>{85BE263C-DBD7-4A20-BB59-AAB30ACAA65A}</a:tableStyleId>
              </a:tblPr>
              <a:tblGrid>
                <a:gridCol w="1712326">
                  <a:extLst>
                    <a:ext uri="{9D8B030D-6E8A-4147-A177-3AD203B41FA5}">
                      <a16:colId xmlns:a16="http://schemas.microsoft.com/office/drawing/2014/main" val="2422161473"/>
                    </a:ext>
                  </a:extLst>
                </a:gridCol>
                <a:gridCol w="7072650">
                  <a:extLst>
                    <a:ext uri="{9D8B030D-6E8A-4147-A177-3AD203B41FA5}">
                      <a16:colId xmlns:a16="http://schemas.microsoft.com/office/drawing/2014/main" val="2017662329"/>
                    </a:ext>
                  </a:extLst>
                </a:gridCol>
              </a:tblGrid>
              <a:tr h="370840">
                <a:tc>
                  <a:txBody>
                    <a:bodyPr/>
                    <a:lstStyle/>
                    <a:p>
                      <a:endParaRPr lang="en-AU" dirty="0"/>
                    </a:p>
                  </a:txBody>
                  <a:tcPr/>
                </a:tc>
                <a:tc>
                  <a:txBody>
                    <a:bodyPr/>
                    <a:lstStyle/>
                    <a:p>
                      <a:r>
                        <a:rPr lang="en-AU" dirty="0"/>
                        <a:t>Unit 2</a:t>
                      </a:r>
                      <a:r>
                        <a:rPr lang="en-GB" sz="1800" b="1" kern="1200" dirty="0">
                          <a:solidFill>
                            <a:schemeClr val="lt1"/>
                          </a:solidFill>
                          <a:effectLst/>
                          <a:latin typeface="+mn-lt"/>
                          <a:ea typeface="+mn-ea"/>
                          <a:cs typeface="+mn-cs"/>
                        </a:rPr>
                        <a:t>: Ancient Egypt</a:t>
                      </a:r>
                      <a:endParaRPr lang="en-AU" dirty="0"/>
                    </a:p>
                  </a:txBody>
                  <a:tcPr/>
                </a:tc>
                <a:extLst>
                  <a:ext uri="{0D108BD9-81ED-4DB2-BD59-A6C34878D82A}">
                    <a16:rowId xmlns:a16="http://schemas.microsoft.com/office/drawing/2014/main" val="3084720532"/>
                  </a:ext>
                </a:extLst>
              </a:tr>
              <a:tr h="370840">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Egypt: The double crown</a:t>
                      </a:r>
                      <a:endParaRPr lang="en-A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741680">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dirty="0">
                          <a:effectLst/>
                        </a:rPr>
                        <a:t>ask and use a range of historical question to explore the features of Ancient Egypt </a:t>
                      </a:r>
                      <a:endParaRPr lang="en-AU" sz="1600" dirty="0">
                        <a:effectLst/>
                      </a:endParaRPr>
                    </a:p>
                    <a:p>
                      <a:pPr marL="285750" lvl="0" indent="-285750">
                        <a:buFont typeface="Arial" panose="020B0604020202020204" pitchFamily="34" charset="0"/>
                        <a:buChar char="•"/>
                      </a:pPr>
                      <a:r>
                        <a:rPr lang="en-GB" sz="1600" dirty="0">
                          <a:effectLst/>
                        </a:rPr>
                        <a:t>analyse sources for use as evidence </a:t>
                      </a:r>
                      <a:endParaRPr lang="en-AU" sz="1600" dirty="0">
                        <a:effectLst/>
                      </a:endParaRPr>
                    </a:p>
                    <a:p>
                      <a:pPr marL="285750" lvl="0" indent="-285750">
                        <a:buFont typeface="Arial" panose="020B0604020202020204" pitchFamily="34" charset="0"/>
                        <a:buChar char="•"/>
                      </a:pPr>
                      <a:r>
                        <a:rPr lang="en-GB" sz="1600" dirty="0">
                          <a:effectLst/>
                        </a:rPr>
                        <a:t>identify the perspectives of people in Ancient Egypt and how perspectives changed over time</a:t>
                      </a:r>
                      <a:endParaRPr lang="en-AU" sz="1600" dirty="0">
                        <a:effectLst/>
                      </a:endParaRPr>
                    </a:p>
                    <a:p>
                      <a:pPr marL="285750" lvl="0" indent="-285750">
                        <a:buFont typeface="Arial" panose="020B0604020202020204" pitchFamily="34" charset="0"/>
                        <a:buChar char="•"/>
                      </a:pPr>
                      <a:r>
                        <a:rPr lang="en-GB" sz="1600" dirty="0">
                          <a:effectLst/>
                        </a:rPr>
                        <a:t>identify different historical interpretations about civilisation in Ancient Egypt </a:t>
                      </a:r>
                      <a:endParaRPr lang="en-AU" sz="1600" dirty="0">
                        <a:effectLst/>
                      </a:endParaRPr>
                    </a:p>
                    <a:p>
                      <a:pPr marL="285750" lvl="0" indent="-285750">
                        <a:buFont typeface="Arial" panose="020B0604020202020204" pitchFamily="34" charset="0"/>
                        <a:buChar char="•"/>
                      </a:pPr>
                      <a:r>
                        <a:rPr lang="en-GB" sz="1600" dirty="0">
                          <a:effectLst/>
                        </a:rPr>
                        <a:t>analyse the causes and consequences of the collapse of centralised power in Old Kingdom Egypt </a:t>
                      </a:r>
                      <a:endParaRPr lang="en-AU" sz="1600" dirty="0">
                        <a:effectLst/>
                      </a:endParaRPr>
                    </a:p>
                    <a:p>
                      <a:pPr marL="285750" lvl="0" indent="-285750">
                        <a:buFont typeface="Arial" panose="020B0604020202020204" pitchFamily="34" charset="0"/>
                        <a:buChar char="•"/>
                      </a:pPr>
                      <a:r>
                        <a:rPr lang="en-GB" sz="1600" dirty="0">
                          <a:effectLst/>
                        </a:rPr>
                        <a:t>explain how the features of Ancient Egypt changed and/or stayed the same </a:t>
                      </a:r>
                      <a:endParaRPr lang="en-AU" sz="1600" dirty="0">
                        <a:effectLst/>
                      </a:endParaRPr>
                    </a:p>
                    <a:p>
                      <a:pPr marL="285750" lvl="0" indent="-285750">
                        <a:buFont typeface="Arial" panose="020B0604020202020204" pitchFamily="34" charset="0"/>
                        <a:buChar char="•"/>
                      </a:pPr>
                      <a:r>
                        <a:rPr lang="en-GB" sz="1600" dirty="0">
                          <a:effectLst/>
                        </a:rPr>
                        <a:t>evaluate the historical significance of Old Kingdom Egypt and the First Intermediate Period</a:t>
                      </a:r>
                      <a:endParaRPr lang="en-AU" sz="1600" dirty="0">
                        <a:effectLst/>
                      </a:endParaRPr>
                    </a:p>
                    <a:p>
                      <a:pPr marL="285750" lvl="0" indent="-285750">
                        <a:buFont typeface="Arial" panose="020B0604020202020204" pitchFamily="34" charset="0"/>
                        <a:buChar char="•"/>
                      </a:pPr>
                      <a:r>
                        <a:rPr lang="en-GB" sz="1600" dirty="0">
                          <a:effectLst/>
                        </a:rPr>
                        <a:t>construct arguments about Old Kingdom Egypt and the First Intermediate Period using sources as evidence.</a:t>
                      </a:r>
                      <a:endParaRPr lang="en-AU" sz="1600" dirty="0">
                        <a:effectLst/>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395624177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1268760"/>
            <a:ext cx="8712968" cy="3188940"/>
          </a:xfrm>
        </p:spPr>
        <p:txBody>
          <a:bodyPr/>
          <a:lstStyle/>
          <a:p>
            <a:pPr marL="0" indent="0">
              <a:buNone/>
            </a:pPr>
            <a:r>
              <a:rPr lang="en-AU" dirty="0"/>
              <a:t>Analysing the Narmer Palette</a:t>
            </a:r>
          </a:p>
          <a:p>
            <a:pPr marL="0" indent="0">
              <a:buNone/>
            </a:pPr>
            <a:endParaRPr lang="en-AU" dirty="0"/>
          </a:p>
          <a:p>
            <a:pPr marL="0" indent="0">
              <a:buNone/>
            </a:pPr>
            <a:endParaRPr lang="en-AU" dirty="0"/>
          </a:p>
          <a:p>
            <a:pPr marL="0" indent="0">
              <a:buNone/>
            </a:pPr>
            <a:endParaRPr lang="en-AU" dirty="0"/>
          </a:p>
        </p:txBody>
      </p:sp>
      <p:graphicFrame>
        <p:nvGraphicFramePr>
          <p:cNvPr id="4" name="Table 4">
            <a:extLst>
              <a:ext uri="{FF2B5EF4-FFF2-40B4-BE49-F238E27FC236}">
                <a16:creationId xmlns:a16="http://schemas.microsoft.com/office/drawing/2014/main" id="{8A963DF7-5DEC-433C-BD3C-1FD42709E96B}"/>
              </a:ext>
            </a:extLst>
          </p:cNvPr>
          <p:cNvGraphicFramePr>
            <a:graphicFrameLocks noGrp="1"/>
          </p:cNvGraphicFramePr>
          <p:nvPr>
            <p:extLst>
              <p:ext uri="{D42A27DB-BD31-4B8C-83A1-F6EECF244321}">
                <p14:modId xmlns:p14="http://schemas.microsoft.com/office/powerpoint/2010/main" val="2879378652"/>
              </p:ext>
            </p:extLst>
          </p:nvPr>
        </p:nvGraphicFramePr>
        <p:xfrm>
          <a:off x="539552" y="1923678"/>
          <a:ext cx="7920879" cy="1951062"/>
        </p:xfrm>
        <a:graphic>
          <a:graphicData uri="http://schemas.openxmlformats.org/drawingml/2006/table">
            <a:tbl>
              <a:tblPr firstRow="1" bandRow="1">
                <a:tableStyleId>{21E4AEA4-8DFA-4A89-87EB-49C32662AFE0}</a:tableStyleId>
              </a:tblPr>
              <a:tblGrid>
                <a:gridCol w="2640293">
                  <a:extLst>
                    <a:ext uri="{9D8B030D-6E8A-4147-A177-3AD203B41FA5}">
                      <a16:colId xmlns:a16="http://schemas.microsoft.com/office/drawing/2014/main" val="3495136993"/>
                    </a:ext>
                  </a:extLst>
                </a:gridCol>
                <a:gridCol w="2640293">
                  <a:extLst>
                    <a:ext uri="{9D8B030D-6E8A-4147-A177-3AD203B41FA5}">
                      <a16:colId xmlns:a16="http://schemas.microsoft.com/office/drawing/2014/main" val="2719936976"/>
                    </a:ext>
                  </a:extLst>
                </a:gridCol>
                <a:gridCol w="2640293">
                  <a:extLst>
                    <a:ext uri="{9D8B030D-6E8A-4147-A177-3AD203B41FA5}">
                      <a16:colId xmlns:a16="http://schemas.microsoft.com/office/drawing/2014/main" val="641595045"/>
                    </a:ext>
                  </a:extLst>
                </a:gridCol>
              </a:tblGrid>
              <a:tr h="650354">
                <a:tc>
                  <a:txBody>
                    <a:bodyPr/>
                    <a:lstStyle/>
                    <a:p>
                      <a:pPr algn="ctr"/>
                      <a:r>
                        <a:rPr lang="en-AU" dirty="0"/>
                        <a:t>Political</a:t>
                      </a:r>
                    </a:p>
                    <a:p>
                      <a:pPr algn="ctr"/>
                      <a:endParaRPr lang="en-AU" dirty="0"/>
                    </a:p>
                  </a:txBody>
                  <a:tcPr/>
                </a:tc>
                <a:tc>
                  <a:txBody>
                    <a:bodyPr/>
                    <a:lstStyle/>
                    <a:p>
                      <a:pPr algn="ctr"/>
                      <a:r>
                        <a:rPr lang="en-AU" dirty="0"/>
                        <a:t>Social </a:t>
                      </a:r>
                    </a:p>
                  </a:txBody>
                  <a:tcPr/>
                </a:tc>
                <a:tc>
                  <a:txBody>
                    <a:bodyPr/>
                    <a:lstStyle/>
                    <a:p>
                      <a:pPr algn="ctr"/>
                      <a:r>
                        <a:rPr lang="en-AU" dirty="0"/>
                        <a:t>Economic</a:t>
                      </a:r>
                    </a:p>
                  </a:txBody>
                  <a:tcPr/>
                </a:tc>
                <a:extLst>
                  <a:ext uri="{0D108BD9-81ED-4DB2-BD59-A6C34878D82A}">
                    <a16:rowId xmlns:a16="http://schemas.microsoft.com/office/drawing/2014/main" val="3988711551"/>
                  </a:ext>
                </a:extLst>
              </a:tr>
              <a:tr h="650354">
                <a:tc>
                  <a:txBody>
                    <a:bodyPr/>
                    <a:lstStyle/>
                    <a:p>
                      <a:endParaRPr lang="en-AU" dirty="0"/>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018201477"/>
                  </a:ext>
                </a:extLst>
              </a:tr>
              <a:tr h="650354">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2161111129"/>
                  </a:ext>
                </a:extLst>
              </a:tr>
            </a:tbl>
          </a:graphicData>
        </a:graphic>
      </p:graphicFrame>
    </p:spTree>
    <p:extLst>
      <p:ext uri="{BB962C8B-B14F-4D97-AF65-F5344CB8AC3E}">
        <p14:creationId xmlns:p14="http://schemas.microsoft.com/office/powerpoint/2010/main" val="116116044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a:xfrm>
            <a:off x="179512" y="411510"/>
            <a:ext cx="8712968" cy="973950"/>
          </a:xfrm>
        </p:spPr>
        <p:txBody>
          <a:bodyPr/>
          <a:lstStyle/>
          <a:p>
            <a:r>
              <a:rPr lang="en-AU" dirty="0"/>
              <a:t>Teaching and Learning Ideas</a:t>
            </a:r>
            <a:br>
              <a:rPr lang="en-AU" sz="2000" dirty="0"/>
            </a:br>
            <a:r>
              <a:rPr lang="en-AU" sz="2000" dirty="0">
                <a:solidFill>
                  <a:schemeClr val="tx1"/>
                </a:solidFill>
              </a:rPr>
              <a:t>Analysing the Pyramids</a:t>
            </a:r>
            <a:r>
              <a:rPr lang="en-AU" dirty="0">
                <a:solidFill>
                  <a:schemeClr val="tx1"/>
                </a:solidFill>
              </a:rPr>
              <a:t>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ln>
            <a:solidFill>
              <a:srgbClr val="75AEC7"/>
            </a:solidFill>
          </a:ln>
        </p:spPr>
        <p:txBody>
          <a:bodyPr/>
          <a:lstStyle/>
          <a:p>
            <a:pPr marL="0" indent="0">
              <a:buNone/>
            </a:pPr>
            <a:endParaRPr lang="en-AU" dirty="0"/>
          </a:p>
          <a:p>
            <a:pPr marL="0" indent="0">
              <a:buNone/>
            </a:pPr>
            <a:endParaRPr lang="en-AU" dirty="0"/>
          </a:p>
        </p:txBody>
      </p:sp>
      <p:graphicFrame>
        <p:nvGraphicFramePr>
          <p:cNvPr id="4" name="Table 3">
            <a:extLst>
              <a:ext uri="{FF2B5EF4-FFF2-40B4-BE49-F238E27FC236}">
                <a16:creationId xmlns:a16="http://schemas.microsoft.com/office/drawing/2014/main" id="{A8B65E10-964C-4DE3-8503-8F9CAFCF0015}"/>
              </a:ext>
            </a:extLst>
          </p:cNvPr>
          <p:cNvGraphicFramePr>
            <a:graphicFrameLocks noGrp="1"/>
          </p:cNvGraphicFramePr>
          <p:nvPr>
            <p:extLst>
              <p:ext uri="{D42A27DB-BD31-4B8C-83A1-F6EECF244321}">
                <p14:modId xmlns:p14="http://schemas.microsoft.com/office/powerpoint/2010/main" val="838338010"/>
              </p:ext>
            </p:extLst>
          </p:nvPr>
        </p:nvGraphicFramePr>
        <p:xfrm>
          <a:off x="179512" y="1485900"/>
          <a:ext cx="8712969" cy="3014103"/>
        </p:xfrm>
        <a:graphic>
          <a:graphicData uri="http://schemas.openxmlformats.org/drawingml/2006/table">
            <a:tbl>
              <a:tblPr firstRow="1" bandRow="1">
                <a:tableStyleId>{5C22544A-7EE6-4342-B048-85BDC9FD1C3A}</a:tableStyleId>
              </a:tblPr>
              <a:tblGrid>
                <a:gridCol w="2904323">
                  <a:extLst>
                    <a:ext uri="{9D8B030D-6E8A-4147-A177-3AD203B41FA5}">
                      <a16:colId xmlns:a16="http://schemas.microsoft.com/office/drawing/2014/main" val="533047776"/>
                    </a:ext>
                  </a:extLst>
                </a:gridCol>
                <a:gridCol w="2904323">
                  <a:extLst>
                    <a:ext uri="{9D8B030D-6E8A-4147-A177-3AD203B41FA5}">
                      <a16:colId xmlns:a16="http://schemas.microsoft.com/office/drawing/2014/main" val="221891275"/>
                    </a:ext>
                  </a:extLst>
                </a:gridCol>
                <a:gridCol w="2904323">
                  <a:extLst>
                    <a:ext uri="{9D8B030D-6E8A-4147-A177-3AD203B41FA5}">
                      <a16:colId xmlns:a16="http://schemas.microsoft.com/office/drawing/2014/main" val="802000582"/>
                    </a:ext>
                  </a:extLst>
                </a:gridCol>
              </a:tblGrid>
              <a:tr h="877389">
                <a:tc>
                  <a:txBody>
                    <a:bodyPr/>
                    <a:lstStyle/>
                    <a:p>
                      <a:pPr algn="ctr"/>
                      <a:endParaRPr lang="en-AU" sz="2000" b="0" dirty="0">
                        <a:solidFill>
                          <a:schemeClr val="tx1"/>
                        </a:solidFill>
                      </a:endParaRPr>
                    </a:p>
                    <a:p>
                      <a:pPr algn="ctr"/>
                      <a:r>
                        <a:rPr lang="en-AU" sz="2000" b="0" dirty="0">
                          <a:solidFill>
                            <a:schemeClr val="tx1"/>
                          </a:solidFill>
                        </a:rPr>
                        <a:t>Evolution </a:t>
                      </a:r>
                    </a:p>
                  </a:txBody>
                  <a:tcPr>
                    <a:solidFill>
                      <a:srgbClr val="009999"/>
                    </a:solidFill>
                  </a:tcPr>
                </a:tc>
                <a:tc>
                  <a:txBody>
                    <a:bodyPr/>
                    <a:lstStyle/>
                    <a:p>
                      <a:pPr algn="ctr"/>
                      <a:endParaRPr lang="en-AU" sz="2000" b="0" dirty="0"/>
                    </a:p>
                    <a:p>
                      <a:pPr algn="ctr"/>
                      <a:r>
                        <a:rPr lang="en-AU" sz="2000" b="0" dirty="0">
                          <a:solidFill>
                            <a:schemeClr val="tx1"/>
                          </a:solidFill>
                        </a:rPr>
                        <a:t>King &amp; people</a:t>
                      </a:r>
                    </a:p>
                  </a:txBody>
                  <a:tcPr>
                    <a:solidFill>
                      <a:srgbClr val="009999"/>
                    </a:solidFill>
                  </a:tcPr>
                </a:tc>
                <a:tc>
                  <a:txBody>
                    <a:bodyPr/>
                    <a:lstStyle/>
                    <a:p>
                      <a:pPr algn="ctr"/>
                      <a:endParaRPr lang="en-AU" sz="2000" b="0" dirty="0"/>
                    </a:p>
                    <a:p>
                      <a:pPr algn="ctr"/>
                      <a:r>
                        <a:rPr lang="en-AU" sz="2000" b="0" dirty="0">
                          <a:solidFill>
                            <a:schemeClr val="tx1"/>
                          </a:solidFill>
                        </a:rPr>
                        <a:t>Link to the gods</a:t>
                      </a:r>
                    </a:p>
                  </a:txBody>
                  <a:tcPr>
                    <a:solidFill>
                      <a:srgbClr val="009999"/>
                    </a:solidFill>
                  </a:tcPr>
                </a:tc>
                <a:extLst>
                  <a:ext uri="{0D108BD9-81ED-4DB2-BD59-A6C34878D82A}">
                    <a16:rowId xmlns:a16="http://schemas.microsoft.com/office/drawing/2014/main" val="2741810003"/>
                  </a:ext>
                </a:extLst>
              </a:tr>
              <a:tr h="1210201">
                <a:tc>
                  <a:txBody>
                    <a:bodyPr/>
                    <a:lstStyle/>
                    <a:p>
                      <a:pPr algn="ctr"/>
                      <a:endParaRPr lang="en-AU" sz="2000" dirty="0"/>
                    </a:p>
                    <a:p>
                      <a:pPr algn="ctr"/>
                      <a:r>
                        <a:rPr lang="en-AU" sz="2000" dirty="0"/>
                        <a:t>Cultural beliefs &amp; practices</a:t>
                      </a:r>
                    </a:p>
                    <a:p>
                      <a:pPr algn="ctr"/>
                      <a:endParaRPr lang="en-AU" sz="2000" dirty="0"/>
                    </a:p>
                  </a:txBody>
                  <a:tcPr>
                    <a:solidFill>
                      <a:srgbClr val="CBECDE"/>
                    </a:solidFill>
                  </a:tcPr>
                </a:tc>
                <a:tc>
                  <a:txBody>
                    <a:bodyPr/>
                    <a:lstStyle/>
                    <a:p>
                      <a:pPr algn="ctr"/>
                      <a:endParaRPr lang="en-AU" sz="2000" dirty="0"/>
                    </a:p>
                    <a:p>
                      <a:pPr algn="ctr"/>
                      <a:r>
                        <a:rPr lang="en-AU" sz="2000" dirty="0"/>
                        <a:t>Social stratification</a:t>
                      </a:r>
                    </a:p>
                  </a:txBody>
                  <a:tcPr>
                    <a:solidFill>
                      <a:srgbClr val="CBECDE"/>
                    </a:solidFill>
                  </a:tcPr>
                </a:tc>
                <a:tc>
                  <a:txBody>
                    <a:bodyPr/>
                    <a:lstStyle/>
                    <a:p>
                      <a:pPr algn="ctr"/>
                      <a:endParaRPr lang="en-AU" sz="2000" dirty="0"/>
                    </a:p>
                    <a:p>
                      <a:pPr algn="ctr"/>
                      <a:r>
                        <a:rPr lang="en-AU" sz="2000" dirty="0"/>
                        <a:t>Symbolism of design</a:t>
                      </a:r>
                    </a:p>
                  </a:txBody>
                  <a:tcPr>
                    <a:solidFill>
                      <a:srgbClr val="CBECDE"/>
                    </a:solidFill>
                  </a:tcPr>
                </a:tc>
                <a:extLst>
                  <a:ext uri="{0D108BD9-81ED-4DB2-BD59-A6C34878D82A}">
                    <a16:rowId xmlns:a16="http://schemas.microsoft.com/office/drawing/2014/main" val="911108901"/>
                  </a:ext>
                </a:extLst>
              </a:tr>
              <a:tr h="826074">
                <a:tc>
                  <a:txBody>
                    <a:bodyPr/>
                    <a:lstStyle/>
                    <a:p>
                      <a:pPr algn="ctr"/>
                      <a:endParaRPr lang="en-AU" sz="2000" dirty="0"/>
                    </a:p>
                    <a:p>
                      <a:pPr algn="ctr"/>
                      <a:r>
                        <a:rPr lang="en-AU" sz="2000" dirty="0"/>
                        <a:t>Political propaganda</a:t>
                      </a:r>
                    </a:p>
                  </a:txBody>
                  <a:tcPr/>
                </a:tc>
                <a:tc>
                  <a:txBody>
                    <a:bodyPr/>
                    <a:lstStyle/>
                    <a:p>
                      <a:pPr algn="ctr"/>
                      <a:endParaRPr lang="en-AU" sz="2000" dirty="0"/>
                    </a:p>
                    <a:p>
                      <a:pPr algn="ctr"/>
                      <a:r>
                        <a:rPr lang="en-AU" sz="2000" dirty="0"/>
                        <a:t>Resources &amp; trade</a:t>
                      </a:r>
                    </a:p>
                  </a:txBody>
                  <a:tcPr/>
                </a:tc>
                <a:tc>
                  <a:txBody>
                    <a:bodyPr/>
                    <a:lstStyle/>
                    <a:p>
                      <a:pPr algn="ctr"/>
                      <a:endParaRPr lang="en-AU" sz="2000" dirty="0"/>
                    </a:p>
                    <a:p>
                      <a:pPr algn="ctr"/>
                      <a:r>
                        <a:rPr lang="en-AU" sz="2000" dirty="0"/>
                        <a:t>Architecture &amp; art</a:t>
                      </a:r>
                    </a:p>
                  </a:txBody>
                  <a:tcPr/>
                </a:tc>
                <a:extLst>
                  <a:ext uri="{0D108BD9-81ED-4DB2-BD59-A6C34878D82A}">
                    <a16:rowId xmlns:a16="http://schemas.microsoft.com/office/drawing/2014/main" val="3978728498"/>
                  </a:ext>
                </a:extLst>
              </a:tr>
            </a:tbl>
          </a:graphicData>
        </a:graphic>
      </p:graphicFrame>
    </p:spTree>
    <p:extLst>
      <p:ext uri="{BB962C8B-B14F-4D97-AF65-F5344CB8AC3E}">
        <p14:creationId xmlns:p14="http://schemas.microsoft.com/office/powerpoint/2010/main" val="428344469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p:txBody>
          <a:bodyPr/>
          <a:lstStyle/>
          <a:p>
            <a:r>
              <a:rPr lang="en-AU" dirty="0"/>
              <a:t>Unit 2</a:t>
            </a:r>
            <a:r>
              <a:rPr lang="en-GB" dirty="0"/>
              <a:t>: Ancient Egypt</a:t>
            </a:r>
            <a:endParaRPr lang="en-AU" dirty="0"/>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321729874"/>
              </p:ext>
            </p:extLst>
          </p:nvPr>
        </p:nvGraphicFramePr>
        <p:xfrm>
          <a:off x="215106" y="1052736"/>
          <a:ext cx="8713788" cy="3420990"/>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4006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Two</a:t>
                      </a:r>
                      <a:endParaRPr lang="en-AU" b="1" dirty="0"/>
                    </a:p>
                    <a:p>
                      <a:endParaRPr lang="en-AU" dirty="0"/>
                    </a:p>
                  </a:txBody>
                  <a:tcPr/>
                </a:tc>
                <a:tc>
                  <a:txBody>
                    <a:bodyPr/>
                    <a:lstStyle/>
                    <a:p>
                      <a:r>
                        <a:rPr lang="en-US" dirty="0"/>
                        <a:t>Middle Kingdom Egypt: Power and propaganda</a:t>
                      </a:r>
                      <a:endParaRPr lang="en-AU" dirty="0"/>
                    </a:p>
                  </a:txBody>
                  <a:tcPr/>
                </a:tc>
                <a:extLst>
                  <a:ext uri="{0D108BD9-81ED-4DB2-BD59-A6C34878D82A}">
                    <a16:rowId xmlns:a16="http://schemas.microsoft.com/office/drawing/2014/main" val="3084720532"/>
                  </a:ext>
                </a:extLst>
              </a:tr>
              <a:tr h="982590">
                <a:tc>
                  <a:txBody>
                    <a:bodyPr/>
                    <a:lstStyle/>
                    <a:p>
                      <a:r>
                        <a:rPr lang="en-AU" dirty="0"/>
                        <a:t>Outcome 2</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rgbClr val="0099E3"/>
                          </a:solidFill>
                          <a:effectLst/>
                          <a:latin typeface="+mn-lt"/>
                          <a:ea typeface="+mn-ea"/>
                          <a:cs typeface="+mn-cs"/>
                        </a:rPr>
                        <a:t>Explain the changes in Ancient Egypt </a:t>
                      </a:r>
                      <a:r>
                        <a:rPr lang="en-GB" sz="1800" kern="1200" dirty="0">
                          <a:solidFill>
                            <a:schemeClr val="tx1"/>
                          </a:solidFill>
                          <a:effectLst/>
                          <a:latin typeface="+mn-lt"/>
                          <a:ea typeface="+mn-ea"/>
                          <a:cs typeface="+mn-cs"/>
                        </a:rPr>
                        <a:t>and </a:t>
                      </a:r>
                      <a:r>
                        <a:rPr lang="en-GB" sz="1800" kern="1200" dirty="0">
                          <a:solidFill>
                            <a:srgbClr val="0099E3"/>
                          </a:solidFill>
                          <a:effectLst/>
                          <a:latin typeface="+mn-lt"/>
                          <a:ea typeface="+mn-ea"/>
                          <a:cs typeface="+mn-cs"/>
                        </a:rPr>
                        <a:t>analyse</a:t>
                      </a:r>
                      <a:r>
                        <a:rPr lang="en-GB" sz="1800" kern="1200" dirty="0">
                          <a:solidFill>
                            <a:schemeClr val="tx1"/>
                          </a:solidFill>
                          <a:effectLst/>
                          <a:latin typeface="+mn-lt"/>
                          <a:ea typeface="+mn-ea"/>
                          <a:cs typeface="+mn-cs"/>
                        </a:rPr>
                        <a:t> the use and representation of power in Middle Kingdom Egypt and the Second Intermediate Period. </a:t>
                      </a:r>
                      <a:endParaRPr lang="en-AU" sz="2000" dirty="0"/>
                    </a:p>
                  </a:txBody>
                  <a:tcPr/>
                </a:tc>
                <a:extLst>
                  <a:ext uri="{0D108BD9-81ED-4DB2-BD59-A6C34878D82A}">
                    <a16:rowId xmlns:a16="http://schemas.microsoft.com/office/drawing/2014/main" val="1577447254"/>
                  </a:ext>
                </a:extLst>
              </a:tr>
              <a:tr h="1679372">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600" i="1" dirty="0">
                          <a:effectLst/>
                        </a:rPr>
                        <a:t>How did the rulers of the Middle Kingdom use their power?</a:t>
                      </a:r>
                      <a:endParaRPr lang="en-AU" sz="1600" dirty="0">
                        <a:effectLst/>
                      </a:endParaRPr>
                    </a:p>
                    <a:p>
                      <a:pPr marL="285750" lvl="0" indent="-285750">
                        <a:buFont typeface="Arial" panose="020B0604020202020204" pitchFamily="34" charset="0"/>
                        <a:buChar char="•"/>
                      </a:pPr>
                      <a:r>
                        <a:rPr lang="en-GB" sz="1600" i="1" dirty="0">
                          <a:effectLst/>
                        </a:rPr>
                        <a:t>How did the rulers of the Middle Kingdom present their power as authority?</a:t>
                      </a:r>
                      <a:endParaRPr lang="en-AU" sz="1600" dirty="0">
                        <a:effectLst/>
                      </a:endParaRPr>
                    </a:p>
                    <a:p>
                      <a:pPr marL="285750" lvl="0" indent="-285750">
                        <a:buFont typeface="Arial" panose="020B0604020202020204" pitchFamily="34" charset="0"/>
                        <a:buChar char="•"/>
                      </a:pPr>
                      <a:r>
                        <a:rPr lang="en-GB" sz="1600" i="1" dirty="0">
                          <a:effectLst/>
                        </a:rPr>
                        <a:t>What challenges did the rulers of the Middle Kingdom face?</a:t>
                      </a:r>
                      <a:endParaRPr lang="en-AU" sz="1600" dirty="0">
                        <a:effectLst/>
                      </a:endParaRPr>
                    </a:p>
                    <a:p>
                      <a:pPr marL="285750" lvl="0" indent="-285750">
                        <a:buFont typeface="Arial" panose="020B0604020202020204" pitchFamily="34" charset="0"/>
                        <a:buChar char="•"/>
                      </a:pPr>
                      <a:r>
                        <a:rPr lang="en-GB" sz="1600" i="1" dirty="0">
                          <a:effectLst/>
                        </a:rPr>
                        <a:t>To what extent did Ancient Egypt change during the Middle Kingdom? </a:t>
                      </a:r>
                      <a:endParaRPr lang="en-AU" sz="1600" dirty="0">
                        <a:effectLst/>
                      </a:endParaRPr>
                    </a:p>
                    <a:p>
                      <a:pPr lvl="0"/>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219856583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594623403"/>
              </p:ext>
            </p:extLst>
          </p:nvPr>
        </p:nvGraphicFramePr>
        <p:xfrm>
          <a:off x="178692" y="483518"/>
          <a:ext cx="8713788" cy="3997960"/>
        </p:xfrm>
        <a:graphic>
          <a:graphicData uri="http://schemas.openxmlformats.org/drawingml/2006/table">
            <a:tbl>
              <a:tblPr firstRow="1" bandRow="1">
                <a:tableStyleId>{9DCAF9ED-07DC-4A11-8D7F-57B35C25682E}</a:tableStyleId>
              </a:tblPr>
              <a:tblGrid>
                <a:gridCol w="2088356">
                  <a:extLst>
                    <a:ext uri="{9D8B030D-6E8A-4147-A177-3AD203B41FA5}">
                      <a16:colId xmlns:a16="http://schemas.microsoft.com/office/drawing/2014/main" val="2422161473"/>
                    </a:ext>
                  </a:extLst>
                </a:gridCol>
                <a:gridCol w="6625432">
                  <a:extLst>
                    <a:ext uri="{9D8B030D-6E8A-4147-A177-3AD203B41FA5}">
                      <a16:colId xmlns:a16="http://schemas.microsoft.com/office/drawing/2014/main" val="2017662329"/>
                    </a:ext>
                  </a:extLst>
                </a:gridCol>
              </a:tblGrid>
              <a:tr h="370840">
                <a:tc gridSpan="2">
                  <a:txBody>
                    <a:bodyPr/>
                    <a:lstStyle/>
                    <a:p>
                      <a:pPr algn="ctr"/>
                      <a:r>
                        <a:rPr lang="en-AU" dirty="0"/>
                        <a:t>Unit 2</a:t>
                      </a:r>
                      <a:r>
                        <a:rPr lang="en-GB" dirty="0"/>
                        <a:t>: Ancient Egypt</a:t>
                      </a:r>
                      <a:endParaRPr lang="en-AU" dirty="0"/>
                    </a:p>
                  </a:txBody>
                  <a:tcPr/>
                </a:tc>
                <a:tc hMerge="1">
                  <a:txBody>
                    <a:bodyPr/>
                    <a:lstStyle/>
                    <a:p>
                      <a:endParaRPr lang="en-AU" dirty="0"/>
                    </a:p>
                  </a:txBody>
                  <a:tcPr/>
                </a:tc>
                <a:extLst>
                  <a:ext uri="{0D108BD9-81ED-4DB2-BD59-A6C34878D82A}">
                    <a16:rowId xmlns:a16="http://schemas.microsoft.com/office/drawing/2014/main" val="3084720532"/>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Two: </a:t>
                      </a:r>
                      <a:r>
                        <a:rPr lang="en-US" dirty="0"/>
                        <a:t>Middle Kingdom Egypt: Power and propaganda</a:t>
                      </a:r>
                      <a:endParaRPr lang="en-AU" dirty="0"/>
                    </a:p>
                    <a:p>
                      <a:endParaRPr lang="en-AU" dirty="0"/>
                    </a:p>
                  </a:txBody>
                  <a:tcPr/>
                </a:tc>
                <a:tc hMerge="1">
                  <a:txBody>
                    <a:bodyPr/>
                    <a:lstStyle/>
                    <a:p>
                      <a:endParaRPr lang="en-AU" dirty="0"/>
                    </a:p>
                  </a:txBody>
                  <a:tcPr/>
                </a:tc>
                <a:extLst>
                  <a:ext uri="{0D108BD9-81ED-4DB2-BD59-A6C34878D82A}">
                    <a16:rowId xmlns:a16="http://schemas.microsoft.com/office/drawing/2014/main" val="4221137923"/>
                  </a:ext>
                </a:extLst>
              </a:tr>
              <a:tr h="74168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a:t>
                      </a:r>
                    </a:p>
                    <a:p>
                      <a:pPr marL="285750" indent="-285750">
                        <a:buFontTx/>
                        <a:buChar char="-"/>
                      </a:pPr>
                      <a:r>
                        <a:rPr lang="en-AU" dirty="0"/>
                        <a:t>Key Knowledge</a:t>
                      </a:r>
                    </a:p>
                    <a:p>
                      <a:pPr marL="285750" indent="-285750">
                        <a:buFontTx/>
                        <a:buChar char="-"/>
                      </a:pPr>
                      <a:r>
                        <a:rPr lang="en-AU" dirty="0"/>
                        <a:t>Key skills for exampled:</a:t>
                      </a:r>
                    </a:p>
                    <a:p>
                      <a:pPr marL="0" indent="0">
                        <a:buFontTx/>
                        <a:buNone/>
                      </a:pPr>
                      <a:r>
                        <a:rPr lang="en-AU" sz="1400" dirty="0"/>
                        <a:t>2016-2021 “</a:t>
                      </a:r>
                      <a:r>
                        <a:rPr lang="en-US" sz="1400" i="1" dirty="0"/>
                        <a:t>explain continuity and change in the distribution and use of power in Middle Kingdom Egypt</a:t>
                      </a:r>
                      <a:r>
                        <a:rPr lang="en-US" sz="1400" dirty="0"/>
                        <a:t>”</a:t>
                      </a:r>
                      <a:endParaRPr lang="en-AU" sz="1400" dirty="0"/>
                    </a:p>
                    <a:p>
                      <a:pPr marL="0" indent="0">
                        <a:buFontTx/>
                        <a:buNone/>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2022-2026 “</a:t>
                      </a:r>
                      <a:r>
                        <a:rPr lang="en-GB" sz="1800" i="1" kern="1200" dirty="0">
                          <a:solidFill>
                            <a:schemeClr val="dk1"/>
                          </a:solidFill>
                          <a:effectLst/>
                          <a:latin typeface="+mn-lt"/>
                          <a:ea typeface="+mn-ea"/>
                          <a:cs typeface="+mn-cs"/>
                        </a:rPr>
                        <a:t>explain how the features of Ancient Egypt changed and/or stayed the same</a:t>
                      </a:r>
                      <a:r>
                        <a:rPr lang="en-GB" sz="1800" kern="1200" dirty="0">
                          <a:solidFill>
                            <a:schemeClr val="dk1"/>
                          </a:solidFill>
                          <a:effectLst/>
                          <a:latin typeface="+mn-lt"/>
                          <a:ea typeface="+mn-ea"/>
                          <a:cs typeface="+mn-cs"/>
                        </a:rPr>
                        <a:t>” </a:t>
                      </a:r>
                      <a:endParaRPr lang="en-AU" sz="1800" kern="1200" dirty="0">
                        <a:solidFill>
                          <a:schemeClr val="dk1"/>
                        </a:solidFill>
                        <a:effectLst/>
                        <a:latin typeface="+mn-lt"/>
                        <a:ea typeface="+mn-ea"/>
                        <a:cs typeface="+mn-cs"/>
                      </a:endParaRPr>
                    </a:p>
                    <a:p>
                      <a:pPr marL="0" indent="0">
                        <a:buFontTx/>
                        <a:buNone/>
                      </a:pPr>
                      <a:endParaRPr lang="en-AU" dirty="0"/>
                    </a:p>
                    <a:p>
                      <a:pPr marL="285750" indent="-285750">
                        <a:buFontTx/>
                        <a:buChar char="-"/>
                      </a:pPr>
                      <a:endParaRPr lang="en-AU" dirty="0"/>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247745325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4219275050"/>
              </p:ext>
            </p:extLst>
          </p:nvPr>
        </p:nvGraphicFramePr>
        <p:xfrm>
          <a:off x="107504" y="63379"/>
          <a:ext cx="8928992" cy="4979432"/>
        </p:xfrm>
        <a:graphic>
          <a:graphicData uri="http://schemas.openxmlformats.org/drawingml/2006/table">
            <a:tbl>
              <a:tblPr firstRow="1" bandRow="1">
                <a:tableStyleId>{85BE263C-DBD7-4A20-BB59-AAB30ACAA65A}</a:tableStyleId>
              </a:tblPr>
              <a:tblGrid>
                <a:gridCol w="1530613">
                  <a:extLst>
                    <a:ext uri="{9D8B030D-6E8A-4147-A177-3AD203B41FA5}">
                      <a16:colId xmlns:a16="http://schemas.microsoft.com/office/drawing/2014/main" val="2422161473"/>
                    </a:ext>
                  </a:extLst>
                </a:gridCol>
                <a:gridCol w="7398379">
                  <a:extLst>
                    <a:ext uri="{9D8B030D-6E8A-4147-A177-3AD203B41FA5}">
                      <a16:colId xmlns:a16="http://schemas.microsoft.com/office/drawing/2014/main" val="2017662329"/>
                    </a:ext>
                  </a:extLst>
                </a:gridCol>
              </a:tblGrid>
              <a:tr h="407432">
                <a:tc>
                  <a:txBody>
                    <a:bodyPr/>
                    <a:lstStyle/>
                    <a:p>
                      <a:endParaRPr lang="en-AU" dirty="0"/>
                    </a:p>
                  </a:txBody>
                  <a:tcPr/>
                </a:tc>
                <a:tc>
                  <a:txBody>
                    <a:bodyPr/>
                    <a:lstStyle/>
                    <a:p>
                      <a:r>
                        <a:rPr lang="en-AU" dirty="0"/>
                        <a:t>Units 2</a:t>
                      </a:r>
                      <a:r>
                        <a:rPr lang="en-GB" dirty="0"/>
                        <a:t>: Ancient Egypt</a:t>
                      </a:r>
                      <a:endParaRPr lang="en-AU" dirty="0"/>
                    </a:p>
                  </a:txBody>
                  <a:tcPr/>
                </a:tc>
                <a:extLst>
                  <a:ext uri="{0D108BD9-81ED-4DB2-BD59-A6C34878D82A}">
                    <a16:rowId xmlns:a16="http://schemas.microsoft.com/office/drawing/2014/main" val="3084720532"/>
                  </a:ext>
                </a:extLst>
              </a:tr>
              <a:tr h="616728">
                <a:tc>
                  <a:txBody>
                    <a:bodyPr/>
                    <a:lstStyle/>
                    <a:p>
                      <a:r>
                        <a:rPr lang="en-AU" dirty="0"/>
                        <a:t>Area of Study Two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Middle Kingdom Egypt: Power and propaganda</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788469">
                <a:tc>
                  <a:txBody>
                    <a:bodyPr/>
                    <a:lstStyle/>
                    <a:p>
                      <a:r>
                        <a:rPr lang="en-US" dirty="0"/>
                        <a:t>Key knowledge</a:t>
                      </a:r>
                      <a:endParaRPr lang="en-AU" dirty="0"/>
                    </a:p>
                  </a:txBody>
                  <a:tcPr/>
                </a:tc>
                <a:tc>
                  <a:txBody>
                    <a:bodyPr/>
                    <a:lstStyle/>
                    <a:p>
                      <a:pPr marL="285750" indent="-285750">
                        <a:buFont typeface="Arial" panose="020B0604020202020204" pitchFamily="34" charset="0"/>
                        <a:buChar char="•"/>
                      </a:pPr>
                      <a:r>
                        <a:rPr lang="en-GB" sz="1400" kern="1200" dirty="0">
                          <a:solidFill>
                            <a:schemeClr val="dk1"/>
                          </a:solidFill>
                          <a:effectLst/>
                          <a:latin typeface="+mn-lt"/>
                          <a:ea typeface="+mn-ea"/>
                          <a:cs typeface="+mn-cs"/>
                        </a:rPr>
                        <a:t>political developments in the reign of Mentuhotep II, such as..</a:t>
                      </a:r>
                    </a:p>
                    <a:p>
                      <a:pPr marL="285750" indent="-285750">
                        <a:buFont typeface="Arial" panose="020B0604020202020204" pitchFamily="34" charset="0"/>
                        <a:buChar char="•"/>
                      </a:pPr>
                      <a:r>
                        <a:rPr lang="en-GB" sz="1400" kern="1200" dirty="0">
                          <a:solidFill>
                            <a:schemeClr val="dk1"/>
                          </a:solidFill>
                          <a:effectLst/>
                          <a:latin typeface="+mn-lt"/>
                          <a:ea typeface="+mn-ea"/>
                          <a:cs typeface="+mn-cs"/>
                        </a:rPr>
                        <a:t>the importance of cross-cultural trade to the Middle Kingdom Egypt </a:t>
                      </a:r>
                      <a:r>
                        <a:rPr lang="en-GB" sz="1400" kern="1200" dirty="0">
                          <a:solidFill>
                            <a:srgbClr val="0099E3"/>
                          </a:solidFill>
                          <a:effectLst/>
                          <a:latin typeface="+mn-lt"/>
                          <a:ea typeface="+mn-ea"/>
                          <a:cs typeface="+mn-cs"/>
                        </a:rPr>
                        <a:t>in bringing Egypt into the Mediterranean world, </a:t>
                      </a:r>
                      <a:r>
                        <a:rPr lang="en-GB" sz="1400" kern="1200" dirty="0">
                          <a:solidFill>
                            <a:schemeClr val="dk1"/>
                          </a:solidFill>
                          <a:effectLst/>
                          <a:latin typeface="+mn-lt"/>
                          <a:ea typeface="+mn-ea"/>
                          <a:cs typeface="+mn-cs"/>
                        </a:rPr>
                        <a:t>such 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effectLst/>
                          <a:latin typeface="+mn-lt"/>
                          <a:ea typeface="+mn-ea"/>
                          <a:cs typeface="+mn-cs"/>
                        </a:rPr>
                        <a:t>the subjugation of Nubia by the Middle Kingdom Egypt </a:t>
                      </a:r>
                      <a:r>
                        <a:rPr lang="en-GB" sz="1400" kern="1200" dirty="0">
                          <a:solidFill>
                            <a:srgbClr val="0099E3"/>
                          </a:solidFill>
                          <a:effectLst/>
                          <a:latin typeface="+mn-lt"/>
                          <a:ea typeface="+mn-ea"/>
                          <a:cs typeface="+mn-cs"/>
                        </a:rPr>
                        <a:t>through military campaigns and building works and fortresses </a:t>
                      </a:r>
                      <a:endParaRPr lang="en-AU" sz="1400" kern="1200" dirty="0">
                        <a:solidFill>
                          <a:srgbClr val="0099E3"/>
                        </a:solidFill>
                        <a:effectLst/>
                        <a:latin typeface="+mn-lt"/>
                        <a:ea typeface="+mn-ea"/>
                        <a:cs typeface="+mn-cs"/>
                      </a:endParaRPr>
                    </a:p>
                    <a:p>
                      <a:pPr marL="285750" indent="-285750">
                        <a:buFont typeface="Arial" panose="020B0604020202020204" pitchFamily="34" charset="0"/>
                        <a:buChar char="•"/>
                      </a:pPr>
                      <a:r>
                        <a:rPr lang="en-GB" sz="1400" kern="1200" dirty="0">
                          <a:solidFill>
                            <a:schemeClr val="dk1"/>
                          </a:solidFill>
                          <a:effectLst/>
                          <a:latin typeface="+mn-lt"/>
                          <a:ea typeface="+mn-ea"/>
                          <a:cs typeface="+mn-cs"/>
                        </a:rPr>
                        <a:t>the representation of the </a:t>
                      </a:r>
                      <a:r>
                        <a:rPr lang="en-GB" sz="1400" kern="1200" dirty="0">
                          <a:solidFill>
                            <a:srgbClr val="0099E3"/>
                          </a:solidFill>
                          <a:effectLst/>
                          <a:latin typeface="+mn-lt"/>
                          <a:ea typeface="+mn-ea"/>
                          <a:cs typeface="+mn-cs"/>
                        </a:rPr>
                        <a:t>political and religious </a:t>
                      </a:r>
                      <a:r>
                        <a:rPr lang="en-GB" sz="1400" kern="1200" dirty="0">
                          <a:solidFill>
                            <a:schemeClr val="dk1"/>
                          </a:solidFill>
                          <a:effectLst/>
                          <a:latin typeface="+mn-lt"/>
                          <a:ea typeface="+mn-ea"/>
                          <a:cs typeface="+mn-cs"/>
                        </a:rPr>
                        <a:t>power of the king, such 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effectLst/>
                          <a:latin typeface="+mn-lt"/>
                          <a:ea typeface="+mn-ea"/>
                          <a:cs typeface="+mn-cs"/>
                        </a:rPr>
                        <a:t>the significance of excavations and archaeological discoveries at Deir-el-</a:t>
                      </a:r>
                      <a:r>
                        <a:rPr lang="en-GB" sz="1400" kern="1200" dirty="0" err="1">
                          <a:solidFill>
                            <a:schemeClr val="dk1"/>
                          </a:solidFill>
                          <a:effectLst/>
                          <a:latin typeface="+mn-lt"/>
                          <a:ea typeface="+mn-ea"/>
                          <a:cs typeface="+mn-cs"/>
                        </a:rPr>
                        <a:t>Bahri</a:t>
                      </a:r>
                      <a:r>
                        <a:rPr lang="en-GB" sz="1400" kern="1200" dirty="0">
                          <a:solidFill>
                            <a:schemeClr val="dk1"/>
                          </a:solidFill>
                          <a:effectLst/>
                          <a:latin typeface="+mn-lt"/>
                          <a:ea typeface="+mn-ea"/>
                          <a:cs typeface="+mn-cs"/>
                        </a:rPr>
                        <a:t> in understanding the historical context of Middle Kingdom Egypt</a:t>
                      </a: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r>
                        <a:rPr lang="en-GB" sz="1400" kern="1200" dirty="0">
                          <a:solidFill>
                            <a:schemeClr val="dk1"/>
                          </a:solidFill>
                          <a:effectLst/>
                          <a:latin typeface="+mn-lt"/>
                          <a:ea typeface="+mn-ea"/>
                          <a:cs typeface="+mn-cs"/>
                        </a:rPr>
                        <a:t> the representation </a:t>
                      </a:r>
                      <a:r>
                        <a:rPr lang="en-GB" sz="1400" kern="1200" dirty="0">
                          <a:solidFill>
                            <a:srgbClr val="0099E3"/>
                          </a:solidFill>
                          <a:effectLst/>
                          <a:latin typeface="+mn-lt"/>
                          <a:ea typeface="+mn-ea"/>
                          <a:cs typeface="+mn-cs"/>
                        </a:rPr>
                        <a:t>of royal power and propaganda </a:t>
                      </a:r>
                      <a:r>
                        <a:rPr lang="en-GB" sz="1400" kern="1200" dirty="0">
                          <a:solidFill>
                            <a:schemeClr val="dk1"/>
                          </a:solidFill>
                          <a:effectLst/>
                          <a:latin typeface="+mn-lt"/>
                          <a:ea typeface="+mn-ea"/>
                          <a:cs typeface="+mn-cs"/>
                        </a:rPr>
                        <a:t>and everyday life in literary works of Middle Kingdom Egypt, such as…</a:t>
                      </a:r>
                    </a:p>
                    <a:p>
                      <a:pPr marL="285750" indent="-285750">
                        <a:buFont typeface="Arial" panose="020B0604020202020204" pitchFamily="34" charset="0"/>
                        <a:buChar char="•"/>
                      </a:pPr>
                      <a:r>
                        <a:rPr lang="en-GB" sz="1400" kern="1200" dirty="0">
                          <a:solidFill>
                            <a:srgbClr val="0099E3"/>
                          </a:solidFill>
                          <a:effectLst/>
                          <a:latin typeface="+mn-lt"/>
                          <a:ea typeface="+mn-ea"/>
                          <a:cs typeface="+mn-cs"/>
                        </a:rPr>
                        <a:t>the changes in religious beliefs and practices and the role of Pharaoh during the reigns of </a:t>
                      </a:r>
                      <a:r>
                        <a:rPr lang="en-GB" sz="1400" kern="1200" dirty="0" err="1">
                          <a:solidFill>
                            <a:srgbClr val="0099E3"/>
                          </a:solidFill>
                          <a:effectLst/>
                          <a:latin typeface="+mn-lt"/>
                          <a:ea typeface="+mn-ea"/>
                          <a:cs typeface="+mn-cs"/>
                        </a:rPr>
                        <a:t>Senwosret</a:t>
                      </a:r>
                      <a:r>
                        <a:rPr lang="en-GB" sz="1400" kern="1200" dirty="0">
                          <a:solidFill>
                            <a:srgbClr val="0099E3"/>
                          </a:solidFill>
                          <a:effectLst/>
                          <a:latin typeface="+mn-lt"/>
                          <a:ea typeface="+mn-ea"/>
                          <a:cs typeface="+mn-cs"/>
                        </a:rPr>
                        <a:t> II, </a:t>
                      </a:r>
                      <a:r>
                        <a:rPr lang="en-GB" sz="1400" kern="1200" dirty="0" err="1">
                          <a:solidFill>
                            <a:srgbClr val="0099E3"/>
                          </a:solidFill>
                          <a:effectLst/>
                          <a:latin typeface="+mn-lt"/>
                          <a:ea typeface="+mn-ea"/>
                          <a:cs typeface="+mn-cs"/>
                        </a:rPr>
                        <a:t>Senwosret</a:t>
                      </a:r>
                      <a:r>
                        <a:rPr lang="en-GB" sz="1400" kern="1200" dirty="0">
                          <a:solidFill>
                            <a:srgbClr val="0099E3"/>
                          </a:solidFill>
                          <a:effectLst/>
                          <a:latin typeface="+mn-lt"/>
                          <a:ea typeface="+mn-ea"/>
                          <a:cs typeface="+mn-cs"/>
                        </a:rPr>
                        <a:t> III, and Amenemhat III</a:t>
                      </a:r>
                      <a:r>
                        <a:rPr lang="en-GB" sz="1400" kern="1200" dirty="0">
                          <a:solidFill>
                            <a:schemeClr val="dk1"/>
                          </a:solidFill>
                          <a:effectLst/>
                          <a:latin typeface="+mn-lt"/>
                          <a:ea typeface="+mn-ea"/>
                          <a:cs typeface="+mn-cs"/>
                        </a:rPr>
                        <a:t>, such 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rgbClr val="0099E3"/>
                          </a:solidFill>
                          <a:effectLst/>
                          <a:latin typeface="+mn-lt"/>
                          <a:ea typeface="+mn-ea"/>
                          <a:cs typeface="+mn-cs"/>
                        </a:rPr>
                        <a:t>the late Middle Kingdom’s shift in power from the king to nomarchs that led to the Second Intermediate period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effectLst/>
                          <a:latin typeface="+mn-lt"/>
                          <a:ea typeface="+mn-ea"/>
                          <a:cs typeface="+mn-cs"/>
                        </a:rPr>
                        <a:t>the emergence of the Hyksos and their transformation into the Fifteenth Dynasty and the representation of their authority, such 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1200" dirty="0">
                          <a:solidFill>
                            <a:schemeClr val="dk1"/>
                          </a:solidFill>
                          <a:effectLst/>
                          <a:latin typeface="+mn-lt"/>
                          <a:ea typeface="+mn-ea"/>
                          <a:cs typeface="+mn-cs"/>
                        </a:rPr>
                        <a:t>the defeat of the Hyksos by the Seventeenth Dynasty (Upper Egypt), such as…</a:t>
                      </a:r>
                      <a:endParaRPr lang="en-AU" sz="1400" kern="1200" dirty="0">
                        <a:solidFill>
                          <a:schemeClr val="dk1"/>
                        </a:solidFill>
                        <a:effectLst/>
                        <a:latin typeface="+mn-lt"/>
                        <a:ea typeface="+mn-ea"/>
                        <a:cs typeface="+mn-cs"/>
                      </a:endParaRPr>
                    </a:p>
                    <a:p>
                      <a:pPr marL="285750" indent="-285750">
                        <a:buFont typeface="Arial" panose="020B0604020202020204" pitchFamily="34" charset="0"/>
                        <a:buChar char="•"/>
                      </a:pP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128509569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2995074943"/>
              </p:ext>
            </p:extLst>
          </p:nvPr>
        </p:nvGraphicFramePr>
        <p:xfrm>
          <a:off x="107504" y="51470"/>
          <a:ext cx="8856984" cy="4516120"/>
        </p:xfrm>
        <a:graphic>
          <a:graphicData uri="http://schemas.openxmlformats.org/drawingml/2006/table">
            <a:tbl>
              <a:tblPr firstRow="1" bandRow="1">
                <a:tableStyleId>{85BE263C-DBD7-4A20-BB59-AAB30ACAA65A}</a:tableStyleId>
              </a:tblPr>
              <a:tblGrid>
                <a:gridCol w="1872208">
                  <a:extLst>
                    <a:ext uri="{9D8B030D-6E8A-4147-A177-3AD203B41FA5}">
                      <a16:colId xmlns:a16="http://schemas.microsoft.com/office/drawing/2014/main" val="2422161473"/>
                    </a:ext>
                  </a:extLst>
                </a:gridCol>
                <a:gridCol w="6984776">
                  <a:extLst>
                    <a:ext uri="{9D8B030D-6E8A-4147-A177-3AD203B41FA5}">
                      <a16:colId xmlns:a16="http://schemas.microsoft.com/office/drawing/2014/main" val="2017662329"/>
                    </a:ext>
                  </a:extLst>
                </a:gridCol>
              </a:tblGrid>
              <a:tr h="370840">
                <a:tc>
                  <a:txBody>
                    <a:bodyPr/>
                    <a:lstStyle/>
                    <a:p>
                      <a:endParaRPr lang="en-AU" dirty="0"/>
                    </a:p>
                  </a:txBody>
                  <a:tcPr/>
                </a:tc>
                <a:tc>
                  <a:txBody>
                    <a:bodyPr/>
                    <a:lstStyle/>
                    <a:p>
                      <a:r>
                        <a:rPr lang="en-AU" dirty="0"/>
                        <a:t>Units 2</a:t>
                      </a:r>
                      <a:r>
                        <a:rPr lang="en-GB" dirty="0"/>
                        <a:t>: Ancient Egypt</a:t>
                      </a:r>
                      <a:endParaRPr lang="en-AU" dirty="0"/>
                    </a:p>
                  </a:txBody>
                  <a:tcPr/>
                </a:tc>
                <a:extLst>
                  <a:ext uri="{0D108BD9-81ED-4DB2-BD59-A6C34878D82A}">
                    <a16:rowId xmlns:a16="http://schemas.microsoft.com/office/drawing/2014/main" val="3084720532"/>
                  </a:ext>
                </a:extLst>
              </a:tr>
              <a:tr h="370840">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Middle Kingdom Egypt: Power and propaganda</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741680">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dirty="0">
                          <a:effectLst/>
                        </a:rPr>
                        <a:t>ask and use a range of historical question to explore Ancient Egypt </a:t>
                      </a:r>
                      <a:endParaRPr lang="en-AU" sz="1600" dirty="0">
                        <a:effectLst/>
                      </a:endParaRPr>
                    </a:p>
                    <a:p>
                      <a:pPr marL="285750" lvl="0" indent="-285750">
                        <a:buFont typeface="Arial" panose="020B0604020202020204" pitchFamily="34" charset="0"/>
                        <a:buChar char="•"/>
                      </a:pPr>
                      <a:r>
                        <a:rPr lang="en-GB" sz="1600" dirty="0">
                          <a:effectLst/>
                        </a:rPr>
                        <a:t>analyse sources for use as evidence</a:t>
                      </a:r>
                      <a:endParaRPr lang="en-AU" sz="1600" dirty="0">
                        <a:effectLst/>
                      </a:endParaRPr>
                    </a:p>
                    <a:p>
                      <a:pPr marL="285750" lvl="0" indent="-285750">
                        <a:buFont typeface="Arial" panose="020B0604020202020204" pitchFamily="34" charset="0"/>
                        <a:buChar char="•"/>
                      </a:pPr>
                      <a:r>
                        <a:rPr lang="en-GB" sz="1600" dirty="0">
                          <a:effectLst/>
                        </a:rPr>
                        <a:t>identify the perspectives of people in Ancient Egypt, and how perspectives changed over time</a:t>
                      </a:r>
                      <a:endParaRPr lang="en-AU" sz="1600" dirty="0">
                        <a:effectLst/>
                      </a:endParaRPr>
                    </a:p>
                    <a:p>
                      <a:pPr marL="285750" lvl="0" indent="-285750">
                        <a:buFont typeface="Arial" panose="020B0604020202020204" pitchFamily="34" charset="0"/>
                        <a:buChar char="•"/>
                      </a:pPr>
                      <a:r>
                        <a:rPr lang="en-GB" sz="1600" dirty="0">
                          <a:effectLst/>
                        </a:rPr>
                        <a:t>identify different historical interpretations about Middle Kingdom Egypt</a:t>
                      </a:r>
                      <a:endParaRPr lang="en-AU" sz="1600" dirty="0">
                        <a:effectLst/>
                      </a:endParaRPr>
                    </a:p>
                    <a:p>
                      <a:pPr marL="285750" lvl="0" indent="-285750">
                        <a:buFont typeface="Arial" panose="020B0604020202020204" pitchFamily="34" charset="0"/>
                        <a:buChar char="•"/>
                      </a:pPr>
                      <a:r>
                        <a:rPr lang="en-GB" sz="1600" dirty="0">
                          <a:effectLst/>
                        </a:rPr>
                        <a:t>analyse the causes and consequences of changing power dynamics in Middle Kingdom Egypt and the Second Intermediate Period</a:t>
                      </a:r>
                      <a:endParaRPr lang="en-AU" sz="1600" dirty="0">
                        <a:effectLst/>
                      </a:endParaRPr>
                    </a:p>
                    <a:p>
                      <a:pPr marL="285750" lvl="0" indent="-285750">
                        <a:buFont typeface="Arial" panose="020B0604020202020204" pitchFamily="34" charset="0"/>
                        <a:buChar char="•"/>
                      </a:pPr>
                      <a:r>
                        <a:rPr lang="en-GB" sz="1600" dirty="0">
                          <a:effectLst/>
                        </a:rPr>
                        <a:t>explain how the features of Ancient Egypt changed and/or stayed the same </a:t>
                      </a:r>
                      <a:endParaRPr lang="en-AU" sz="1600" dirty="0">
                        <a:effectLst/>
                      </a:endParaRPr>
                    </a:p>
                    <a:p>
                      <a:pPr marL="285750" lvl="0" indent="-285750">
                        <a:buFont typeface="Arial" panose="020B0604020202020204" pitchFamily="34" charset="0"/>
                        <a:buChar char="•"/>
                      </a:pPr>
                      <a:r>
                        <a:rPr lang="en-GB" sz="1600" dirty="0">
                          <a:effectLst/>
                        </a:rPr>
                        <a:t>evaluate the historical significance of Middle Kingdom Egypt and the Second Intermediate Period</a:t>
                      </a:r>
                      <a:endParaRPr lang="en-AU" sz="1600" dirty="0">
                        <a:effectLst/>
                      </a:endParaRPr>
                    </a:p>
                    <a:p>
                      <a:pPr marL="285750" lvl="0" indent="-285750">
                        <a:buFont typeface="Arial" panose="020B0604020202020204" pitchFamily="34" charset="0"/>
                        <a:buChar char="•"/>
                      </a:pPr>
                      <a:r>
                        <a:rPr lang="en-GB" sz="1600" dirty="0">
                          <a:effectLst/>
                        </a:rPr>
                        <a:t>construct arguments about the Middle Kingdom Egypt and the Second Intermediate Period using sources as evidence.</a:t>
                      </a:r>
                      <a:endParaRPr lang="en-AU" sz="1600" dirty="0">
                        <a:effectLst/>
                      </a:endParaRPr>
                    </a:p>
                    <a:p>
                      <a:pPr marL="285750" lvl="0" indent="-285750">
                        <a:buFont typeface="Arial" panose="020B0604020202020204" pitchFamily="34" charset="0"/>
                        <a:buChar char="•"/>
                      </a:pPr>
                      <a:endParaRPr lang="en-AU" sz="1600" dirty="0">
                        <a:effectLst/>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13247133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1131590"/>
            <a:ext cx="8712968" cy="3326110"/>
          </a:xfrm>
        </p:spPr>
        <p:txBody>
          <a:bodyPr/>
          <a:lstStyle/>
          <a:p>
            <a:pPr marL="0" indent="0">
              <a:buNone/>
            </a:pPr>
            <a:r>
              <a:rPr lang="en-AU" sz="1600" b="0" dirty="0">
                <a:solidFill>
                  <a:srgbClr val="FF0000"/>
                </a:solidFill>
              </a:rPr>
              <a:t>Funerary Texts: Old  and Middle Kingdom</a:t>
            </a:r>
          </a:p>
          <a:p>
            <a:pPr marL="0" indent="0">
              <a:buNone/>
            </a:pPr>
            <a:endParaRPr lang="en-AU" dirty="0"/>
          </a:p>
        </p:txBody>
      </p:sp>
      <p:graphicFrame>
        <p:nvGraphicFramePr>
          <p:cNvPr id="4" name="Table 4">
            <a:extLst>
              <a:ext uri="{FF2B5EF4-FFF2-40B4-BE49-F238E27FC236}">
                <a16:creationId xmlns:a16="http://schemas.microsoft.com/office/drawing/2014/main" id="{2BE725E0-6D74-44D9-BCE4-41D6D840050D}"/>
              </a:ext>
            </a:extLst>
          </p:cNvPr>
          <p:cNvGraphicFramePr>
            <a:graphicFrameLocks noGrp="1"/>
          </p:cNvGraphicFramePr>
          <p:nvPr>
            <p:extLst>
              <p:ext uri="{D42A27DB-BD31-4B8C-83A1-F6EECF244321}">
                <p14:modId xmlns:p14="http://schemas.microsoft.com/office/powerpoint/2010/main" val="1390927818"/>
              </p:ext>
            </p:extLst>
          </p:nvPr>
        </p:nvGraphicFramePr>
        <p:xfrm>
          <a:off x="251520" y="1491629"/>
          <a:ext cx="8640960" cy="2865120"/>
        </p:xfrm>
        <a:graphic>
          <a:graphicData uri="http://schemas.openxmlformats.org/drawingml/2006/table">
            <a:tbl>
              <a:tblPr firstRow="1" bandRow="1">
                <a:tableStyleId>{5C22544A-7EE6-4342-B048-85BDC9FD1C3A}</a:tableStyleId>
              </a:tblPr>
              <a:tblGrid>
                <a:gridCol w="4169446">
                  <a:extLst>
                    <a:ext uri="{9D8B030D-6E8A-4147-A177-3AD203B41FA5}">
                      <a16:colId xmlns:a16="http://schemas.microsoft.com/office/drawing/2014/main" val="3921249523"/>
                    </a:ext>
                  </a:extLst>
                </a:gridCol>
                <a:gridCol w="4471514">
                  <a:extLst>
                    <a:ext uri="{9D8B030D-6E8A-4147-A177-3AD203B41FA5}">
                      <a16:colId xmlns:a16="http://schemas.microsoft.com/office/drawing/2014/main" val="956348208"/>
                    </a:ext>
                  </a:extLst>
                </a:gridCol>
              </a:tblGrid>
              <a:tr h="342239">
                <a:tc>
                  <a:txBody>
                    <a:bodyPr/>
                    <a:lstStyle/>
                    <a:p>
                      <a:r>
                        <a:rPr lang="en-AU" dirty="0"/>
                        <a:t>Pyramid Texts</a:t>
                      </a:r>
                    </a:p>
                  </a:txBody>
                  <a:tcPr/>
                </a:tc>
                <a:tc>
                  <a:txBody>
                    <a:bodyPr/>
                    <a:lstStyle/>
                    <a:p>
                      <a:r>
                        <a:rPr lang="en-AU" dirty="0"/>
                        <a:t>Coffin Texts</a:t>
                      </a:r>
                    </a:p>
                  </a:txBody>
                  <a:tcPr/>
                </a:tc>
                <a:extLst>
                  <a:ext uri="{0D108BD9-81ED-4DB2-BD59-A6C34878D82A}">
                    <a16:rowId xmlns:a16="http://schemas.microsoft.com/office/drawing/2014/main" val="1996563610"/>
                  </a:ext>
                </a:extLst>
              </a:tr>
              <a:tr h="2370545">
                <a:tc>
                  <a:txBody>
                    <a:bodyPr/>
                    <a:lstStyle/>
                    <a:p>
                      <a:pPr marL="285750" indent="-285750">
                        <a:buFont typeface="Arial" panose="020B0604020202020204" pitchFamily="34" charset="0"/>
                        <a:buChar char="•"/>
                      </a:pPr>
                      <a:r>
                        <a:rPr lang="en-AU" sz="1400" dirty="0"/>
                        <a:t>Helped kings reach afterlife; associated with royalty.</a:t>
                      </a:r>
                    </a:p>
                    <a:p>
                      <a:pPr marL="285750" indent="-285750">
                        <a:buFont typeface="Arial" panose="020B0604020202020204" pitchFamily="34" charset="0"/>
                        <a:buChar char="•"/>
                      </a:pPr>
                      <a:r>
                        <a:rPr lang="en-AU" sz="1400" dirty="0"/>
                        <a:t>Series of prayers &amp; spells.</a:t>
                      </a:r>
                    </a:p>
                    <a:p>
                      <a:pPr marL="285750" indent="-285750">
                        <a:buFont typeface="Arial" panose="020B0604020202020204" pitchFamily="34" charset="0"/>
                        <a:buChar char="•"/>
                      </a:pPr>
                      <a:r>
                        <a:rPr lang="en-AU" sz="1400" dirty="0"/>
                        <a:t>Developed in 5</a:t>
                      </a:r>
                      <a:r>
                        <a:rPr lang="en-AU" sz="1400" baseline="30000" dirty="0"/>
                        <a:t>th</a:t>
                      </a:r>
                      <a:r>
                        <a:rPr lang="en-AU" sz="1400" dirty="0"/>
                        <a:t> &amp; 6</a:t>
                      </a:r>
                      <a:r>
                        <a:rPr lang="en-AU" sz="1400" baseline="30000" dirty="0"/>
                        <a:t>th</a:t>
                      </a:r>
                      <a:r>
                        <a:rPr lang="en-AU" sz="1400" dirty="0"/>
                        <a:t> Dynasties of Old Kingdom.</a:t>
                      </a:r>
                    </a:p>
                    <a:p>
                      <a:pPr marL="285750" indent="-285750">
                        <a:buFont typeface="Arial" panose="020B0604020202020204" pitchFamily="34" charset="0"/>
                        <a:buChar char="•"/>
                      </a:pPr>
                      <a:r>
                        <a:rPr lang="en-AU" sz="1400" dirty="0"/>
                        <a:t>Carved into walls of burial chambers.</a:t>
                      </a:r>
                    </a:p>
                    <a:p>
                      <a:pPr marL="285750" indent="-285750">
                        <a:buFont typeface="Arial" panose="020B0604020202020204" pitchFamily="34" charset="0"/>
                        <a:buChar char="•"/>
                      </a:pPr>
                      <a:r>
                        <a:rPr lang="en-AU" sz="1400" dirty="0"/>
                        <a:t>Belief: thoughts expressed in written form could become real.</a:t>
                      </a:r>
                    </a:p>
                    <a:p>
                      <a:endParaRPr lang="en-AU" dirty="0"/>
                    </a:p>
                  </a:txBody>
                  <a:tcPr/>
                </a:tc>
                <a:tc>
                  <a:txBody>
                    <a:bodyPr/>
                    <a:lstStyle/>
                    <a:p>
                      <a:pPr marL="285750" indent="-285750">
                        <a:buFont typeface="Arial" panose="020B0604020202020204" pitchFamily="34" charset="0"/>
                        <a:buChar char="•"/>
                      </a:pPr>
                      <a:r>
                        <a:rPr lang="en-AU" sz="1400" dirty="0"/>
                        <a:t>Helped nobles &amp; ordinary people reach the afterlife.</a:t>
                      </a:r>
                    </a:p>
                    <a:p>
                      <a:pPr marL="285750" indent="-285750">
                        <a:buFont typeface="Arial" panose="020B0604020202020204" pitchFamily="34" charset="0"/>
                        <a:buChar char="•"/>
                      </a:pPr>
                      <a:r>
                        <a:rPr lang="en-AU" sz="1400" dirty="0"/>
                        <a:t>Adapted Pyramid texts &amp; added new texts to meet needs of non-royals.</a:t>
                      </a:r>
                    </a:p>
                    <a:p>
                      <a:pPr marL="285750" indent="-285750">
                        <a:buFont typeface="Arial" panose="020B0604020202020204" pitchFamily="34" charset="0"/>
                        <a:buChar char="•"/>
                      </a:pPr>
                      <a:r>
                        <a:rPr lang="en-AU" sz="1400" dirty="0"/>
                        <a:t>Instructions to reach afterlife safely.</a:t>
                      </a:r>
                    </a:p>
                    <a:p>
                      <a:pPr marL="285750" indent="-285750">
                        <a:buFont typeface="Arial" panose="020B0604020202020204" pitchFamily="34" charset="0"/>
                        <a:buChar char="•"/>
                      </a:pPr>
                      <a:r>
                        <a:rPr lang="en-AU" sz="1400" dirty="0"/>
                        <a:t>Spells to protect deceased in afterlife (e.g. provide food).</a:t>
                      </a:r>
                    </a:p>
                    <a:p>
                      <a:pPr marL="285750" indent="-285750">
                        <a:buFont typeface="Arial" panose="020B0604020202020204" pitchFamily="34" charset="0"/>
                        <a:buChar char="•"/>
                      </a:pPr>
                      <a:r>
                        <a:rPr lang="en-AU" sz="1400" dirty="0"/>
                        <a:t>Spells to help a person become a god.</a:t>
                      </a:r>
                    </a:p>
                    <a:p>
                      <a:pPr marL="285750" indent="-285750">
                        <a:buFont typeface="Arial" panose="020B0604020202020204" pitchFamily="34" charset="0"/>
                        <a:buChar char="•"/>
                      </a:pPr>
                      <a:r>
                        <a:rPr lang="en-AU" sz="1400" dirty="0"/>
                        <a:t>Painted inside coffins.</a:t>
                      </a:r>
                    </a:p>
                    <a:p>
                      <a:pPr marL="285750" indent="-285750">
                        <a:buFont typeface="Arial" panose="020B0604020202020204" pitchFamily="34" charset="0"/>
                        <a:buChar char="•"/>
                      </a:pPr>
                      <a:r>
                        <a:rPr lang="en-AU" sz="1400" dirty="0"/>
                        <a:t>Reflected fears of people.</a:t>
                      </a:r>
                    </a:p>
                    <a:p>
                      <a:endParaRPr lang="en-AU" dirty="0"/>
                    </a:p>
                  </a:txBody>
                  <a:tcPr/>
                </a:tc>
                <a:extLst>
                  <a:ext uri="{0D108BD9-81ED-4DB2-BD59-A6C34878D82A}">
                    <a16:rowId xmlns:a16="http://schemas.microsoft.com/office/drawing/2014/main" val="1483569556"/>
                  </a:ext>
                </a:extLst>
              </a:tr>
            </a:tbl>
          </a:graphicData>
        </a:graphic>
      </p:graphicFrame>
    </p:spTree>
    <p:extLst>
      <p:ext uri="{BB962C8B-B14F-4D97-AF65-F5344CB8AC3E}">
        <p14:creationId xmlns:p14="http://schemas.microsoft.com/office/powerpoint/2010/main" val="23068030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Outline</a:t>
            </a:r>
          </a:p>
        </p:txBody>
      </p:sp>
      <p:sp>
        <p:nvSpPr>
          <p:cNvPr id="3" name="Content Placeholder 2"/>
          <p:cNvSpPr>
            <a:spLocks noGrp="1"/>
          </p:cNvSpPr>
          <p:nvPr>
            <p:ph idx="1"/>
          </p:nvPr>
        </p:nvSpPr>
        <p:spPr/>
        <p:txBody>
          <a:bodyPr/>
          <a:lstStyle/>
          <a:p>
            <a:r>
              <a:rPr lang="en-AU" dirty="0"/>
              <a:t>At a glance</a:t>
            </a:r>
          </a:p>
          <a:p>
            <a:r>
              <a:rPr lang="en-AU" dirty="0"/>
              <a:t>Features of Units 1 and 2 Ancient History</a:t>
            </a:r>
          </a:p>
          <a:p>
            <a:r>
              <a:rPr lang="en-AU" dirty="0"/>
              <a:t>Overview of the areas of study</a:t>
            </a:r>
          </a:p>
          <a:p>
            <a:r>
              <a:rPr lang="en-AU" dirty="0"/>
              <a:t>Teaching ideas</a:t>
            </a:r>
          </a:p>
          <a:p>
            <a:r>
              <a:rPr lang="en-AU" dirty="0"/>
              <a:t>Questions </a:t>
            </a:r>
          </a:p>
        </p:txBody>
      </p:sp>
    </p:spTree>
    <p:extLst>
      <p:ext uri="{BB962C8B-B14F-4D97-AF65-F5344CB8AC3E}">
        <p14:creationId xmlns:p14="http://schemas.microsoft.com/office/powerpoint/2010/main" val="363323856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p:txBody>
          <a:bodyPr/>
          <a:lstStyle/>
          <a:p>
            <a:pPr marL="0" indent="0">
              <a:buNone/>
            </a:pPr>
            <a:endParaRPr lang="en-AU" dirty="0">
              <a:solidFill>
                <a:srgbClr val="FF0000"/>
              </a:solidFill>
            </a:endParaRPr>
          </a:p>
          <a:p>
            <a:endParaRPr lang="en-AU" dirty="0"/>
          </a:p>
        </p:txBody>
      </p:sp>
      <p:graphicFrame>
        <p:nvGraphicFramePr>
          <p:cNvPr id="4" name="Table 3">
            <a:extLst>
              <a:ext uri="{FF2B5EF4-FFF2-40B4-BE49-F238E27FC236}">
                <a16:creationId xmlns:a16="http://schemas.microsoft.com/office/drawing/2014/main" id="{2FD4077A-BB91-44C8-98B0-0B18B64FB564}"/>
              </a:ext>
            </a:extLst>
          </p:cNvPr>
          <p:cNvGraphicFramePr>
            <a:graphicFrameLocks noGrp="1"/>
          </p:cNvGraphicFramePr>
          <p:nvPr>
            <p:extLst>
              <p:ext uri="{D42A27DB-BD31-4B8C-83A1-F6EECF244321}">
                <p14:modId xmlns:p14="http://schemas.microsoft.com/office/powerpoint/2010/main" val="564834268"/>
              </p:ext>
            </p:extLst>
          </p:nvPr>
        </p:nvGraphicFramePr>
        <p:xfrm>
          <a:off x="1115616" y="1485901"/>
          <a:ext cx="6438354" cy="2814042"/>
        </p:xfrm>
        <a:graphic>
          <a:graphicData uri="http://schemas.openxmlformats.org/drawingml/2006/table">
            <a:tbl>
              <a:tblPr firstRow="1" bandRow="1">
                <a:tableStyleId>{5C22544A-7EE6-4342-B048-85BDC9FD1C3A}</a:tableStyleId>
              </a:tblPr>
              <a:tblGrid>
                <a:gridCol w="6438354">
                  <a:extLst>
                    <a:ext uri="{9D8B030D-6E8A-4147-A177-3AD203B41FA5}">
                      <a16:colId xmlns:a16="http://schemas.microsoft.com/office/drawing/2014/main" val="166726752"/>
                    </a:ext>
                  </a:extLst>
                </a:gridCol>
              </a:tblGrid>
              <a:tr h="1063845">
                <a:tc>
                  <a:txBody>
                    <a:bodyPr/>
                    <a:lstStyle/>
                    <a:p>
                      <a:pPr algn="ctr"/>
                      <a:endParaRPr lang="en-AU" sz="2800" dirty="0"/>
                    </a:p>
                    <a:p>
                      <a:pPr algn="ctr"/>
                      <a:r>
                        <a:rPr lang="en-AU" sz="2800" dirty="0"/>
                        <a:t>Analysing a written source</a:t>
                      </a:r>
                    </a:p>
                  </a:txBody>
                  <a:tcPr/>
                </a:tc>
                <a:extLst>
                  <a:ext uri="{0D108BD9-81ED-4DB2-BD59-A6C34878D82A}">
                    <a16:rowId xmlns:a16="http://schemas.microsoft.com/office/drawing/2014/main" val="3307170343"/>
                  </a:ext>
                </a:extLst>
              </a:tr>
              <a:tr h="1750197">
                <a:tc>
                  <a:txBody>
                    <a:bodyPr/>
                    <a:lstStyle/>
                    <a:p>
                      <a:pPr algn="ctr"/>
                      <a:r>
                        <a:rPr lang="en-AU" sz="2400" b="1" dirty="0"/>
                        <a:t>The Prophecy of Nefertiti</a:t>
                      </a:r>
                    </a:p>
                    <a:p>
                      <a:pPr marL="342900" indent="-342900" algn="l">
                        <a:buFont typeface="Arial" panose="020B0604020202020204" pitchFamily="34" charset="0"/>
                        <a:buChar char="•"/>
                      </a:pPr>
                      <a:r>
                        <a:rPr lang="en-AU" sz="2400" dirty="0"/>
                        <a:t>Nature of kingship</a:t>
                      </a:r>
                    </a:p>
                    <a:p>
                      <a:pPr marL="342900" indent="-342900" algn="l">
                        <a:buFont typeface="Arial" panose="020B0604020202020204" pitchFamily="34" charset="0"/>
                        <a:buChar char="•"/>
                      </a:pPr>
                      <a:r>
                        <a:rPr lang="en-AU" sz="2400" dirty="0"/>
                        <a:t>Links to the past – the Old Kingdom</a:t>
                      </a:r>
                    </a:p>
                    <a:p>
                      <a:pPr marL="342900" indent="-342900" algn="l">
                        <a:buFont typeface="Arial" panose="020B0604020202020204" pitchFamily="34" charset="0"/>
                        <a:buChar char="•"/>
                      </a:pPr>
                      <a:r>
                        <a:rPr lang="en-AU" sz="2400" dirty="0"/>
                        <a:t>Destiny </a:t>
                      </a:r>
                    </a:p>
                  </a:txBody>
                  <a:tcPr/>
                </a:tc>
                <a:extLst>
                  <a:ext uri="{0D108BD9-81ED-4DB2-BD59-A6C34878D82A}">
                    <a16:rowId xmlns:a16="http://schemas.microsoft.com/office/drawing/2014/main" val="2313641894"/>
                  </a:ext>
                </a:extLst>
              </a:tr>
            </a:tbl>
          </a:graphicData>
        </a:graphic>
      </p:graphicFrame>
    </p:spTree>
    <p:extLst>
      <p:ext uri="{BB962C8B-B14F-4D97-AF65-F5344CB8AC3E}">
        <p14:creationId xmlns:p14="http://schemas.microsoft.com/office/powerpoint/2010/main" val="298355988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a:xfrm>
            <a:off x="215106" y="274340"/>
            <a:ext cx="8712968" cy="857250"/>
          </a:xfrm>
        </p:spPr>
        <p:txBody>
          <a:bodyPr/>
          <a:lstStyle/>
          <a:p>
            <a:r>
              <a:rPr lang="en-AU" dirty="0"/>
              <a:t>Unit 2 Early China </a:t>
            </a:r>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2416946486"/>
              </p:ext>
            </p:extLst>
          </p:nvPr>
        </p:nvGraphicFramePr>
        <p:xfrm>
          <a:off x="214286" y="987574"/>
          <a:ext cx="8713788" cy="3431144"/>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358194">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084720532"/>
                  </a:ext>
                </a:extLst>
              </a:tr>
              <a:tr h="392346">
                <a:tc>
                  <a:txBody>
                    <a:bodyPr/>
                    <a:lstStyle/>
                    <a:p>
                      <a:r>
                        <a:rPr lang="en-AU" dirty="0"/>
                        <a:t>Area of Study One</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000" kern="1200" dirty="0">
                          <a:solidFill>
                            <a:schemeClr val="dk1"/>
                          </a:solidFill>
                          <a:effectLst/>
                          <a:latin typeface="+mn-lt"/>
                          <a:ea typeface="+mn-ea"/>
                          <a:cs typeface="+mn-cs"/>
                        </a:rPr>
                        <a:t>Ancient China</a:t>
                      </a:r>
                    </a:p>
                  </a:txBody>
                  <a:tcPr/>
                </a:tc>
                <a:extLst>
                  <a:ext uri="{0D108BD9-81ED-4DB2-BD59-A6C34878D82A}">
                    <a16:rowId xmlns:a16="http://schemas.microsoft.com/office/drawing/2014/main" val="4221137923"/>
                  </a:ext>
                </a:extLst>
              </a:tr>
              <a:tr h="962264">
                <a:tc>
                  <a:txBody>
                    <a:bodyPr/>
                    <a:lstStyle/>
                    <a:p>
                      <a:r>
                        <a:rPr lang="en-AU" dirty="0"/>
                        <a:t>Outcome 1</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rgbClr val="0099E3"/>
                          </a:solidFill>
                          <a:effectLst/>
                          <a:latin typeface="+mn-lt"/>
                          <a:ea typeface="+mn-ea"/>
                          <a:cs typeface="+mn-cs"/>
                        </a:rPr>
                        <a:t>Explain the features of civilisation </a:t>
                      </a:r>
                      <a:r>
                        <a:rPr lang="en-GB" sz="1800" kern="1200" dirty="0">
                          <a:solidFill>
                            <a:schemeClr val="tx1"/>
                          </a:solidFill>
                          <a:effectLst/>
                          <a:latin typeface="+mn-lt"/>
                          <a:ea typeface="+mn-ea"/>
                          <a:cs typeface="+mn-cs"/>
                        </a:rPr>
                        <a:t>in early China and analyse how these features developed and changed.</a:t>
                      </a:r>
                      <a:endParaRPr lang="en-AU" sz="2000" dirty="0"/>
                    </a:p>
                  </a:txBody>
                  <a:tcPr/>
                </a:tc>
                <a:extLst>
                  <a:ext uri="{0D108BD9-81ED-4DB2-BD59-A6C34878D82A}">
                    <a16:rowId xmlns:a16="http://schemas.microsoft.com/office/drawing/2014/main" val="1577447254"/>
                  </a:ext>
                </a:extLst>
              </a:tr>
              <a:tr h="1671571">
                <a:tc>
                  <a:txBody>
                    <a:bodyPr/>
                    <a:lstStyle/>
                    <a:p>
                      <a:r>
                        <a:rPr lang="en-AU" dirty="0"/>
                        <a:t>Inquiry Questions</a:t>
                      </a:r>
                      <a:endParaRPr lang="en-AU" b="1" dirty="0"/>
                    </a:p>
                  </a:txBody>
                  <a:tcPr/>
                </a:tc>
                <a:tc>
                  <a:txBody>
                    <a:bodyPr/>
                    <a:lstStyle/>
                    <a:p>
                      <a:pPr lvl="0"/>
                      <a:r>
                        <a:rPr lang="en-GB" sz="1800" i="1" kern="1200" dirty="0">
                          <a:solidFill>
                            <a:schemeClr val="tx1"/>
                          </a:solidFill>
                          <a:effectLst/>
                          <a:latin typeface="+mn-lt"/>
                          <a:ea typeface="+mn-ea"/>
                          <a:cs typeface="+mn-cs"/>
                        </a:rPr>
                        <a:t>How did civilisation develop in early China?</a:t>
                      </a:r>
                      <a:endParaRPr lang="en-AU" sz="1800" kern="1200" dirty="0">
                        <a:solidFill>
                          <a:schemeClr val="tx1"/>
                        </a:solidFill>
                        <a:effectLst/>
                        <a:latin typeface="+mn-lt"/>
                        <a:ea typeface="+mn-ea"/>
                        <a:cs typeface="+mn-cs"/>
                      </a:endParaRPr>
                    </a:p>
                    <a:p>
                      <a:pPr lvl="0"/>
                      <a:r>
                        <a:rPr lang="en-GB" sz="1800" i="1" kern="1200" dirty="0">
                          <a:solidFill>
                            <a:schemeClr val="tx1"/>
                          </a:solidFill>
                          <a:effectLst/>
                          <a:latin typeface="+mn-lt"/>
                          <a:ea typeface="+mn-ea"/>
                          <a:cs typeface="+mn-cs"/>
                        </a:rPr>
                        <a:t>What were the significant features of early China?</a:t>
                      </a:r>
                      <a:endParaRPr lang="en-AU" sz="1800" kern="1200" dirty="0">
                        <a:solidFill>
                          <a:schemeClr val="tx1"/>
                        </a:solidFill>
                        <a:effectLst/>
                        <a:latin typeface="+mn-lt"/>
                        <a:ea typeface="+mn-ea"/>
                        <a:cs typeface="+mn-cs"/>
                      </a:endParaRPr>
                    </a:p>
                    <a:p>
                      <a:pPr lvl="0"/>
                      <a:r>
                        <a:rPr lang="en-GB" sz="1800" i="1" kern="1200" dirty="0">
                          <a:solidFill>
                            <a:schemeClr val="tx1"/>
                          </a:solidFill>
                          <a:effectLst/>
                          <a:latin typeface="+mn-lt"/>
                          <a:ea typeface="+mn-ea"/>
                          <a:cs typeface="+mn-cs"/>
                        </a:rPr>
                        <a:t>What was the relationship between the state and religious belief?</a:t>
                      </a:r>
                      <a:endParaRPr lang="en-AU" sz="1800" kern="1200" dirty="0">
                        <a:solidFill>
                          <a:schemeClr val="tx1"/>
                        </a:solidFill>
                        <a:effectLst/>
                        <a:latin typeface="+mn-lt"/>
                        <a:ea typeface="+mn-ea"/>
                        <a:cs typeface="+mn-cs"/>
                      </a:endParaRPr>
                    </a:p>
                    <a:p>
                      <a:pPr lvl="0"/>
                      <a:r>
                        <a:rPr lang="en-GB" sz="1800" i="1" kern="1200" dirty="0">
                          <a:solidFill>
                            <a:schemeClr val="tx1"/>
                          </a:solidFill>
                          <a:effectLst/>
                          <a:latin typeface="+mn-lt"/>
                          <a:ea typeface="+mn-ea"/>
                          <a:cs typeface="+mn-cs"/>
                        </a:rPr>
                        <a:t>What do primary sources reveal about early China? </a:t>
                      </a:r>
                      <a:endParaRPr lang="en-AU" sz="1800" kern="1200" dirty="0">
                        <a:solidFill>
                          <a:schemeClr val="tx1"/>
                        </a:solidFill>
                        <a:effectLst/>
                        <a:latin typeface="+mn-lt"/>
                        <a:ea typeface="+mn-ea"/>
                        <a:cs typeface="+mn-cs"/>
                      </a:endParaRPr>
                    </a:p>
                    <a:p>
                      <a:pPr lvl="0"/>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17407983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1269015417"/>
              </p:ext>
            </p:extLst>
          </p:nvPr>
        </p:nvGraphicFramePr>
        <p:xfrm>
          <a:off x="178692" y="483518"/>
          <a:ext cx="8713788" cy="2204720"/>
        </p:xfrm>
        <a:graphic>
          <a:graphicData uri="http://schemas.openxmlformats.org/drawingml/2006/table">
            <a:tbl>
              <a:tblPr firstRow="1" bandRow="1">
                <a:tableStyleId>{9DCAF9ED-07DC-4A11-8D7F-57B35C25682E}</a:tableStyleId>
              </a:tblPr>
              <a:tblGrid>
                <a:gridCol w="2088356">
                  <a:extLst>
                    <a:ext uri="{9D8B030D-6E8A-4147-A177-3AD203B41FA5}">
                      <a16:colId xmlns:a16="http://schemas.microsoft.com/office/drawing/2014/main" val="2422161473"/>
                    </a:ext>
                  </a:extLst>
                </a:gridCol>
                <a:gridCol w="6625432">
                  <a:extLst>
                    <a:ext uri="{9D8B030D-6E8A-4147-A177-3AD203B41FA5}">
                      <a16:colId xmlns:a16="http://schemas.microsoft.com/office/drawing/2014/main" val="2017662329"/>
                    </a:ext>
                  </a:extLst>
                </a:gridCol>
              </a:tblGrid>
              <a:tr h="370840">
                <a:tc gridSpan="2">
                  <a:txBody>
                    <a:bodyPr/>
                    <a:lstStyle/>
                    <a:p>
                      <a:pPr algn="ctr"/>
                      <a:r>
                        <a:rPr lang="en-AU" dirty="0"/>
                        <a:t>Unit 2</a:t>
                      </a:r>
                    </a:p>
                  </a:txBody>
                  <a:tcPr/>
                </a:tc>
                <a:tc hMerge="1">
                  <a:txBody>
                    <a:bodyPr/>
                    <a:lstStyle/>
                    <a:p>
                      <a:endParaRPr lang="en-AU" dirty="0"/>
                    </a:p>
                  </a:txBody>
                  <a:tcPr/>
                </a:tc>
                <a:extLst>
                  <a:ext uri="{0D108BD9-81ED-4DB2-BD59-A6C34878D82A}">
                    <a16:rowId xmlns:a16="http://schemas.microsoft.com/office/drawing/2014/main" val="3084720532"/>
                  </a:ext>
                </a:extLst>
              </a:tr>
              <a:tr h="370840">
                <a:tc gridSpan="2">
                  <a:txBody>
                    <a:bodyPr/>
                    <a:lstStyle/>
                    <a:p>
                      <a:r>
                        <a:rPr lang="en-AU" dirty="0"/>
                        <a:t>Area of Study One</a:t>
                      </a:r>
                    </a:p>
                  </a:txBody>
                  <a:tcPr/>
                </a:tc>
                <a:tc hMerge="1">
                  <a:txBody>
                    <a:bodyPr/>
                    <a:lstStyle/>
                    <a:p>
                      <a:endParaRPr lang="en-AU" dirty="0"/>
                    </a:p>
                  </a:txBody>
                  <a:tcPr/>
                </a:tc>
                <a:extLst>
                  <a:ext uri="{0D108BD9-81ED-4DB2-BD59-A6C34878D82A}">
                    <a16:rowId xmlns:a16="http://schemas.microsoft.com/office/drawing/2014/main" val="4221137923"/>
                  </a:ext>
                </a:extLst>
              </a:tr>
              <a:tr h="74168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 slight modifications and alignments with Unit 2 Egypt</a:t>
                      </a:r>
                    </a:p>
                    <a:p>
                      <a:pPr marL="285750" indent="-285750">
                        <a:buFontTx/>
                        <a:buChar char="-"/>
                      </a:pPr>
                      <a:r>
                        <a:rPr lang="en-AU" dirty="0"/>
                        <a:t>Key Knowledge – unpacked to give more illustrative examples </a:t>
                      </a: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176434793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3199524059"/>
              </p:ext>
            </p:extLst>
          </p:nvPr>
        </p:nvGraphicFramePr>
        <p:xfrm>
          <a:off x="107504" y="63378"/>
          <a:ext cx="8821390" cy="4732240"/>
        </p:xfrm>
        <a:graphic>
          <a:graphicData uri="http://schemas.openxmlformats.org/drawingml/2006/table">
            <a:tbl>
              <a:tblPr firstRow="1" bandRow="1">
                <a:tableStyleId>{85BE263C-DBD7-4A20-BB59-AAB30ACAA65A}</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422859">
                <a:tc>
                  <a:txBody>
                    <a:bodyPr/>
                    <a:lstStyle/>
                    <a:p>
                      <a:endParaRPr lang="en-AU" dirty="0"/>
                    </a:p>
                  </a:txBody>
                  <a:tcPr/>
                </a:tc>
                <a:tc>
                  <a:txBody>
                    <a:bodyPr/>
                    <a:lstStyle/>
                    <a:p>
                      <a:r>
                        <a:rPr lang="en-AU" dirty="0"/>
                        <a:t>Unit 2 Early China</a:t>
                      </a:r>
                    </a:p>
                  </a:txBody>
                  <a:tcPr/>
                </a:tc>
                <a:extLst>
                  <a:ext uri="{0D108BD9-81ED-4DB2-BD59-A6C34878D82A}">
                    <a16:rowId xmlns:a16="http://schemas.microsoft.com/office/drawing/2014/main" val="3084720532"/>
                  </a:ext>
                </a:extLst>
              </a:tr>
              <a:tr h="432437">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Ancient China</a:t>
                      </a:r>
                      <a:endParaRPr lang="en-A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669301">
                <a:tc>
                  <a:txBody>
                    <a:bodyPr/>
                    <a:lstStyle/>
                    <a:p>
                      <a:r>
                        <a:rPr lang="en-US" dirty="0"/>
                        <a:t>Key knowledge</a:t>
                      </a:r>
                      <a:endParaRPr lang="en-AU" dirty="0"/>
                    </a:p>
                  </a:txBody>
                  <a:tcPr/>
                </a:tc>
                <a:tc>
                  <a:txBody>
                    <a:bodyPr/>
                    <a:lstStyle/>
                    <a:p>
                      <a:pPr marL="285750" indent="-285750">
                        <a:buFont typeface="Arial" panose="020B0604020202020204" pitchFamily="34" charset="0"/>
                        <a:buChar char="•"/>
                      </a:pPr>
                      <a:r>
                        <a:rPr lang="en-GB" sz="1600" kern="1200" dirty="0">
                          <a:solidFill>
                            <a:schemeClr val="dk1"/>
                          </a:solidFill>
                          <a:effectLst/>
                          <a:latin typeface="+mn-lt"/>
                          <a:ea typeface="+mn-ea"/>
                          <a:cs typeface="+mn-cs"/>
                        </a:rPr>
                        <a:t>the physical environment, with particular reference to topography and climate, </a:t>
                      </a:r>
                      <a:r>
                        <a:rPr lang="en-GB" sz="1600" kern="1200" dirty="0">
                          <a:solidFill>
                            <a:srgbClr val="0099E3"/>
                          </a:solidFill>
                          <a:effectLst/>
                          <a:latin typeface="+mn-lt"/>
                          <a:ea typeface="+mn-ea"/>
                          <a:cs typeface="+mn-cs"/>
                        </a:rPr>
                        <a:t>and its influence in the development of civilisation in China and on shaping regional identity and social stratification</a:t>
                      </a:r>
                    </a:p>
                    <a:p>
                      <a:pPr marL="285750" indent="-285750">
                        <a:buFont typeface="Arial" panose="020B0604020202020204" pitchFamily="34" charset="0"/>
                        <a:buChar char="•"/>
                      </a:pPr>
                      <a:r>
                        <a:rPr lang="en-GB" sz="1600" kern="1200" dirty="0">
                          <a:solidFill>
                            <a:schemeClr val="tx1"/>
                          </a:solidFill>
                          <a:effectLst/>
                          <a:latin typeface="+mn-lt"/>
                          <a:ea typeface="+mn-ea"/>
                          <a:cs typeface="+mn-cs"/>
                        </a:rPr>
                        <a:t>social, political and cultural features of the Shang state (1600–1046 BCE) as reflected in primary sources</a:t>
                      </a:r>
                    </a:p>
                    <a:p>
                      <a:pPr marL="285750" indent="-285750">
                        <a:buFont typeface="Arial" panose="020B0604020202020204" pitchFamily="34" charset="0"/>
                        <a:buChar char="•"/>
                      </a:pPr>
                      <a:r>
                        <a:rPr lang="en-GB" sz="1600" kern="1200" dirty="0">
                          <a:solidFill>
                            <a:srgbClr val="0099E3"/>
                          </a:solidFill>
                          <a:effectLst/>
                          <a:latin typeface="+mn-lt"/>
                          <a:ea typeface="+mn-ea"/>
                          <a:cs typeface="+mn-cs"/>
                        </a:rPr>
                        <a:t>the development of political features during the Zhou state (1046–256 BCE) as reflected in primary sources</a:t>
                      </a:r>
                    </a:p>
                    <a:p>
                      <a:pPr marL="285750" indent="-285750">
                        <a:buFont typeface="Arial" panose="020B0604020202020204" pitchFamily="34" charset="0"/>
                        <a:buChar char="•"/>
                      </a:pPr>
                      <a:r>
                        <a:rPr lang="en-GB" sz="1600" kern="1200" dirty="0">
                          <a:solidFill>
                            <a:schemeClr val="dk1"/>
                          </a:solidFill>
                          <a:effectLst/>
                          <a:latin typeface="+mn-lt"/>
                          <a:ea typeface="+mn-ea"/>
                          <a:cs typeface="+mn-cs"/>
                        </a:rPr>
                        <a:t>the causes and consequences of decentralisation of power of the Zhou state during the Spring and Autumn Period (722–476 BCE)</a:t>
                      </a:r>
                    </a:p>
                    <a:p>
                      <a:pPr marL="285750" indent="-285750">
                        <a:buFont typeface="Arial" panose="020B0604020202020204" pitchFamily="34" charset="0"/>
                        <a:buChar char="•"/>
                      </a:pPr>
                      <a:r>
                        <a:rPr lang="en-GB" sz="1600" kern="1200" dirty="0">
                          <a:solidFill>
                            <a:srgbClr val="0099E3"/>
                          </a:solidFill>
                          <a:effectLst/>
                          <a:latin typeface="+mn-lt"/>
                          <a:ea typeface="+mn-ea"/>
                          <a:cs typeface="+mn-cs"/>
                        </a:rPr>
                        <a:t>the significant events and the </a:t>
                      </a:r>
                      <a:r>
                        <a:rPr lang="en-GB" sz="1600" kern="1200" dirty="0">
                          <a:solidFill>
                            <a:schemeClr val="dk1"/>
                          </a:solidFill>
                          <a:effectLst/>
                          <a:latin typeface="+mn-lt"/>
                          <a:ea typeface="+mn-ea"/>
                          <a:cs typeface="+mn-cs"/>
                        </a:rPr>
                        <a:t>consequences of conflict during the Warring States Period (476–221 BCE)</a:t>
                      </a:r>
                    </a:p>
                    <a:p>
                      <a:pPr marL="285750" indent="-285750">
                        <a:buFont typeface="Arial" panose="020B0604020202020204" pitchFamily="34" charset="0"/>
                        <a:buChar char="•"/>
                      </a:pPr>
                      <a:r>
                        <a:rPr lang="en-GB" sz="1600" kern="1200" dirty="0">
                          <a:solidFill>
                            <a:srgbClr val="0099E3"/>
                          </a:solidFill>
                          <a:effectLst/>
                          <a:latin typeface="+mn-lt"/>
                          <a:ea typeface="+mn-ea"/>
                          <a:cs typeface="+mn-cs"/>
                        </a:rPr>
                        <a:t>the influences on changes to imperial power and Chinese society</a:t>
                      </a:r>
                    </a:p>
                    <a:p>
                      <a:pPr marL="285750" indent="-285750">
                        <a:buFont typeface="Arial" panose="020B0604020202020204" pitchFamily="34" charset="0"/>
                        <a:buChar char="•"/>
                      </a:pPr>
                      <a:r>
                        <a:rPr lang="en-GB" sz="1600" kern="1200" dirty="0">
                          <a:solidFill>
                            <a:schemeClr val="dk1"/>
                          </a:solidFill>
                          <a:effectLst/>
                          <a:latin typeface="+mn-lt"/>
                          <a:ea typeface="+mn-ea"/>
                          <a:cs typeface="+mn-cs"/>
                        </a:rPr>
                        <a:t>different representations of early China in literary works and archaeological sources</a:t>
                      </a: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393194094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3586952959"/>
              </p:ext>
            </p:extLst>
          </p:nvPr>
        </p:nvGraphicFramePr>
        <p:xfrm>
          <a:off x="323528" y="195486"/>
          <a:ext cx="8640960" cy="4522167"/>
        </p:xfrm>
        <a:graphic>
          <a:graphicData uri="http://schemas.openxmlformats.org/drawingml/2006/table">
            <a:tbl>
              <a:tblPr firstRow="1" bandRow="1">
                <a:tableStyleId>{85BE263C-DBD7-4A20-BB59-AAB30ACAA65A}</a:tableStyleId>
              </a:tblPr>
              <a:tblGrid>
                <a:gridCol w="1684255">
                  <a:extLst>
                    <a:ext uri="{9D8B030D-6E8A-4147-A177-3AD203B41FA5}">
                      <a16:colId xmlns:a16="http://schemas.microsoft.com/office/drawing/2014/main" val="2422161473"/>
                    </a:ext>
                  </a:extLst>
                </a:gridCol>
                <a:gridCol w="6956705">
                  <a:extLst>
                    <a:ext uri="{9D8B030D-6E8A-4147-A177-3AD203B41FA5}">
                      <a16:colId xmlns:a16="http://schemas.microsoft.com/office/drawing/2014/main" val="2017662329"/>
                    </a:ext>
                  </a:extLst>
                </a:gridCol>
              </a:tblGrid>
              <a:tr h="347821">
                <a:tc>
                  <a:txBody>
                    <a:bodyPr/>
                    <a:lstStyle/>
                    <a:p>
                      <a:endParaRPr lang="en-AU" dirty="0"/>
                    </a:p>
                  </a:txBody>
                  <a:tcPr/>
                </a:tc>
                <a:tc>
                  <a:txBody>
                    <a:bodyPr/>
                    <a:lstStyle/>
                    <a:p>
                      <a:r>
                        <a:rPr lang="en-AU" dirty="0"/>
                        <a:t>Unit 2</a:t>
                      </a:r>
                    </a:p>
                  </a:txBody>
                  <a:tcPr/>
                </a:tc>
                <a:extLst>
                  <a:ext uri="{0D108BD9-81ED-4DB2-BD59-A6C34878D82A}">
                    <a16:rowId xmlns:a16="http://schemas.microsoft.com/office/drawing/2014/main" val="3084720532"/>
                  </a:ext>
                </a:extLst>
              </a:tr>
              <a:tr h="600348">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Ancient China</a:t>
                      </a:r>
                      <a:endParaRPr lang="en-A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516327">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ask and use a range of historical questions to explore the features of civilisation in early China</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analyse sources for use as evidence</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identify the perspectives of people in early China and how perspectives changed over time</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identify different historical interpretations about the development of civilisation in early China</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analyse the causes and consequences of the development of civilisation in early China</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explain how the features of early China changed and/or stayed the same </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evaluate the historical significance of early China</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construct arguments about the development of civilisation in early China using sources as evidence.</a:t>
                      </a:r>
                      <a:endParaRPr lang="en-AU" sz="16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126872978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p:txBody>
          <a:bodyPr/>
          <a:lstStyle/>
          <a:p>
            <a:pPr marL="0" indent="0">
              <a:buNone/>
            </a:pPr>
            <a:r>
              <a:rPr lang="en-AU" dirty="0"/>
              <a:t>Geography: Mapping Early China</a:t>
            </a:r>
          </a:p>
          <a:p>
            <a:pPr marL="0" indent="0">
              <a:buNone/>
            </a:pPr>
            <a:endParaRPr lang="en-AU" dirty="0"/>
          </a:p>
          <a:p>
            <a:pPr marL="0" indent="0">
              <a:buNone/>
            </a:pPr>
            <a:endParaRPr lang="en-AU" dirty="0"/>
          </a:p>
        </p:txBody>
      </p:sp>
      <p:graphicFrame>
        <p:nvGraphicFramePr>
          <p:cNvPr id="4" name="Table 4">
            <a:extLst>
              <a:ext uri="{FF2B5EF4-FFF2-40B4-BE49-F238E27FC236}">
                <a16:creationId xmlns:a16="http://schemas.microsoft.com/office/drawing/2014/main" id="{4ED6F599-431A-4340-9868-C89BC8AE7FAE}"/>
              </a:ext>
            </a:extLst>
          </p:cNvPr>
          <p:cNvGraphicFramePr>
            <a:graphicFrameLocks noGrp="1"/>
          </p:cNvGraphicFramePr>
          <p:nvPr>
            <p:extLst>
              <p:ext uri="{D42A27DB-BD31-4B8C-83A1-F6EECF244321}">
                <p14:modId xmlns:p14="http://schemas.microsoft.com/office/powerpoint/2010/main" val="2364879841"/>
              </p:ext>
            </p:extLst>
          </p:nvPr>
        </p:nvGraphicFramePr>
        <p:xfrm>
          <a:off x="971600" y="2139702"/>
          <a:ext cx="6840760" cy="2088232"/>
        </p:xfrm>
        <a:graphic>
          <a:graphicData uri="http://schemas.openxmlformats.org/drawingml/2006/table">
            <a:tbl>
              <a:tblPr firstRow="1" bandRow="1">
                <a:tableStyleId>{5C22544A-7EE6-4342-B048-85BDC9FD1C3A}</a:tableStyleId>
              </a:tblPr>
              <a:tblGrid>
                <a:gridCol w="3420380">
                  <a:extLst>
                    <a:ext uri="{9D8B030D-6E8A-4147-A177-3AD203B41FA5}">
                      <a16:colId xmlns:a16="http://schemas.microsoft.com/office/drawing/2014/main" val="4214235944"/>
                    </a:ext>
                  </a:extLst>
                </a:gridCol>
                <a:gridCol w="3420380">
                  <a:extLst>
                    <a:ext uri="{9D8B030D-6E8A-4147-A177-3AD203B41FA5}">
                      <a16:colId xmlns:a16="http://schemas.microsoft.com/office/drawing/2014/main" val="2824957915"/>
                    </a:ext>
                  </a:extLst>
                </a:gridCol>
              </a:tblGrid>
              <a:tr h="1044116">
                <a:tc>
                  <a:txBody>
                    <a:bodyPr/>
                    <a:lstStyle/>
                    <a:p>
                      <a:pPr algn="ctr"/>
                      <a:endParaRPr lang="en-AU" dirty="0"/>
                    </a:p>
                    <a:p>
                      <a:pPr algn="ctr"/>
                      <a:r>
                        <a:rPr lang="en-AU" sz="2800" b="0" dirty="0">
                          <a:solidFill>
                            <a:schemeClr val="tx1"/>
                          </a:solidFill>
                        </a:rPr>
                        <a:t>Rivers</a:t>
                      </a:r>
                    </a:p>
                  </a:txBody>
                  <a:tcPr>
                    <a:solidFill>
                      <a:srgbClr val="CCCC00"/>
                    </a:solidFill>
                  </a:tcPr>
                </a:tc>
                <a:tc>
                  <a:txBody>
                    <a:bodyPr/>
                    <a:lstStyle/>
                    <a:p>
                      <a:pPr algn="ctr"/>
                      <a:endParaRPr lang="en-AU" dirty="0"/>
                    </a:p>
                    <a:p>
                      <a:pPr algn="ctr"/>
                      <a:r>
                        <a:rPr lang="en-AU" sz="2800" b="0" dirty="0">
                          <a:solidFill>
                            <a:schemeClr val="tx1"/>
                          </a:solidFill>
                        </a:rPr>
                        <a:t>Landforms</a:t>
                      </a:r>
                      <a:r>
                        <a:rPr lang="en-AU" sz="2800" dirty="0"/>
                        <a:t> </a:t>
                      </a:r>
                    </a:p>
                  </a:txBody>
                  <a:tcPr>
                    <a:solidFill>
                      <a:srgbClr val="CCCC00"/>
                    </a:solidFill>
                  </a:tcPr>
                </a:tc>
                <a:extLst>
                  <a:ext uri="{0D108BD9-81ED-4DB2-BD59-A6C34878D82A}">
                    <a16:rowId xmlns:a16="http://schemas.microsoft.com/office/drawing/2014/main" val="3217313162"/>
                  </a:ext>
                </a:extLst>
              </a:tr>
              <a:tr h="1044116">
                <a:tc>
                  <a:txBody>
                    <a:bodyPr/>
                    <a:lstStyle/>
                    <a:p>
                      <a:pPr algn="ctr"/>
                      <a:endParaRPr lang="en-AU" dirty="0"/>
                    </a:p>
                    <a:p>
                      <a:pPr algn="ctr"/>
                      <a:r>
                        <a:rPr lang="en-AU" sz="2800" dirty="0"/>
                        <a:t>Climate</a:t>
                      </a:r>
                    </a:p>
                  </a:txBody>
                  <a:tcPr/>
                </a:tc>
                <a:tc>
                  <a:txBody>
                    <a:bodyPr/>
                    <a:lstStyle/>
                    <a:p>
                      <a:pPr algn="ctr"/>
                      <a:endParaRPr lang="en-AU" dirty="0"/>
                    </a:p>
                    <a:p>
                      <a:pPr algn="ctr"/>
                      <a:r>
                        <a:rPr lang="en-AU" sz="2800" dirty="0"/>
                        <a:t>Natural resources</a:t>
                      </a:r>
                    </a:p>
                  </a:txBody>
                  <a:tcPr/>
                </a:tc>
                <a:extLst>
                  <a:ext uri="{0D108BD9-81ED-4DB2-BD59-A6C34878D82A}">
                    <a16:rowId xmlns:a16="http://schemas.microsoft.com/office/drawing/2014/main" val="3430509154"/>
                  </a:ext>
                </a:extLst>
              </a:tr>
            </a:tbl>
          </a:graphicData>
        </a:graphic>
      </p:graphicFrame>
    </p:spTree>
    <p:extLst>
      <p:ext uri="{BB962C8B-B14F-4D97-AF65-F5344CB8AC3E}">
        <p14:creationId xmlns:p14="http://schemas.microsoft.com/office/powerpoint/2010/main" val="264484262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4" name="Rectangle: Rounded Corners 3">
            <a:extLst>
              <a:ext uri="{FF2B5EF4-FFF2-40B4-BE49-F238E27FC236}">
                <a16:creationId xmlns:a16="http://schemas.microsoft.com/office/drawing/2014/main" id="{3CFF2A97-8E05-4D66-864B-CB8E5967A425}"/>
              </a:ext>
            </a:extLst>
          </p:cNvPr>
          <p:cNvSpPr/>
          <p:nvPr/>
        </p:nvSpPr>
        <p:spPr bwMode="auto">
          <a:xfrm>
            <a:off x="366369" y="2256286"/>
            <a:ext cx="914400" cy="914400"/>
          </a:xfrm>
          <a:prstGeom prst="roundRect">
            <a:avLst/>
          </a:prstGeom>
          <a:solidFill>
            <a:srgbClr val="CBECD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1608108"/>
            <a:ext cx="8712968" cy="2971800"/>
          </a:xfrm>
        </p:spPr>
        <p:txBody>
          <a:bodyPr/>
          <a:lstStyle/>
          <a:p>
            <a:r>
              <a:rPr lang="en-AU" dirty="0"/>
              <a:t>An Annotated Timeline</a:t>
            </a:r>
          </a:p>
          <a:p>
            <a:endParaRPr lang="en-AU" dirty="0"/>
          </a:p>
          <a:p>
            <a:pPr marL="0" indent="0">
              <a:buNone/>
            </a:pPr>
            <a:endParaRPr lang="en-AU" dirty="0"/>
          </a:p>
          <a:p>
            <a:pPr marL="0" indent="0">
              <a:buNone/>
            </a:pPr>
            <a:endParaRPr lang="en-AU" dirty="0"/>
          </a:p>
          <a:p>
            <a:endParaRPr lang="en-AU" dirty="0"/>
          </a:p>
          <a:p>
            <a:pPr marL="0" indent="0">
              <a:buNone/>
            </a:pPr>
            <a:r>
              <a:rPr lang="en-AU" dirty="0"/>
              <a:t>   Xia                    Shang                  Zhou                     Qin</a:t>
            </a:r>
          </a:p>
          <a:p>
            <a:pPr marL="0" indent="0">
              <a:buNone/>
            </a:pPr>
            <a:endParaRPr lang="en-AU" dirty="0"/>
          </a:p>
        </p:txBody>
      </p:sp>
      <p:sp>
        <p:nvSpPr>
          <p:cNvPr id="5" name="Arrow: Right 4">
            <a:extLst>
              <a:ext uri="{FF2B5EF4-FFF2-40B4-BE49-F238E27FC236}">
                <a16:creationId xmlns:a16="http://schemas.microsoft.com/office/drawing/2014/main" id="{2BA48E9C-75C7-4507-8C38-DED0B823ED8F}"/>
              </a:ext>
            </a:extLst>
          </p:cNvPr>
          <p:cNvSpPr/>
          <p:nvPr/>
        </p:nvSpPr>
        <p:spPr bwMode="auto">
          <a:xfrm>
            <a:off x="1467626" y="2424206"/>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6" name="Rectangle: Rounded Corners 5">
            <a:extLst>
              <a:ext uri="{FF2B5EF4-FFF2-40B4-BE49-F238E27FC236}">
                <a16:creationId xmlns:a16="http://schemas.microsoft.com/office/drawing/2014/main" id="{9F76F5D5-204B-414D-B8D9-004DF0A812B0}"/>
              </a:ext>
            </a:extLst>
          </p:cNvPr>
          <p:cNvSpPr/>
          <p:nvPr/>
        </p:nvSpPr>
        <p:spPr bwMode="auto">
          <a:xfrm>
            <a:off x="2632891" y="2209322"/>
            <a:ext cx="914400" cy="914400"/>
          </a:xfrm>
          <a:prstGeom prst="roundRect">
            <a:avLst/>
          </a:prstGeom>
          <a:solidFill>
            <a:srgbClr val="CBECD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7" name="Arrow: Right 6">
            <a:extLst>
              <a:ext uri="{FF2B5EF4-FFF2-40B4-BE49-F238E27FC236}">
                <a16:creationId xmlns:a16="http://schemas.microsoft.com/office/drawing/2014/main" id="{C0A55C6A-EBC9-43F8-9B45-87D2DA61AA4C}"/>
              </a:ext>
            </a:extLst>
          </p:cNvPr>
          <p:cNvSpPr/>
          <p:nvPr/>
        </p:nvSpPr>
        <p:spPr bwMode="auto">
          <a:xfrm>
            <a:off x="3832622" y="2471170"/>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8" name="Rectangle: Rounded Corners 7">
            <a:extLst>
              <a:ext uri="{FF2B5EF4-FFF2-40B4-BE49-F238E27FC236}">
                <a16:creationId xmlns:a16="http://schemas.microsoft.com/office/drawing/2014/main" id="{CBFBD6E5-B460-4B41-BF57-63C6C1F80079}"/>
              </a:ext>
            </a:extLst>
          </p:cNvPr>
          <p:cNvSpPr/>
          <p:nvPr/>
        </p:nvSpPr>
        <p:spPr bwMode="auto">
          <a:xfrm>
            <a:off x="5058099" y="2179608"/>
            <a:ext cx="914400" cy="914400"/>
          </a:xfrm>
          <a:prstGeom prst="roundRect">
            <a:avLst/>
          </a:prstGeom>
          <a:solidFill>
            <a:srgbClr val="CBECD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0" name="Arrow: Right 9">
            <a:extLst>
              <a:ext uri="{FF2B5EF4-FFF2-40B4-BE49-F238E27FC236}">
                <a16:creationId xmlns:a16="http://schemas.microsoft.com/office/drawing/2014/main" id="{6A1A8E52-2784-44FE-9C30-D4A0C3B1B30E}"/>
              </a:ext>
            </a:extLst>
          </p:cNvPr>
          <p:cNvSpPr/>
          <p:nvPr/>
        </p:nvSpPr>
        <p:spPr bwMode="auto">
          <a:xfrm>
            <a:off x="6306832" y="2471170"/>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1" name="Rectangle: Rounded Corners 10">
            <a:extLst>
              <a:ext uri="{FF2B5EF4-FFF2-40B4-BE49-F238E27FC236}">
                <a16:creationId xmlns:a16="http://schemas.microsoft.com/office/drawing/2014/main" id="{DAB35535-C8F5-492A-BD81-25325083FF86}"/>
              </a:ext>
            </a:extLst>
          </p:cNvPr>
          <p:cNvSpPr/>
          <p:nvPr/>
        </p:nvSpPr>
        <p:spPr bwMode="auto">
          <a:xfrm>
            <a:off x="7511478" y="2209322"/>
            <a:ext cx="914400" cy="914400"/>
          </a:xfrm>
          <a:prstGeom prst="roundRect">
            <a:avLst/>
          </a:prstGeom>
          <a:solidFill>
            <a:srgbClr val="CBECD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Verdana" pitchFamily="34" charset="0"/>
            </a:endParaRPr>
          </a:p>
        </p:txBody>
      </p:sp>
      <p:sp>
        <p:nvSpPr>
          <p:cNvPr id="12" name="TextBox 11">
            <a:extLst>
              <a:ext uri="{FF2B5EF4-FFF2-40B4-BE49-F238E27FC236}">
                <a16:creationId xmlns:a16="http://schemas.microsoft.com/office/drawing/2014/main" id="{DB56B499-E1C1-49B6-AD42-D1E309BB3059}"/>
              </a:ext>
            </a:extLst>
          </p:cNvPr>
          <p:cNvSpPr txBox="1"/>
          <p:nvPr/>
        </p:nvSpPr>
        <p:spPr>
          <a:xfrm>
            <a:off x="-3420888" y="1268760"/>
            <a:ext cx="184731" cy="461665"/>
          </a:xfrm>
          <a:prstGeom prst="rect">
            <a:avLst/>
          </a:prstGeom>
          <a:noFill/>
        </p:spPr>
        <p:txBody>
          <a:bodyPr wrap="none" rtlCol="0">
            <a:spAutoFit/>
          </a:bodyPr>
          <a:lstStyle/>
          <a:p>
            <a:endParaRPr lang="en-AU" dirty="0"/>
          </a:p>
        </p:txBody>
      </p:sp>
    </p:spTree>
    <p:extLst>
      <p:ext uri="{BB962C8B-B14F-4D97-AF65-F5344CB8AC3E}">
        <p14:creationId xmlns:p14="http://schemas.microsoft.com/office/powerpoint/2010/main" val="278251499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a:xfrm>
            <a:off x="200978" y="51470"/>
            <a:ext cx="8712968" cy="857250"/>
          </a:xfrm>
        </p:spPr>
        <p:txBody>
          <a:bodyPr/>
          <a:lstStyle/>
          <a:p>
            <a:r>
              <a:rPr lang="en-AU" dirty="0"/>
              <a:t>Unit 2 Early China</a:t>
            </a:r>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1622535835"/>
              </p:ext>
            </p:extLst>
          </p:nvPr>
        </p:nvGraphicFramePr>
        <p:xfrm>
          <a:off x="215106" y="771550"/>
          <a:ext cx="8713788" cy="3852104"/>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400634">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084720532"/>
                  </a:ext>
                </a:extLst>
              </a:tr>
              <a:tr h="400634">
                <a:tc>
                  <a:txBody>
                    <a:bodyPr/>
                    <a:lstStyle/>
                    <a:p>
                      <a:r>
                        <a:rPr lang="en-AU" dirty="0"/>
                        <a:t>Area of Study Two</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The early dynasties</a:t>
                      </a:r>
                      <a:endParaRPr lang="en-AU" sz="18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20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982590">
                <a:tc>
                  <a:txBody>
                    <a:bodyPr/>
                    <a:lstStyle/>
                    <a:p>
                      <a:r>
                        <a:rPr lang="en-AU" dirty="0"/>
                        <a:t>Outcome 2</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Explain the rise and fall of the Qin and Han dynasties and </a:t>
                      </a:r>
                      <a:r>
                        <a:rPr lang="en-GB" sz="1800" kern="1200" dirty="0">
                          <a:solidFill>
                            <a:srgbClr val="0099CC"/>
                          </a:solidFill>
                          <a:effectLst/>
                          <a:latin typeface="+mn-lt"/>
                          <a:ea typeface="+mn-ea"/>
                          <a:cs typeface="+mn-cs"/>
                        </a:rPr>
                        <a:t>analyse the use and representation of power in early China</a:t>
                      </a:r>
                      <a:endParaRPr lang="en-AU" sz="2000" dirty="0">
                        <a:solidFill>
                          <a:srgbClr val="0099CC"/>
                        </a:solidFill>
                      </a:endParaRPr>
                    </a:p>
                  </a:txBody>
                  <a:tcPr/>
                </a:tc>
                <a:extLst>
                  <a:ext uri="{0D108BD9-81ED-4DB2-BD59-A6C34878D82A}">
                    <a16:rowId xmlns:a16="http://schemas.microsoft.com/office/drawing/2014/main" val="1577447254"/>
                  </a:ext>
                </a:extLst>
              </a:tr>
              <a:tr h="1679372">
                <a:tc>
                  <a:txBody>
                    <a:bodyPr/>
                    <a:lstStyle/>
                    <a:p>
                      <a:r>
                        <a:rPr lang="en-AU" dirty="0"/>
                        <a:t>Inquiry Questions</a:t>
                      </a:r>
                      <a:endParaRPr lang="en-AU" b="1" dirty="0"/>
                    </a:p>
                  </a:txBody>
                  <a:tcPr/>
                </a:tc>
                <a:tc>
                  <a:txBody>
                    <a:bodyPr/>
                    <a:lstStyle/>
                    <a:p>
                      <a:pPr lvl="0"/>
                      <a:r>
                        <a:rPr lang="en-GB" sz="1600" i="1" kern="1200" dirty="0">
                          <a:solidFill>
                            <a:schemeClr val="tx1"/>
                          </a:solidFill>
                          <a:effectLst/>
                          <a:latin typeface="+mn-lt"/>
                          <a:ea typeface="+mn-ea"/>
                          <a:cs typeface="+mn-cs"/>
                        </a:rPr>
                        <a:t>What caused the rise, expansion and fall of the Qin and Han dynasties?</a:t>
                      </a:r>
                      <a:endParaRPr lang="en-AU" sz="1600" kern="1200" dirty="0">
                        <a:solidFill>
                          <a:schemeClr val="tx1"/>
                        </a:solidFill>
                        <a:effectLst/>
                        <a:latin typeface="+mn-lt"/>
                        <a:ea typeface="+mn-ea"/>
                        <a:cs typeface="+mn-cs"/>
                      </a:endParaRPr>
                    </a:p>
                    <a:p>
                      <a:pPr lvl="0"/>
                      <a:r>
                        <a:rPr lang="en-GB" sz="1600" i="1" kern="1200" dirty="0">
                          <a:solidFill>
                            <a:schemeClr val="tx1"/>
                          </a:solidFill>
                          <a:effectLst/>
                          <a:latin typeface="+mn-lt"/>
                          <a:ea typeface="+mn-ea"/>
                          <a:cs typeface="+mn-cs"/>
                        </a:rPr>
                        <a:t>How did the features of the Han dynasty differ from the Qin?</a:t>
                      </a:r>
                      <a:endParaRPr lang="en-AU" sz="1600" kern="1200" dirty="0">
                        <a:solidFill>
                          <a:schemeClr val="tx1"/>
                        </a:solidFill>
                        <a:effectLst/>
                        <a:latin typeface="+mn-lt"/>
                        <a:ea typeface="+mn-ea"/>
                        <a:cs typeface="+mn-cs"/>
                      </a:endParaRPr>
                    </a:p>
                    <a:p>
                      <a:pPr lvl="0"/>
                      <a:r>
                        <a:rPr lang="en-GB" sz="1600" i="1" kern="1200" dirty="0">
                          <a:solidFill>
                            <a:schemeClr val="tx1"/>
                          </a:solidFill>
                          <a:effectLst/>
                          <a:latin typeface="+mn-lt"/>
                          <a:ea typeface="+mn-ea"/>
                          <a:cs typeface="+mn-cs"/>
                        </a:rPr>
                        <a:t>What was the significance of the Qin and Han dynasties?</a:t>
                      </a:r>
                      <a:endParaRPr lang="en-AU" sz="1600" kern="1200" dirty="0">
                        <a:solidFill>
                          <a:schemeClr val="tx1"/>
                        </a:solidFill>
                        <a:effectLst/>
                        <a:latin typeface="+mn-lt"/>
                        <a:ea typeface="+mn-ea"/>
                        <a:cs typeface="+mn-cs"/>
                      </a:endParaRPr>
                    </a:p>
                    <a:p>
                      <a:pPr lvl="0"/>
                      <a:r>
                        <a:rPr lang="en-GB" sz="1600" i="1" kern="1200" dirty="0">
                          <a:solidFill>
                            <a:schemeClr val="tx1"/>
                          </a:solidFill>
                          <a:effectLst/>
                          <a:latin typeface="+mn-lt"/>
                          <a:ea typeface="+mn-ea"/>
                          <a:cs typeface="+mn-cs"/>
                        </a:rPr>
                        <a:t>How did they present their power and authority?</a:t>
                      </a:r>
                      <a:endParaRPr lang="en-AU" sz="1600" kern="1200" dirty="0">
                        <a:solidFill>
                          <a:schemeClr val="tx1"/>
                        </a:solidFill>
                        <a:effectLst/>
                        <a:latin typeface="+mn-lt"/>
                        <a:ea typeface="+mn-ea"/>
                        <a:cs typeface="+mn-cs"/>
                      </a:endParaRPr>
                    </a:p>
                    <a:p>
                      <a:pPr lvl="0"/>
                      <a:r>
                        <a:rPr lang="en-GB" sz="1600" i="1" kern="1200" dirty="0">
                          <a:solidFill>
                            <a:schemeClr val="tx1"/>
                          </a:solidFill>
                          <a:effectLst/>
                          <a:latin typeface="+mn-lt"/>
                          <a:ea typeface="+mn-ea"/>
                          <a:cs typeface="+mn-cs"/>
                        </a:rPr>
                        <a:t>To what extent did China change during the Qin and Han dynasties?</a:t>
                      </a:r>
                      <a:endParaRPr lang="en-AU" sz="1600" kern="1200" dirty="0">
                        <a:solidFill>
                          <a:schemeClr val="tx1"/>
                        </a:solidFill>
                        <a:effectLst/>
                        <a:latin typeface="+mn-lt"/>
                        <a:ea typeface="+mn-ea"/>
                        <a:cs typeface="+mn-cs"/>
                      </a:endParaRPr>
                    </a:p>
                    <a:p>
                      <a:pPr lvl="0"/>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292296666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3222103733"/>
              </p:ext>
            </p:extLst>
          </p:nvPr>
        </p:nvGraphicFramePr>
        <p:xfrm>
          <a:off x="178692" y="483518"/>
          <a:ext cx="8713788" cy="2753360"/>
        </p:xfrm>
        <a:graphic>
          <a:graphicData uri="http://schemas.openxmlformats.org/drawingml/2006/table">
            <a:tbl>
              <a:tblPr firstRow="1" bandRow="1">
                <a:tableStyleId>{9DCAF9ED-07DC-4A11-8D7F-57B35C25682E}</a:tableStyleId>
              </a:tblPr>
              <a:tblGrid>
                <a:gridCol w="2088356">
                  <a:extLst>
                    <a:ext uri="{9D8B030D-6E8A-4147-A177-3AD203B41FA5}">
                      <a16:colId xmlns:a16="http://schemas.microsoft.com/office/drawing/2014/main" val="2422161473"/>
                    </a:ext>
                  </a:extLst>
                </a:gridCol>
                <a:gridCol w="6625432">
                  <a:extLst>
                    <a:ext uri="{9D8B030D-6E8A-4147-A177-3AD203B41FA5}">
                      <a16:colId xmlns:a16="http://schemas.microsoft.com/office/drawing/2014/main" val="2017662329"/>
                    </a:ext>
                  </a:extLst>
                </a:gridCol>
              </a:tblGrid>
              <a:tr h="370840">
                <a:tc gridSpan="2">
                  <a:txBody>
                    <a:bodyPr/>
                    <a:lstStyle/>
                    <a:p>
                      <a:pPr algn="ctr"/>
                      <a:r>
                        <a:rPr lang="en-AU" dirty="0"/>
                        <a:t>Unit 2</a:t>
                      </a:r>
                    </a:p>
                  </a:txBody>
                  <a:tcPr/>
                </a:tc>
                <a:tc hMerge="1">
                  <a:txBody>
                    <a:bodyPr/>
                    <a:lstStyle/>
                    <a:p>
                      <a:endParaRPr lang="en-AU" dirty="0"/>
                    </a:p>
                  </a:txBody>
                  <a:tcPr/>
                </a:tc>
                <a:extLst>
                  <a:ext uri="{0D108BD9-81ED-4DB2-BD59-A6C34878D82A}">
                    <a16:rowId xmlns:a16="http://schemas.microsoft.com/office/drawing/2014/main" val="3084720532"/>
                  </a:ext>
                </a:extLst>
              </a:tr>
              <a:tr h="370840">
                <a:tc gridSpan="2">
                  <a:txBody>
                    <a:bodyPr/>
                    <a:lstStyle/>
                    <a:p>
                      <a:r>
                        <a:rPr lang="en-AU" dirty="0"/>
                        <a:t>Area of Study Two</a:t>
                      </a:r>
                    </a:p>
                  </a:txBody>
                  <a:tcPr/>
                </a:tc>
                <a:tc hMerge="1">
                  <a:txBody>
                    <a:bodyPr/>
                    <a:lstStyle/>
                    <a:p>
                      <a:endParaRPr lang="en-AU" dirty="0"/>
                    </a:p>
                  </a:txBody>
                  <a:tcPr/>
                </a:tc>
                <a:extLst>
                  <a:ext uri="{0D108BD9-81ED-4DB2-BD59-A6C34878D82A}">
                    <a16:rowId xmlns:a16="http://schemas.microsoft.com/office/drawing/2014/main" val="4221137923"/>
                  </a:ext>
                </a:extLst>
              </a:tr>
              <a:tr h="74168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 – Addition of “…</a:t>
                      </a:r>
                      <a:r>
                        <a:rPr lang="en-GB" sz="1800" kern="1200" dirty="0">
                          <a:solidFill>
                            <a:schemeClr val="tx1"/>
                          </a:solidFill>
                          <a:effectLst/>
                          <a:latin typeface="+mn-lt"/>
                          <a:ea typeface="+mn-ea"/>
                          <a:cs typeface="+mn-cs"/>
                        </a:rPr>
                        <a:t>analyse the use and representation of power in early China”</a:t>
                      </a:r>
                      <a:endParaRPr lang="en-AU" dirty="0"/>
                    </a:p>
                    <a:p>
                      <a:pPr marL="0" indent="0">
                        <a:buFontTx/>
                        <a:buNone/>
                      </a:pPr>
                      <a:endParaRPr lang="en-AU" dirty="0"/>
                    </a:p>
                    <a:p>
                      <a:pPr marL="285750" indent="-285750">
                        <a:buFontTx/>
                        <a:buChar char="-"/>
                      </a:pPr>
                      <a:r>
                        <a:rPr lang="en-AU" dirty="0"/>
                        <a:t>Key Knowledge – clarified and refined providing more examples of knowledge</a:t>
                      </a:r>
                    </a:p>
                    <a:p>
                      <a:pPr marL="285750" indent="-285750">
                        <a:buFontTx/>
                        <a:buChar char="-"/>
                      </a:pPr>
                      <a:r>
                        <a:rPr lang="en-AU" dirty="0"/>
                        <a:t>Key skills </a:t>
                      </a: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295825354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1524495882"/>
              </p:ext>
            </p:extLst>
          </p:nvPr>
        </p:nvGraphicFramePr>
        <p:xfrm>
          <a:off x="107504" y="63378"/>
          <a:ext cx="8821390" cy="4524597"/>
        </p:xfrm>
        <a:graphic>
          <a:graphicData uri="http://schemas.openxmlformats.org/drawingml/2006/table">
            <a:tbl>
              <a:tblPr firstRow="1" bandRow="1">
                <a:tableStyleId>{85BE263C-DBD7-4A20-BB59-AAB30ACAA65A}</a:tableStyleId>
              </a:tblPr>
              <a:tblGrid>
                <a:gridCol w="2150882">
                  <a:extLst>
                    <a:ext uri="{9D8B030D-6E8A-4147-A177-3AD203B41FA5}">
                      <a16:colId xmlns:a16="http://schemas.microsoft.com/office/drawing/2014/main" val="2422161473"/>
                    </a:ext>
                  </a:extLst>
                </a:gridCol>
                <a:gridCol w="6670508">
                  <a:extLst>
                    <a:ext uri="{9D8B030D-6E8A-4147-A177-3AD203B41FA5}">
                      <a16:colId xmlns:a16="http://schemas.microsoft.com/office/drawing/2014/main" val="2017662329"/>
                    </a:ext>
                  </a:extLst>
                </a:gridCol>
              </a:tblGrid>
              <a:tr h="422859">
                <a:tc>
                  <a:txBody>
                    <a:bodyPr/>
                    <a:lstStyle/>
                    <a:p>
                      <a:endParaRPr lang="en-AU" dirty="0"/>
                    </a:p>
                  </a:txBody>
                  <a:tcPr/>
                </a:tc>
                <a:tc>
                  <a:txBody>
                    <a:bodyPr/>
                    <a:lstStyle/>
                    <a:p>
                      <a:r>
                        <a:rPr lang="en-AU" dirty="0"/>
                        <a:t>Units 2 Early China</a:t>
                      </a:r>
                    </a:p>
                  </a:txBody>
                  <a:tcPr/>
                </a:tc>
                <a:extLst>
                  <a:ext uri="{0D108BD9-81ED-4DB2-BD59-A6C34878D82A}">
                    <a16:rowId xmlns:a16="http://schemas.microsoft.com/office/drawing/2014/main" val="3084720532"/>
                  </a:ext>
                </a:extLst>
              </a:tr>
              <a:tr h="432437">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The early dynasties</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669301">
                <a:tc>
                  <a:txBody>
                    <a:bodyPr/>
                    <a:lstStyle/>
                    <a:p>
                      <a:r>
                        <a:rPr lang="en-US" dirty="0"/>
                        <a:t>Key knowledge</a:t>
                      </a:r>
                      <a:endParaRPr lang="en-AU" dirty="0"/>
                    </a:p>
                  </a:txBody>
                  <a:tcPr/>
                </a:tc>
                <a:tc>
                  <a:txBody>
                    <a:bodyPr/>
                    <a:lstStyle/>
                    <a:p>
                      <a:pPr marL="285750" indent="-285750">
                        <a:buFont typeface="Arial" panose="020B0604020202020204" pitchFamily="34" charset="0"/>
                        <a:buChar char="•"/>
                      </a:pPr>
                      <a:r>
                        <a:rPr lang="en-GB" sz="1600" kern="1200" dirty="0">
                          <a:solidFill>
                            <a:schemeClr val="tx1"/>
                          </a:solidFill>
                          <a:effectLst/>
                          <a:latin typeface="+mn-lt"/>
                          <a:ea typeface="+mn-ea"/>
                          <a:cs typeface="+mn-cs"/>
                        </a:rPr>
                        <a:t>the political </a:t>
                      </a:r>
                      <a:r>
                        <a:rPr lang="en-GB" sz="1600" kern="1200" dirty="0">
                          <a:solidFill>
                            <a:srgbClr val="0099CC"/>
                          </a:solidFill>
                          <a:effectLst/>
                          <a:latin typeface="+mn-lt"/>
                          <a:ea typeface="+mn-ea"/>
                          <a:cs typeface="+mn-cs"/>
                        </a:rPr>
                        <a:t>and social features that influenced imperial China under the Qin dynasty (221–206 BCE) </a:t>
                      </a:r>
                      <a:r>
                        <a:rPr lang="en-GB" sz="1600" kern="1200" dirty="0">
                          <a:solidFill>
                            <a:schemeClr val="tx1"/>
                          </a:solidFill>
                          <a:effectLst/>
                          <a:latin typeface="+mn-lt"/>
                          <a:ea typeface="+mn-ea"/>
                          <a:cs typeface="+mn-cs"/>
                        </a:rPr>
                        <a:t>and the Han dynasty (206 BCE–220 CE)</a:t>
                      </a:r>
                    </a:p>
                    <a:p>
                      <a:pPr marL="285750" indent="-285750">
                        <a:buFont typeface="Arial" panose="020B0604020202020204" pitchFamily="34" charset="0"/>
                        <a:buChar char="•"/>
                      </a:pPr>
                      <a:r>
                        <a:rPr lang="en-GB" sz="1600" kern="1200" dirty="0">
                          <a:solidFill>
                            <a:srgbClr val="0099CC"/>
                          </a:solidFill>
                          <a:effectLst/>
                          <a:latin typeface="+mn-lt"/>
                          <a:ea typeface="+mn-ea"/>
                          <a:cs typeface="+mn-cs"/>
                        </a:rPr>
                        <a:t>the significant events that caused the rise and fall of the Qin dynasty (221–206 BCE)</a:t>
                      </a:r>
                    </a:p>
                    <a:p>
                      <a:pPr marL="285750" indent="-285750">
                        <a:buFont typeface="Arial" panose="020B0604020202020204" pitchFamily="34" charset="0"/>
                        <a:buChar char="•"/>
                      </a:pPr>
                      <a:r>
                        <a:rPr lang="en-GB" sz="1600" kern="1200" dirty="0">
                          <a:solidFill>
                            <a:schemeClr val="dk1"/>
                          </a:solidFill>
                          <a:effectLst/>
                          <a:latin typeface="+mn-lt"/>
                          <a:ea typeface="+mn-ea"/>
                          <a:cs typeface="+mn-cs"/>
                        </a:rPr>
                        <a:t>the intellectual underpinnings of power and political developments in the Qin dynasty (221–206 BCE)</a:t>
                      </a:r>
                    </a:p>
                    <a:p>
                      <a:pPr marL="285750" indent="-285750">
                        <a:buFont typeface="Arial" panose="020B0604020202020204" pitchFamily="34" charset="0"/>
                        <a:buChar char="•"/>
                      </a:pPr>
                      <a:r>
                        <a:rPr lang="en-GB" sz="1600" kern="1200" dirty="0">
                          <a:solidFill>
                            <a:srgbClr val="0099E3"/>
                          </a:solidFill>
                          <a:effectLst/>
                          <a:latin typeface="+mn-lt"/>
                          <a:ea typeface="+mn-ea"/>
                          <a:cs typeface="+mn-cs"/>
                        </a:rPr>
                        <a:t>the significance of economic features that contributed to power</a:t>
                      </a:r>
                    </a:p>
                    <a:p>
                      <a:pPr marL="285750" indent="-285750">
                        <a:buFont typeface="Arial" panose="020B0604020202020204" pitchFamily="34" charset="0"/>
                        <a:buChar char="•"/>
                      </a:pPr>
                      <a:r>
                        <a:rPr lang="en-GB" sz="1600" kern="1200" dirty="0">
                          <a:solidFill>
                            <a:schemeClr val="dk1"/>
                          </a:solidFill>
                          <a:effectLst/>
                          <a:latin typeface="+mn-lt"/>
                          <a:ea typeface="+mn-ea"/>
                          <a:cs typeface="+mn-cs"/>
                        </a:rPr>
                        <a:t>the role of </a:t>
                      </a:r>
                      <a:r>
                        <a:rPr lang="en-GB" sz="1600" kern="1200" dirty="0">
                          <a:solidFill>
                            <a:srgbClr val="0099E3"/>
                          </a:solidFill>
                          <a:effectLst/>
                          <a:latin typeface="+mn-lt"/>
                          <a:ea typeface="+mn-ea"/>
                          <a:cs typeface="+mn-cs"/>
                        </a:rPr>
                        <a:t>imperial bureaucracy </a:t>
                      </a:r>
                      <a:r>
                        <a:rPr lang="en-GB" sz="1600" kern="1200" dirty="0">
                          <a:solidFill>
                            <a:schemeClr val="dk1"/>
                          </a:solidFill>
                          <a:effectLst/>
                          <a:latin typeface="+mn-lt"/>
                          <a:ea typeface="+mn-ea"/>
                          <a:cs typeface="+mn-cs"/>
                        </a:rPr>
                        <a:t>and key officials</a:t>
                      </a:r>
                    </a:p>
                    <a:p>
                      <a:pPr marL="285750" indent="-285750">
                        <a:buFont typeface="Arial" panose="020B0604020202020204" pitchFamily="34" charset="0"/>
                        <a:buChar char="•"/>
                      </a:pPr>
                      <a:r>
                        <a:rPr lang="en-GB" sz="1600" kern="1200" dirty="0">
                          <a:solidFill>
                            <a:schemeClr val="dk1"/>
                          </a:solidFill>
                          <a:effectLst/>
                          <a:latin typeface="+mn-lt"/>
                          <a:ea typeface="+mn-ea"/>
                          <a:cs typeface="+mn-cs"/>
                        </a:rPr>
                        <a:t>the construction of the mausoleum of the first Emperor at Xi’an</a:t>
                      </a:r>
                    </a:p>
                    <a:p>
                      <a:pPr marL="285750" indent="-285750">
                        <a:buFont typeface="Arial" panose="020B0604020202020204" pitchFamily="34" charset="0"/>
                        <a:buChar char="•"/>
                      </a:pPr>
                      <a:r>
                        <a:rPr lang="en-GB" sz="1600" kern="1200" dirty="0">
                          <a:solidFill>
                            <a:srgbClr val="0099E3"/>
                          </a:solidFill>
                          <a:effectLst/>
                          <a:latin typeface="+mn-lt"/>
                          <a:ea typeface="+mn-ea"/>
                          <a:cs typeface="+mn-cs"/>
                        </a:rPr>
                        <a:t>the significant events that caused the rise and fall of the Han dynasty (202 BCE–220 CE)</a:t>
                      </a:r>
                    </a:p>
                    <a:p>
                      <a:pPr marL="285750" indent="-285750">
                        <a:buFont typeface="Arial" panose="020B0604020202020204" pitchFamily="34" charset="0"/>
                        <a:buChar char="•"/>
                      </a:pPr>
                      <a:r>
                        <a:rPr lang="en-GB" sz="1600" kern="1200" dirty="0">
                          <a:solidFill>
                            <a:srgbClr val="0099E3"/>
                          </a:solidFill>
                          <a:effectLst/>
                          <a:latin typeface="+mn-lt"/>
                          <a:ea typeface="+mn-ea"/>
                          <a:cs typeface="+mn-cs"/>
                        </a:rPr>
                        <a:t>the sources of evidence for understanding political, social and economic features of early China</a:t>
                      </a: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41467428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8A35-1114-49B3-91B1-A8E63DEB1E3F}"/>
              </a:ext>
            </a:extLst>
          </p:cNvPr>
          <p:cNvSpPr>
            <a:spLocks noGrp="1"/>
          </p:cNvSpPr>
          <p:nvPr>
            <p:ph type="title"/>
          </p:nvPr>
        </p:nvSpPr>
        <p:spPr/>
        <p:txBody>
          <a:bodyPr/>
          <a:lstStyle/>
          <a:p>
            <a:r>
              <a:rPr lang="en-AU" dirty="0"/>
              <a:t>At a glance</a:t>
            </a:r>
          </a:p>
        </p:txBody>
      </p:sp>
      <p:graphicFrame>
        <p:nvGraphicFramePr>
          <p:cNvPr id="4" name="Content Placeholder 3">
            <a:extLst>
              <a:ext uri="{FF2B5EF4-FFF2-40B4-BE49-F238E27FC236}">
                <a16:creationId xmlns:a16="http://schemas.microsoft.com/office/drawing/2014/main" id="{2950D0C3-0ECB-48F3-BE11-AD8BA7714CC4}"/>
              </a:ext>
            </a:extLst>
          </p:cNvPr>
          <p:cNvGraphicFramePr>
            <a:graphicFrameLocks noGrp="1"/>
          </p:cNvGraphicFramePr>
          <p:nvPr>
            <p:ph idx="1"/>
            <p:extLst>
              <p:ext uri="{D42A27DB-BD31-4B8C-83A1-F6EECF244321}">
                <p14:modId xmlns:p14="http://schemas.microsoft.com/office/powerpoint/2010/main" val="3629565610"/>
              </p:ext>
            </p:extLst>
          </p:nvPr>
        </p:nvGraphicFramePr>
        <p:xfrm>
          <a:off x="179512" y="1203598"/>
          <a:ext cx="8208913" cy="2743200"/>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198516938"/>
                    </a:ext>
                  </a:extLst>
                </a:gridCol>
                <a:gridCol w="2140761">
                  <a:extLst>
                    <a:ext uri="{9D8B030D-6E8A-4147-A177-3AD203B41FA5}">
                      <a16:colId xmlns:a16="http://schemas.microsoft.com/office/drawing/2014/main" val="1517360189"/>
                    </a:ext>
                  </a:extLst>
                </a:gridCol>
                <a:gridCol w="2458012">
                  <a:extLst>
                    <a:ext uri="{9D8B030D-6E8A-4147-A177-3AD203B41FA5}">
                      <a16:colId xmlns:a16="http://schemas.microsoft.com/office/drawing/2014/main" val="3647679469"/>
                    </a:ext>
                  </a:extLst>
                </a:gridCol>
                <a:gridCol w="2458012">
                  <a:extLst>
                    <a:ext uri="{9D8B030D-6E8A-4147-A177-3AD203B41FA5}">
                      <a16:colId xmlns:a16="http://schemas.microsoft.com/office/drawing/2014/main" val="2916368926"/>
                    </a:ext>
                  </a:extLst>
                </a:gridCol>
              </a:tblGrid>
              <a:tr h="293102">
                <a:tc>
                  <a:txBody>
                    <a:bodyPr/>
                    <a:lstStyle/>
                    <a:p>
                      <a:endParaRPr lang="en-AU" dirty="0"/>
                    </a:p>
                  </a:txBody>
                  <a:tcPr/>
                </a:tc>
                <a:tc>
                  <a:txBody>
                    <a:bodyPr/>
                    <a:lstStyle/>
                    <a:p>
                      <a:pPr algn="ctr"/>
                      <a:r>
                        <a:rPr lang="en-AU" dirty="0"/>
                        <a:t>Unit 1 </a:t>
                      </a:r>
                      <a:r>
                        <a:rPr lang="en-GB" sz="1800" b="1" kern="1200" dirty="0">
                          <a:solidFill>
                            <a:schemeClr val="lt1"/>
                          </a:solidFill>
                          <a:effectLst/>
                          <a:latin typeface="+mn-lt"/>
                          <a:ea typeface="+mn-ea"/>
                          <a:cs typeface="+mn-cs"/>
                        </a:rPr>
                        <a:t>Ancient Mesopotamia</a:t>
                      </a:r>
                      <a:endParaRPr lang="en-AU" dirty="0"/>
                    </a:p>
                  </a:txBody>
                  <a:tcPr/>
                </a:tc>
                <a:tc>
                  <a:txBody>
                    <a:bodyPr/>
                    <a:lstStyle/>
                    <a:p>
                      <a:pPr algn="ctr"/>
                      <a:r>
                        <a:rPr lang="en-AU" dirty="0"/>
                        <a:t>Unit 2 Ancient Egypt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dirty="0"/>
                        <a:t>Unit 2 Early China </a:t>
                      </a:r>
                    </a:p>
                    <a:p>
                      <a:pPr algn="ctr"/>
                      <a:endParaRPr lang="en-AU" dirty="0"/>
                    </a:p>
                  </a:txBody>
                  <a:tcPr/>
                </a:tc>
                <a:extLst>
                  <a:ext uri="{0D108BD9-81ED-4DB2-BD59-A6C34878D82A}">
                    <a16:rowId xmlns:a16="http://schemas.microsoft.com/office/drawing/2014/main" val="2894843587"/>
                  </a:ext>
                </a:extLst>
              </a:tr>
              <a:tr h="370840">
                <a:tc>
                  <a:txBody>
                    <a:bodyPr/>
                    <a:lstStyle/>
                    <a:p>
                      <a:r>
                        <a:rPr lang="en-AU" dirty="0"/>
                        <a:t>Area of Study 1</a:t>
                      </a:r>
                    </a:p>
                  </a:txBody>
                  <a:tcPr/>
                </a:tc>
                <a:tc>
                  <a:txBody>
                    <a:bodyPr/>
                    <a:lstStyle/>
                    <a:p>
                      <a:r>
                        <a:rPr lang="en-AU" dirty="0"/>
                        <a:t>Discovering civilisation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Egypt: The double crown</a:t>
                      </a:r>
                      <a:endParaRPr lang="en-AU" sz="1800" kern="1200" dirty="0">
                        <a:solidFill>
                          <a:schemeClr val="dk1"/>
                        </a:solidFill>
                        <a:effectLst/>
                        <a:latin typeface="+mn-lt"/>
                        <a:ea typeface="+mn-ea"/>
                        <a:cs typeface="+mn-cs"/>
                      </a:endParaRPr>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Ancient China</a:t>
                      </a:r>
                      <a:endParaRPr lang="en-AU" sz="1800" kern="1200" dirty="0">
                        <a:solidFill>
                          <a:schemeClr val="dk1"/>
                        </a:solidFill>
                        <a:effectLst/>
                        <a:latin typeface="+mn-lt"/>
                        <a:ea typeface="+mn-ea"/>
                        <a:cs typeface="+mn-cs"/>
                      </a:endParaRPr>
                    </a:p>
                    <a:p>
                      <a:endParaRPr lang="en-AU" dirty="0"/>
                    </a:p>
                  </a:txBody>
                  <a:tcPr/>
                </a:tc>
                <a:extLst>
                  <a:ext uri="{0D108BD9-81ED-4DB2-BD59-A6C34878D82A}">
                    <a16:rowId xmlns:a16="http://schemas.microsoft.com/office/drawing/2014/main" val="6918774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2</a:t>
                      </a:r>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Ancient empires</a:t>
                      </a:r>
                      <a:endParaRPr lang="en-AU" sz="1800" kern="1200" dirty="0">
                        <a:solidFill>
                          <a:schemeClr val="dk1"/>
                        </a:solidFill>
                        <a:effectLst/>
                        <a:latin typeface="+mn-lt"/>
                        <a:ea typeface="+mn-ea"/>
                        <a:cs typeface="+mn-cs"/>
                      </a:endParaRPr>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Middle Kingdom Egypt: Power and propaganda</a:t>
                      </a:r>
                      <a:endParaRPr lang="en-AU" sz="1800" kern="1200" dirty="0">
                        <a:solidFill>
                          <a:schemeClr val="dk1"/>
                        </a:solidFill>
                        <a:effectLst/>
                        <a:latin typeface="+mn-lt"/>
                        <a:ea typeface="+mn-ea"/>
                        <a:cs typeface="+mn-cs"/>
                      </a:endParaRPr>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The early dynasties</a:t>
                      </a:r>
                      <a:endParaRPr lang="en-AU" sz="1800" kern="1200" dirty="0">
                        <a:solidFill>
                          <a:schemeClr val="dk1"/>
                        </a:solidFill>
                        <a:effectLst/>
                        <a:latin typeface="+mn-lt"/>
                        <a:ea typeface="+mn-ea"/>
                        <a:cs typeface="+mn-cs"/>
                      </a:endParaRPr>
                    </a:p>
                    <a:p>
                      <a:endParaRPr lang="en-AU" dirty="0"/>
                    </a:p>
                  </a:txBody>
                  <a:tcPr/>
                </a:tc>
                <a:extLst>
                  <a:ext uri="{0D108BD9-81ED-4DB2-BD59-A6C34878D82A}">
                    <a16:rowId xmlns:a16="http://schemas.microsoft.com/office/drawing/2014/main" val="3797276898"/>
                  </a:ext>
                </a:extLst>
              </a:tr>
            </a:tbl>
          </a:graphicData>
        </a:graphic>
      </p:graphicFrame>
    </p:spTree>
    <p:extLst>
      <p:ext uri="{BB962C8B-B14F-4D97-AF65-F5344CB8AC3E}">
        <p14:creationId xmlns:p14="http://schemas.microsoft.com/office/powerpoint/2010/main" val="70890348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1806400768"/>
              </p:ext>
            </p:extLst>
          </p:nvPr>
        </p:nvGraphicFramePr>
        <p:xfrm>
          <a:off x="323528" y="195486"/>
          <a:ext cx="8496944" cy="4516120"/>
        </p:xfrm>
        <a:graphic>
          <a:graphicData uri="http://schemas.openxmlformats.org/drawingml/2006/table">
            <a:tbl>
              <a:tblPr firstRow="1" bandRow="1">
                <a:tableStyleId>{85BE263C-DBD7-4A20-BB59-AAB30ACAA65A}</a:tableStyleId>
              </a:tblPr>
              <a:tblGrid>
                <a:gridCol w="1796102">
                  <a:extLst>
                    <a:ext uri="{9D8B030D-6E8A-4147-A177-3AD203B41FA5}">
                      <a16:colId xmlns:a16="http://schemas.microsoft.com/office/drawing/2014/main" val="2422161473"/>
                    </a:ext>
                  </a:extLst>
                </a:gridCol>
                <a:gridCol w="6700842">
                  <a:extLst>
                    <a:ext uri="{9D8B030D-6E8A-4147-A177-3AD203B41FA5}">
                      <a16:colId xmlns:a16="http://schemas.microsoft.com/office/drawing/2014/main" val="2017662329"/>
                    </a:ext>
                  </a:extLst>
                </a:gridCol>
              </a:tblGrid>
              <a:tr h="370840">
                <a:tc>
                  <a:txBody>
                    <a:bodyPr/>
                    <a:lstStyle/>
                    <a:p>
                      <a:endParaRPr lang="en-AU" dirty="0"/>
                    </a:p>
                  </a:txBody>
                  <a:tcPr/>
                </a:tc>
                <a:tc>
                  <a:txBody>
                    <a:bodyPr/>
                    <a:lstStyle/>
                    <a:p>
                      <a:r>
                        <a:rPr lang="en-AU" dirty="0"/>
                        <a:t>Units 2 Early China</a:t>
                      </a:r>
                    </a:p>
                  </a:txBody>
                  <a:tcPr/>
                </a:tc>
                <a:extLst>
                  <a:ext uri="{0D108BD9-81ED-4DB2-BD59-A6C34878D82A}">
                    <a16:rowId xmlns:a16="http://schemas.microsoft.com/office/drawing/2014/main" val="3084720532"/>
                  </a:ext>
                </a:extLst>
              </a:tr>
              <a:tr h="370840">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The early dynasties</a:t>
                      </a:r>
                      <a:endParaRPr lang="en-AU"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741680">
                <a:tc>
                  <a:txBody>
                    <a:bodyPr/>
                    <a:lstStyle/>
                    <a:p>
                      <a:r>
                        <a:rPr lang="en-US" dirty="0"/>
                        <a:t>Relationship between Key knowledge and Skills</a:t>
                      </a:r>
                    </a:p>
                    <a:p>
                      <a:endParaRPr lang="en-AU" dirty="0"/>
                    </a:p>
                  </a:txBody>
                  <a:tcPr/>
                </a:tc>
                <a:tc>
                  <a:txBody>
                    <a:bodyPr/>
                    <a:lstStyle/>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ask and use a range of historical questions to explore early dynastic China </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analyse sources for use as evidence</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identify the perspectives of people in early dynastic China and how perspectives changed over time</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identify different historical interpretations about the Qin and Han dynasties</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analyse the causes and consequences of the rise and fall of the Qin and Han dynasties in early China</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explain how the features of early China changed and/or stayed the same</a:t>
                      </a:r>
                      <a:endParaRPr lang="en-AU" sz="16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evaluate the historical significance of the Qin and Han dynasties</a:t>
                      </a:r>
                      <a:endParaRPr lang="en-AU" sz="1600" kern="1200" dirty="0">
                        <a:solidFill>
                          <a:schemeClr val="dk1"/>
                        </a:solidFill>
                        <a:effectLst/>
                        <a:latin typeface="+mn-lt"/>
                        <a:ea typeface="+mn-ea"/>
                        <a:cs typeface="+mn-cs"/>
                      </a:endParaRPr>
                    </a:p>
                    <a:p>
                      <a:pPr marL="285750" indent="-285750">
                        <a:buFont typeface="Arial" panose="020B0604020202020204" pitchFamily="34" charset="0"/>
                        <a:buChar char="•"/>
                      </a:pPr>
                      <a:r>
                        <a:rPr lang="en-GB" sz="1600" kern="1200" dirty="0">
                          <a:solidFill>
                            <a:schemeClr val="dk1"/>
                          </a:solidFill>
                          <a:effectLst/>
                          <a:latin typeface="+mn-lt"/>
                          <a:ea typeface="+mn-ea"/>
                          <a:cs typeface="+mn-cs"/>
                        </a:rPr>
                        <a:t>construct arguments about the rise and fall of the Qin and Han dynasties in early China using sources as evidence.</a:t>
                      </a:r>
                      <a:endParaRPr lang="en-AU" sz="1600" dirty="0">
                        <a:effectLst/>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4010418866"/>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1268760"/>
            <a:ext cx="8712968" cy="3188940"/>
          </a:xfrm>
        </p:spPr>
        <p:txBody>
          <a:bodyPr/>
          <a:lstStyle/>
          <a:p>
            <a:pPr marL="0" indent="0">
              <a:buNone/>
            </a:pPr>
            <a:r>
              <a:rPr lang="en-AU" sz="2000" dirty="0"/>
              <a:t>A comparison: Qin &amp; Han Dynasties</a:t>
            </a:r>
          </a:p>
          <a:p>
            <a:pPr marL="0" indent="0">
              <a:buNone/>
            </a:pPr>
            <a:endParaRPr lang="en-AU" dirty="0"/>
          </a:p>
          <a:p>
            <a:pPr marL="0" indent="0">
              <a:buNone/>
            </a:pPr>
            <a:endParaRPr lang="en-AU" dirty="0"/>
          </a:p>
        </p:txBody>
      </p:sp>
      <p:graphicFrame>
        <p:nvGraphicFramePr>
          <p:cNvPr id="4" name="Table 4">
            <a:extLst>
              <a:ext uri="{FF2B5EF4-FFF2-40B4-BE49-F238E27FC236}">
                <a16:creationId xmlns:a16="http://schemas.microsoft.com/office/drawing/2014/main" id="{D64858E3-78CC-4AC9-B506-38684D356D4C}"/>
              </a:ext>
            </a:extLst>
          </p:cNvPr>
          <p:cNvGraphicFramePr>
            <a:graphicFrameLocks noGrp="1"/>
          </p:cNvGraphicFramePr>
          <p:nvPr>
            <p:extLst>
              <p:ext uri="{D42A27DB-BD31-4B8C-83A1-F6EECF244321}">
                <p14:modId xmlns:p14="http://schemas.microsoft.com/office/powerpoint/2010/main" val="1289791072"/>
              </p:ext>
            </p:extLst>
          </p:nvPr>
        </p:nvGraphicFramePr>
        <p:xfrm>
          <a:off x="467544" y="1779663"/>
          <a:ext cx="8208912" cy="2738000"/>
        </p:xfrm>
        <a:graphic>
          <a:graphicData uri="http://schemas.openxmlformats.org/drawingml/2006/table">
            <a:tbl>
              <a:tblPr firstRow="1" bandRow="1">
                <a:tableStyleId>{93296810-A885-4BE3-A3E7-6D5BEEA58F35}</a:tableStyleId>
              </a:tblPr>
              <a:tblGrid>
                <a:gridCol w="2376264">
                  <a:extLst>
                    <a:ext uri="{9D8B030D-6E8A-4147-A177-3AD203B41FA5}">
                      <a16:colId xmlns:a16="http://schemas.microsoft.com/office/drawing/2014/main" val="22051546"/>
                    </a:ext>
                  </a:extLst>
                </a:gridCol>
                <a:gridCol w="2880320">
                  <a:extLst>
                    <a:ext uri="{9D8B030D-6E8A-4147-A177-3AD203B41FA5}">
                      <a16:colId xmlns:a16="http://schemas.microsoft.com/office/drawing/2014/main" val="2085675343"/>
                    </a:ext>
                  </a:extLst>
                </a:gridCol>
                <a:gridCol w="2952328">
                  <a:extLst>
                    <a:ext uri="{9D8B030D-6E8A-4147-A177-3AD203B41FA5}">
                      <a16:colId xmlns:a16="http://schemas.microsoft.com/office/drawing/2014/main" val="3377364256"/>
                    </a:ext>
                  </a:extLst>
                </a:gridCol>
              </a:tblGrid>
              <a:tr h="591760">
                <a:tc>
                  <a:txBody>
                    <a:bodyPr/>
                    <a:lstStyle/>
                    <a:p>
                      <a:endParaRPr lang="en-AU"/>
                    </a:p>
                  </a:txBody>
                  <a:tcPr/>
                </a:tc>
                <a:tc>
                  <a:txBody>
                    <a:bodyPr/>
                    <a:lstStyle/>
                    <a:p>
                      <a:r>
                        <a:rPr lang="en-AU" dirty="0"/>
                        <a:t>Similarities</a:t>
                      </a:r>
                    </a:p>
                  </a:txBody>
                  <a:tcPr/>
                </a:tc>
                <a:tc>
                  <a:txBody>
                    <a:bodyPr/>
                    <a:lstStyle/>
                    <a:p>
                      <a:r>
                        <a:rPr lang="en-AU" dirty="0"/>
                        <a:t>Differences</a:t>
                      </a:r>
                    </a:p>
                  </a:txBody>
                  <a:tcPr/>
                </a:tc>
                <a:extLst>
                  <a:ext uri="{0D108BD9-81ED-4DB2-BD59-A6C34878D82A}">
                    <a16:rowId xmlns:a16="http://schemas.microsoft.com/office/drawing/2014/main" val="1970940501"/>
                  </a:ext>
                </a:extLst>
              </a:tr>
              <a:tr h="879127">
                <a:tc>
                  <a:txBody>
                    <a:bodyPr/>
                    <a:lstStyle/>
                    <a:p>
                      <a:r>
                        <a:rPr lang="en-AU" dirty="0"/>
                        <a:t>Political</a:t>
                      </a:r>
                    </a:p>
                  </a:txBody>
                  <a:tcPr/>
                </a:tc>
                <a:tc>
                  <a:txBody>
                    <a:bodyPr/>
                    <a:lstStyle/>
                    <a:p>
                      <a:pPr marL="285750" indent="-285750">
                        <a:buFont typeface="Arial" panose="020B0604020202020204" pitchFamily="34" charset="0"/>
                        <a:buChar char="•"/>
                      </a:pPr>
                      <a:r>
                        <a:rPr lang="en-AU" dirty="0"/>
                        <a:t>Emperor</a:t>
                      </a:r>
                    </a:p>
                    <a:p>
                      <a:pPr marL="285750" indent="-285750">
                        <a:buFont typeface="Arial" panose="020B0604020202020204" pitchFamily="34" charset="0"/>
                        <a:buChar char="•"/>
                      </a:pPr>
                      <a:r>
                        <a:rPr lang="en-AU" dirty="0"/>
                        <a:t>Bureaucracy</a:t>
                      </a:r>
                    </a:p>
                    <a:p>
                      <a:pPr marL="285750" indent="-285750">
                        <a:buFont typeface="Arial" panose="020B0604020202020204" pitchFamily="34" charset="0"/>
                        <a:buChar char="•"/>
                      </a:pPr>
                      <a:r>
                        <a:rPr lang="en-AU" dirty="0"/>
                        <a:t>Division of territories</a:t>
                      </a:r>
                    </a:p>
                  </a:txBody>
                  <a:tcPr/>
                </a:tc>
                <a:tc>
                  <a:txBody>
                    <a:bodyPr/>
                    <a:lstStyle/>
                    <a:p>
                      <a:pPr marL="285750" indent="-285750">
                        <a:buFont typeface="Arial" panose="020B0604020202020204" pitchFamily="34" charset="0"/>
                        <a:buChar char="•"/>
                      </a:pPr>
                      <a:r>
                        <a:rPr lang="en-AU" dirty="0"/>
                        <a:t>Degree of power held be emperor</a:t>
                      </a:r>
                    </a:p>
                  </a:txBody>
                  <a:tcPr/>
                </a:tc>
                <a:extLst>
                  <a:ext uri="{0D108BD9-81ED-4DB2-BD59-A6C34878D82A}">
                    <a16:rowId xmlns:a16="http://schemas.microsoft.com/office/drawing/2014/main" val="290560372"/>
                  </a:ext>
                </a:extLst>
              </a:tr>
              <a:tr h="615389">
                <a:tc>
                  <a:txBody>
                    <a:bodyPr/>
                    <a:lstStyle/>
                    <a:p>
                      <a:r>
                        <a:rPr lang="en-AU" dirty="0"/>
                        <a:t>Social</a:t>
                      </a:r>
                    </a:p>
                  </a:txBody>
                  <a:tcPr/>
                </a:tc>
                <a:tc>
                  <a:txBody>
                    <a:bodyPr/>
                    <a:lstStyle/>
                    <a:p>
                      <a:pPr marL="285750" indent="-285750">
                        <a:buFont typeface="Arial" panose="020B0604020202020204" pitchFamily="34" charset="0"/>
                        <a:buChar char="•"/>
                      </a:pPr>
                      <a:r>
                        <a:rPr lang="en-AU" dirty="0"/>
                        <a:t>Contributed to Great Wall</a:t>
                      </a:r>
                    </a:p>
                  </a:txBody>
                  <a:tcPr/>
                </a:tc>
                <a:tc>
                  <a:txBody>
                    <a:bodyPr/>
                    <a:lstStyle/>
                    <a:p>
                      <a:pPr marL="285750" indent="-285750">
                        <a:buFont typeface="Arial" panose="020B0604020202020204" pitchFamily="34" charset="0"/>
                        <a:buChar char="•"/>
                      </a:pPr>
                      <a:r>
                        <a:rPr lang="en-AU" dirty="0"/>
                        <a:t>Confucianism (Han) v. Legalism (Qin)</a:t>
                      </a:r>
                    </a:p>
                  </a:txBody>
                  <a:tcPr/>
                </a:tc>
                <a:extLst>
                  <a:ext uri="{0D108BD9-81ED-4DB2-BD59-A6C34878D82A}">
                    <a16:rowId xmlns:a16="http://schemas.microsoft.com/office/drawing/2014/main" val="1996164765"/>
                  </a:ext>
                </a:extLst>
              </a:tr>
              <a:tr h="591760">
                <a:tc>
                  <a:txBody>
                    <a:bodyPr/>
                    <a:lstStyle/>
                    <a:p>
                      <a:r>
                        <a:rPr lang="en-AU" dirty="0"/>
                        <a:t>Economic</a:t>
                      </a:r>
                    </a:p>
                  </a:txBody>
                  <a:tcPr/>
                </a:tc>
                <a:tc>
                  <a:txBody>
                    <a:bodyPr/>
                    <a:lstStyle/>
                    <a:p>
                      <a:pPr marL="285750" indent="-285750">
                        <a:buFont typeface="Arial" panose="020B0604020202020204" pitchFamily="34" charset="0"/>
                        <a:buChar char="•"/>
                      </a:pPr>
                      <a:r>
                        <a:rPr lang="en-AU" dirty="0"/>
                        <a:t>Dependant on trade</a:t>
                      </a:r>
                    </a:p>
                  </a:txBody>
                  <a:tcPr/>
                </a:tc>
                <a:tc>
                  <a:txBody>
                    <a:bodyPr/>
                    <a:lstStyle/>
                    <a:p>
                      <a:endParaRPr lang="en-AU" dirty="0"/>
                    </a:p>
                  </a:txBody>
                  <a:tcPr/>
                </a:tc>
                <a:extLst>
                  <a:ext uri="{0D108BD9-81ED-4DB2-BD59-A6C34878D82A}">
                    <a16:rowId xmlns:a16="http://schemas.microsoft.com/office/drawing/2014/main" val="525195054"/>
                  </a:ext>
                </a:extLst>
              </a:tr>
            </a:tbl>
          </a:graphicData>
        </a:graphic>
      </p:graphicFrame>
    </p:spTree>
    <p:extLst>
      <p:ext uri="{BB962C8B-B14F-4D97-AF65-F5344CB8AC3E}">
        <p14:creationId xmlns:p14="http://schemas.microsoft.com/office/powerpoint/2010/main" val="112136499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B3B-3A36-49FA-90B5-3BF46756B87B}"/>
              </a:ext>
            </a:extLst>
          </p:cNvPr>
          <p:cNvSpPr>
            <a:spLocks noGrp="1"/>
          </p:cNvSpPr>
          <p:nvPr>
            <p:ph type="title"/>
          </p:nvPr>
        </p:nvSpPr>
        <p:spPr/>
        <p:txBody>
          <a:bodyPr/>
          <a:lstStyle/>
          <a:p>
            <a:r>
              <a:rPr lang="en-AU" dirty="0"/>
              <a:t>Teaching and Learning Ideas </a:t>
            </a:r>
          </a:p>
        </p:txBody>
      </p:sp>
      <p:sp>
        <p:nvSpPr>
          <p:cNvPr id="3" name="Content Placeholder 2">
            <a:extLst>
              <a:ext uri="{FF2B5EF4-FFF2-40B4-BE49-F238E27FC236}">
                <a16:creationId xmlns:a16="http://schemas.microsoft.com/office/drawing/2014/main" id="{19E8ABEB-ABA1-4D54-A0E5-22292493CBF4}"/>
              </a:ext>
            </a:extLst>
          </p:cNvPr>
          <p:cNvSpPr>
            <a:spLocks noGrp="1"/>
          </p:cNvSpPr>
          <p:nvPr>
            <p:ph idx="1"/>
          </p:nvPr>
        </p:nvSpPr>
        <p:spPr>
          <a:xfrm>
            <a:off x="179512" y="1268760"/>
            <a:ext cx="8712968" cy="2887166"/>
          </a:xfrm>
        </p:spPr>
        <p:txBody>
          <a:bodyPr/>
          <a:lstStyle/>
          <a:p>
            <a:pPr marL="0" indent="0">
              <a:buNone/>
            </a:pPr>
            <a:endParaRPr lang="en-AU" dirty="0"/>
          </a:p>
          <a:p>
            <a:pPr marL="0" indent="0">
              <a:buNone/>
            </a:pPr>
            <a:r>
              <a:rPr lang="en-AU" dirty="0"/>
              <a:t>Ban Zhao – a study of contradictions</a:t>
            </a:r>
          </a:p>
          <a:p>
            <a:pPr marL="0" indent="0">
              <a:buNone/>
            </a:pPr>
            <a:endParaRPr lang="en-AU" dirty="0"/>
          </a:p>
          <a:p>
            <a:pPr algn="ctr"/>
            <a:r>
              <a:rPr lang="en-AU" dirty="0"/>
              <a:t>Han dynasty</a:t>
            </a:r>
          </a:p>
          <a:p>
            <a:pPr algn="ctr"/>
            <a:r>
              <a:rPr lang="en-AU" dirty="0"/>
              <a:t>Dynastic history</a:t>
            </a:r>
          </a:p>
          <a:p>
            <a:pPr algn="ctr"/>
            <a:r>
              <a:rPr lang="en-AU" dirty="0"/>
              <a:t>Lessons for Women</a:t>
            </a:r>
          </a:p>
          <a:p>
            <a:pPr marL="0" indent="0">
              <a:buNone/>
            </a:pPr>
            <a:endParaRPr lang="en-AU" dirty="0"/>
          </a:p>
        </p:txBody>
      </p:sp>
    </p:spTree>
    <p:extLst>
      <p:ext uri="{BB962C8B-B14F-4D97-AF65-F5344CB8AC3E}">
        <p14:creationId xmlns:p14="http://schemas.microsoft.com/office/powerpoint/2010/main" val="349879404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48537-DB0D-4A9D-A684-660BB82AD901}"/>
              </a:ext>
            </a:extLst>
          </p:cNvPr>
          <p:cNvSpPr>
            <a:spLocks noGrp="1"/>
          </p:cNvSpPr>
          <p:nvPr>
            <p:ph type="title"/>
          </p:nvPr>
        </p:nvSpPr>
        <p:spPr>
          <a:xfrm>
            <a:off x="241800" y="114300"/>
            <a:ext cx="8640960" cy="857250"/>
          </a:xfrm>
        </p:spPr>
        <p:txBody>
          <a:bodyPr/>
          <a:lstStyle/>
          <a:p>
            <a:r>
              <a:rPr lang="en-AU" dirty="0"/>
              <a:t>Assessment Ideas</a:t>
            </a:r>
          </a:p>
        </p:txBody>
      </p:sp>
      <p:sp>
        <p:nvSpPr>
          <p:cNvPr id="5" name="Content Placeholder 4">
            <a:extLst>
              <a:ext uri="{FF2B5EF4-FFF2-40B4-BE49-F238E27FC236}">
                <a16:creationId xmlns:a16="http://schemas.microsoft.com/office/drawing/2014/main" id="{F309E851-748D-46A3-BCC4-24B454C2A67F}"/>
              </a:ext>
            </a:extLst>
          </p:cNvPr>
          <p:cNvSpPr>
            <a:spLocks noGrp="1"/>
          </p:cNvSpPr>
          <p:nvPr>
            <p:ph sz="half" idx="1"/>
          </p:nvPr>
        </p:nvSpPr>
        <p:spPr>
          <a:xfrm>
            <a:off x="203481" y="1588064"/>
            <a:ext cx="3432415" cy="2750046"/>
          </a:xfrm>
        </p:spPr>
        <p:txBody>
          <a:bodyPr/>
          <a:lstStyle/>
          <a:p>
            <a:pPr lvl="0"/>
            <a:r>
              <a:rPr lang="en-GB" sz="2000" dirty="0"/>
              <a:t>a historical inquiry</a:t>
            </a:r>
            <a:endParaRPr lang="en-AU" sz="2000" dirty="0"/>
          </a:p>
          <a:p>
            <a:pPr lvl="0"/>
            <a:r>
              <a:rPr lang="en-GB" sz="2000" dirty="0"/>
              <a:t>an essay</a:t>
            </a:r>
            <a:endParaRPr lang="en-AU" sz="2000" dirty="0"/>
          </a:p>
          <a:p>
            <a:pPr lvl="0"/>
            <a:r>
              <a:rPr lang="en-GB" sz="2000" dirty="0"/>
              <a:t>evaluation of historical sources </a:t>
            </a:r>
            <a:endParaRPr lang="en-AU" sz="2000" dirty="0"/>
          </a:p>
          <a:p>
            <a:pPr lvl="0"/>
            <a:r>
              <a:rPr lang="en-GB" sz="2000" dirty="0"/>
              <a:t>short-answer questions</a:t>
            </a:r>
            <a:endParaRPr lang="en-AU" sz="2000" dirty="0"/>
          </a:p>
          <a:p>
            <a:pPr lvl="0"/>
            <a:r>
              <a:rPr lang="en-GB" sz="2000" dirty="0"/>
              <a:t>extended responses</a:t>
            </a:r>
            <a:endParaRPr lang="en-AU" sz="2000" dirty="0"/>
          </a:p>
          <a:p>
            <a:pPr lvl="0"/>
            <a:r>
              <a:rPr lang="en-GB" sz="2000" dirty="0"/>
              <a:t>a multimedia presentation</a:t>
            </a:r>
            <a:r>
              <a:rPr lang="en-GB" dirty="0"/>
              <a:t>. </a:t>
            </a:r>
            <a:endParaRPr lang="en-AU" dirty="0"/>
          </a:p>
          <a:p>
            <a:endParaRPr lang="en-AU" dirty="0"/>
          </a:p>
        </p:txBody>
      </p:sp>
      <p:sp>
        <p:nvSpPr>
          <p:cNvPr id="6" name="Content Placeholder 5">
            <a:extLst>
              <a:ext uri="{FF2B5EF4-FFF2-40B4-BE49-F238E27FC236}">
                <a16:creationId xmlns:a16="http://schemas.microsoft.com/office/drawing/2014/main" id="{1A76471D-7F9B-4E88-AF8C-9D2DA1B96AD3}"/>
              </a:ext>
            </a:extLst>
          </p:cNvPr>
          <p:cNvSpPr>
            <a:spLocks noGrp="1"/>
          </p:cNvSpPr>
          <p:nvPr>
            <p:ph sz="half" idx="2"/>
          </p:nvPr>
        </p:nvSpPr>
        <p:spPr>
          <a:xfrm>
            <a:off x="3698184" y="1485900"/>
            <a:ext cx="5194296" cy="2971800"/>
          </a:xfrm>
        </p:spPr>
        <p:txBody>
          <a:bodyPr/>
          <a:lstStyle/>
          <a:p>
            <a:pPr marL="0" indent="0">
              <a:buNone/>
            </a:pPr>
            <a:endParaRPr lang="en-AU" sz="2000" b="0" dirty="0">
              <a:solidFill>
                <a:srgbClr val="FF0000"/>
              </a:solidFill>
            </a:endParaRPr>
          </a:p>
          <a:p>
            <a:pPr marL="0" indent="0">
              <a:buNone/>
            </a:pPr>
            <a:r>
              <a:rPr lang="en-AU" sz="2000" b="0" u="sng" dirty="0">
                <a:solidFill>
                  <a:srgbClr val="0099E3"/>
                </a:solidFill>
              </a:rPr>
              <a:t>Suggestions</a:t>
            </a:r>
            <a:r>
              <a:rPr lang="en-AU" sz="2000" b="0" dirty="0">
                <a:solidFill>
                  <a:srgbClr val="FF0000"/>
                </a:solidFill>
              </a:rPr>
              <a:t>:</a:t>
            </a:r>
          </a:p>
          <a:p>
            <a:pPr marL="457200" indent="-457200">
              <a:buAutoNum type="arabicPeriod"/>
            </a:pPr>
            <a:r>
              <a:rPr lang="en-AU" sz="2000" b="0" dirty="0"/>
              <a:t>an historical inquiry with the option to present findings as a multimedia presentation.</a:t>
            </a:r>
          </a:p>
          <a:p>
            <a:pPr marL="457200" indent="-457200">
              <a:buAutoNum type="arabicPeriod"/>
            </a:pPr>
            <a:r>
              <a:rPr lang="en-AU" sz="2000" b="0" dirty="0"/>
              <a:t>an evaluation of historical sources that includes a variety of short-answer &amp; extended response questions.</a:t>
            </a:r>
            <a:endParaRPr lang="en-AU" sz="2000" b="0" dirty="0">
              <a:solidFill>
                <a:srgbClr val="FF0000"/>
              </a:solidFill>
            </a:endParaRPr>
          </a:p>
        </p:txBody>
      </p:sp>
      <p:sp>
        <p:nvSpPr>
          <p:cNvPr id="7" name="TextBox 6">
            <a:extLst>
              <a:ext uri="{FF2B5EF4-FFF2-40B4-BE49-F238E27FC236}">
                <a16:creationId xmlns:a16="http://schemas.microsoft.com/office/drawing/2014/main" id="{344D64A6-97E2-4264-873A-209F70D6504B}"/>
              </a:ext>
            </a:extLst>
          </p:cNvPr>
          <p:cNvSpPr txBox="1"/>
          <p:nvPr/>
        </p:nvSpPr>
        <p:spPr>
          <a:xfrm>
            <a:off x="265769" y="771550"/>
            <a:ext cx="8352928" cy="830997"/>
          </a:xfrm>
          <a:prstGeom prst="rect">
            <a:avLst/>
          </a:prstGeom>
          <a:noFill/>
        </p:spPr>
        <p:txBody>
          <a:bodyPr wrap="square" rtlCol="0">
            <a:spAutoFit/>
          </a:bodyPr>
          <a:lstStyle/>
          <a:p>
            <a:r>
              <a:rPr lang="en-GB" dirty="0"/>
              <a:t>Suitable tasks for assessment in these units may be selected from the following:</a:t>
            </a:r>
            <a:endParaRPr lang="en-AU" dirty="0"/>
          </a:p>
        </p:txBody>
      </p:sp>
    </p:spTree>
    <p:extLst>
      <p:ext uri="{BB962C8B-B14F-4D97-AF65-F5344CB8AC3E}">
        <p14:creationId xmlns:p14="http://schemas.microsoft.com/office/powerpoint/2010/main" val="382167700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D0087E-11D4-405E-8251-560DFBA0940D}"/>
              </a:ext>
            </a:extLst>
          </p:cNvPr>
          <p:cNvSpPr>
            <a:spLocks noGrp="1"/>
          </p:cNvSpPr>
          <p:nvPr>
            <p:ph type="title"/>
          </p:nvPr>
        </p:nvSpPr>
        <p:spPr/>
        <p:txBody>
          <a:bodyPr/>
          <a:lstStyle/>
          <a:p>
            <a:r>
              <a:rPr lang="en-AU" dirty="0"/>
              <a:t>Questions</a:t>
            </a:r>
          </a:p>
        </p:txBody>
      </p:sp>
      <p:sp>
        <p:nvSpPr>
          <p:cNvPr id="5" name="Text Placeholder 4">
            <a:extLst>
              <a:ext uri="{FF2B5EF4-FFF2-40B4-BE49-F238E27FC236}">
                <a16:creationId xmlns:a16="http://schemas.microsoft.com/office/drawing/2014/main" id="{5E78CF52-AB23-4F04-BF53-C9060EE8294E}"/>
              </a:ext>
            </a:extLst>
          </p:cNvPr>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58830840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Overview of changes </a:t>
            </a:r>
          </a:p>
        </p:txBody>
      </p:sp>
      <p:sp>
        <p:nvSpPr>
          <p:cNvPr id="3" name="Content Placeholder 2"/>
          <p:cNvSpPr>
            <a:spLocks noGrp="1"/>
          </p:cNvSpPr>
          <p:nvPr>
            <p:ph idx="1"/>
          </p:nvPr>
        </p:nvSpPr>
        <p:spPr/>
        <p:txBody>
          <a:bodyPr/>
          <a:lstStyle/>
          <a:p>
            <a:r>
              <a:rPr lang="en-AU" dirty="0"/>
              <a:t>Refinement of outcomes to focus on historical thinking concepts</a:t>
            </a:r>
          </a:p>
          <a:p>
            <a:r>
              <a:rPr lang="en-AU" dirty="0"/>
              <a:t>Refinement of key knowledge stems to focus in core concepts</a:t>
            </a:r>
          </a:p>
          <a:p>
            <a:r>
              <a:rPr lang="en-AU" dirty="0"/>
              <a:t>Key knowledge has been unpacked with additional knowledge examples for illustration.</a:t>
            </a:r>
          </a:p>
        </p:txBody>
      </p:sp>
    </p:spTree>
    <p:extLst>
      <p:ext uri="{BB962C8B-B14F-4D97-AF65-F5344CB8AC3E}">
        <p14:creationId xmlns:p14="http://schemas.microsoft.com/office/powerpoint/2010/main" val="222625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225B-B9A3-4099-BC96-1FC76A048F91}"/>
              </a:ext>
            </a:extLst>
          </p:cNvPr>
          <p:cNvSpPr>
            <a:spLocks noGrp="1"/>
          </p:cNvSpPr>
          <p:nvPr>
            <p:ph type="title"/>
          </p:nvPr>
        </p:nvSpPr>
        <p:spPr/>
        <p:txBody>
          <a:bodyPr/>
          <a:lstStyle/>
          <a:p>
            <a:r>
              <a:rPr lang="en-AU" dirty="0"/>
              <a:t>Big Planning Ideas</a:t>
            </a:r>
          </a:p>
        </p:txBody>
      </p:sp>
      <p:sp>
        <p:nvSpPr>
          <p:cNvPr id="3" name="Content Placeholder 2">
            <a:extLst>
              <a:ext uri="{FF2B5EF4-FFF2-40B4-BE49-F238E27FC236}">
                <a16:creationId xmlns:a16="http://schemas.microsoft.com/office/drawing/2014/main" id="{FE06DFFF-908F-4142-865C-2FA265B98B40}"/>
              </a:ext>
            </a:extLst>
          </p:cNvPr>
          <p:cNvSpPr>
            <a:spLocks noGrp="1"/>
          </p:cNvSpPr>
          <p:nvPr>
            <p:ph idx="1"/>
          </p:nvPr>
        </p:nvSpPr>
        <p:spPr>
          <a:xfrm>
            <a:off x="179512" y="1268760"/>
            <a:ext cx="8712968" cy="3319214"/>
          </a:xfrm>
        </p:spPr>
        <p:txBody>
          <a:bodyPr/>
          <a:lstStyle/>
          <a:p>
            <a:pPr marL="0" indent="0">
              <a:buNone/>
            </a:pPr>
            <a:r>
              <a:rPr lang="en-AU" sz="2000" dirty="0"/>
              <a:t>Flexible:</a:t>
            </a:r>
          </a:p>
          <a:p>
            <a:r>
              <a:rPr lang="en-AU" sz="2000" b="0" dirty="0"/>
              <a:t>Unit 1 Mesopotamia – Unit 2 Early China – Unit 3 Greece – Unit 4 Rome</a:t>
            </a:r>
          </a:p>
          <a:p>
            <a:endParaRPr lang="en-AU" sz="2000" dirty="0"/>
          </a:p>
          <a:p>
            <a:pPr marL="0" indent="0">
              <a:buNone/>
            </a:pPr>
            <a:r>
              <a:rPr lang="en-AU" sz="2000" dirty="0"/>
              <a:t>Creative:</a:t>
            </a:r>
          </a:p>
          <a:p>
            <a:r>
              <a:rPr lang="en-AU" sz="2000" b="0" dirty="0"/>
              <a:t>Unit 1 Empires – Unit 2 Egypt – Unit 3 New Kingdom Egypt – Unit 4 Greece</a:t>
            </a:r>
          </a:p>
          <a:p>
            <a:endParaRPr lang="en-AU" sz="2000" dirty="0"/>
          </a:p>
          <a:p>
            <a:pPr marL="0" indent="0">
              <a:buNone/>
            </a:pPr>
            <a:r>
              <a:rPr lang="en-AU" sz="2000" dirty="0"/>
              <a:t>Aim: </a:t>
            </a:r>
          </a:p>
          <a:p>
            <a:r>
              <a:rPr lang="en-AU" sz="2000" b="0" dirty="0"/>
              <a:t>Student focus and appeal in planning</a:t>
            </a:r>
          </a:p>
          <a:p>
            <a:pPr marL="0" indent="0">
              <a:buNone/>
            </a:pPr>
            <a:endParaRPr lang="en-AU" sz="2000" dirty="0"/>
          </a:p>
        </p:txBody>
      </p:sp>
    </p:spTree>
    <p:extLst>
      <p:ext uri="{BB962C8B-B14F-4D97-AF65-F5344CB8AC3E}">
        <p14:creationId xmlns:p14="http://schemas.microsoft.com/office/powerpoint/2010/main" val="32943396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B0F93-CBD0-453F-A5DD-0E54D43BA442}"/>
              </a:ext>
            </a:extLst>
          </p:cNvPr>
          <p:cNvSpPr>
            <a:spLocks noGrp="1"/>
          </p:cNvSpPr>
          <p:nvPr>
            <p:ph type="title"/>
          </p:nvPr>
        </p:nvSpPr>
        <p:spPr/>
        <p:txBody>
          <a:bodyPr/>
          <a:lstStyle/>
          <a:p>
            <a:r>
              <a:rPr lang="en-AU" dirty="0"/>
              <a:t>Unit 1</a:t>
            </a:r>
            <a:r>
              <a:rPr lang="en-GB" dirty="0"/>
              <a:t>: Ancient Mesopotamia</a:t>
            </a:r>
            <a:endParaRPr lang="en-AU" dirty="0"/>
          </a:p>
        </p:txBody>
      </p:sp>
      <p:graphicFrame>
        <p:nvGraphicFramePr>
          <p:cNvPr id="4" name="Content Placeholder 3">
            <a:extLst>
              <a:ext uri="{FF2B5EF4-FFF2-40B4-BE49-F238E27FC236}">
                <a16:creationId xmlns:a16="http://schemas.microsoft.com/office/drawing/2014/main" id="{17BE1CA6-43F1-4D9F-937C-95895BFF2508}"/>
              </a:ext>
            </a:extLst>
          </p:cNvPr>
          <p:cNvGraphicFramePr>
            <a:graphicFrameLocks noGrp="1"/>
          </p:cNvGraphicFramePr>
          <p:nvPr>
            <p:ph idx="1"/>
            <p:extLst>
              <p:ext uri="{D42A27DB-BD31-4B8C-83A1-F6EECF244321}">
                <p14:modId xmlns:p14="http://schemas.microsoft.com/office/powerpoint/2010/main" val="3414683436"/>
              </p:ext>
            </p:extLst>
          </p:nvPr>
        </p:nvGraphicFramePr>
        <p:xfrm>
          <a:off x="215106" y="1052736"/>
          <a:ext cx="8713788" cy="3038639"/>
        </p:xfrm>
        <a:graphic>
          <a:graphicData uri="http://schemas.openxmlformats.org/drawingml/2006/table">
            <a:tbl>
              <a:tblPr firstRow="1" bandRow="1">
                <a:tableStyleId>{72833802-FEF1-4C79-8D5D-14CF1EAF98D9}</a:tableStyleId>
              </a:tblPr>
              <a:tblGrid>
                <a:gridCol w="2245154">
                  <a:extLst>
                    <a:ext uri="{9D8B030D-6E8A-4147-A177-3AD203B41FA5}">
                      <a16:colId xmlns:a16="http://schemas.microsoft.com/office/drawing/2014/main" val="2422161473"/>
                    </a:ext>
                  </a:extLst>
                </a:gridCol>
                <a:gridCol w="6468634">
                  <a:extLst>
                    <a:ext uri="{9D8B030D-6E8A-4147-A177-3AD203B41FA5}">
                      <a16:colId xmlns:a16="http://schemas.microsoft.com/office/drawing/2014/main" val="2017662329"/>
                    </a:ext>
                  </a:extLst>
                </a:gridCol>
              </a:tblGrid>
              <a:tr h="3609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Area of Study One</a:t>
                      </a:r>
                      <a:endParaRPr lang="en-AU" b="1" dirty="0"/>
                    </a:p>
                    <a:p>
                      <a:endParaRPr lang="en-A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bg1"/>
                          </a:solidFill>
                          <a:effectLst/>
                          <a:latin typeface="+mn-lt"/>
                          <a:ea typeface="+mn-ea"/>
                          <a:cs typeface="+mn-cs"/>
                        </a:rPr>
                        <a:t>Discovering civilisation</a:t>
                      </a:r>
                      <a:endParaRPr lang="en-AU" sz="1800" kern="1200" dirty="0">
                        <a:solidFill>
                          <a:schemeClr val="bg1"/>
                        </a:solidFill>
                        <a:effectLst/>
                        <a:latin typeface="+mn-lt"/>
                        <a:ea typeface="+mn-ea"/>
                        <a:cs typeface="+mn-cs"/>
                      </a:endParaRPr>
                    </a:p>
                    <a:p>
                      <a:endParaRPr lang="en-AU" dirty="0"/>
                    </a:p>
                  </a:txBody>
                  <a:tcPr/>
                </a:tc>
                <a:extLst>
                  <a:ext uri="{0D108BD9-81ED-4DB2-BD59-A6C34878D82A}">
                    <a16:rowId xmlns:a16="http://schemas.microsoft.com/office/drawing/2014/main" val="3084720532"/>
                  </a:ext>
                </a:extLst>
              </a:tr>
              <a:tr h="885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Outcome 1</a:t>
                      </a:r>
                      <a:endParaRPr lang="en-AU"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Explain the </a:t>
                      </a:r>
                      <a:r>
                        <a:rPr lang="en-GB" sz="1800" kern="1200" dirty="0">
                          <a:solidFill>
                            <a:srgbClr val="0099E3"/>
                          </a:solidFill>
                          <a:effectLst/>
                          <a:latin typeface="+mn-lt"/>
                          <a:ea typeface="+mn-ea"/>
                          <a:cs typeface="+mn-cs"/>
                        </a:rPr>
                        <a:t>features of </a:t>
                      </a:r>
                      <a:r>
                        <a:rPr lang="en-GB" sz="1800" kern="1200" dirty="0">
                          <a:solidFill>
                            <a:schemeClr val="tx1"/>
                          </a:solidFill>
                          <a:effectLst/>
                          <a:latin typeface="+mn-lt"/>
                          <a:ea typeface="+mn-ea"/>
                          <a:cs typeface="+mn-cs"/>
                        </a:rPr>
                        <a:t>civilisations and </a:t>
                      </a:r>
                      <a:br>
                        <a:rPr lang="en-GB" sz="1800" kern="1200" dirty="0">
                          <a:solidFill>
                            <a:schemeClr val="tx1"/>
                          </a:solidFill>
                          <a:effectLst/>
                          <a:latin typeface="+mn-lt"/>
                          <a:ea typeface="+mn-ea"/>
                          <a:cs typeface="+mn-cs"/>
                        </a:rPr>
                      </a:br>
                      <a:r>
                        <a:rPr lang="en-GB" sz="1800" kern="1200" dirty="0">
                          <a:solidFill>
                            <a:schemeClr val="tx1"/>
                          </a:solidFill>
                          <a:effectLst/>
                          <a:latin typeface="+mn-lt"/>
                          <a:ea typeface="+mn-ea"/>
                          <a:cs typeface="+mn-cs"/>
                        </a:rPr>
                        <a:t>the development of civilisation in Mesopotamia.</a:t>
                      </a:r>
                      <a:endParaRPr lang="en-AU" sz="2000" dirty="0"/>
                    </a:p>
                  </a:txBody>
                  <a:tcPr/>
                </a:tc>
                <a:extLst>
                  <a:ext uri="{0D108BD9-81ED-4DB2-BD59-A6C34878D82A}">
                    <a16:rowId xmlns:a16="http://schemas.microsoft.com/office/drawing/2014/main" val="1577447254"/>
                  </a:ext>
                </a:extLst>
              </a:tr>
              <a:tr h="1513197">
                <a:tc>
                  <a:txBody>
                    <a:bodyPr/>
                    <a:lstStyle/>
                    <a:p>
                      <a:r>
                        <a:rPr lang="en-AU" dirty="0"/>
                        <a:t>Inquiry Questions</a:t>
                      </a:r>
                      <a:endParaRPr lang="en-AU" b="1" dirty="0"/>
                    </a:p>
                  </a:txBody>
                  <a:tcPr/>
                </a:tc>
                <a:tc>
                  <a:txBody>
                    <a:bodyPr/>
                    <a:lstStyle/>
                    <a:p>
                      <a:pPr marL="285750" lvl="0" indent="-285750">
                        <a:buFont typeface="Arial" panose="020B0604020202020204" pitchFamily="34" charset="0"/>
                        <a:buChar char="•"/>
                      </a:pPr>
                      <a:r>
                        <a:rPr lang="en-GB" sz="1600" i="1" dirty="0">
                          <a:effectLst/>
                        </a:rPr>
                        <a:t>What is a civilisation?</a:t>
                      </a:r>
                      <a:endParaRPr lang="en-AU" sz="1600" dirty="0">
                        <a:effectLst/>
                      </a:endParaRPr>
                    </a:p>
                    <a:p>
                      <a:pPr marL="285750" lvl="0" indent="-285750">
                        <a:buFont typeface="Arial" panose="020B0604020202020204" pitchFamily="34" charset="0"/>
                        <a:buChar char="•"/>
                      </a:pPr>
                      <a:r>
                        <a:rPr lang="en-GB" sz="1600" i="1" dirty="0">
                          <a:effectLst/>
                        </a:rPr>
                        <a:t>How did the first cities develop?</a:t>
                      </a:r>
                      <a:endParaRPr lang="en-AU" sz="1600" dirty="0">
                        <a:effectLst/>
                      </a:endParaRPr>
                    </a:p>
                    <a:p>
                      <a:pPr marL="285750" lvl="0" indent="-285750">
                        <a:buFont typeface="Arial" panose="020B0604020202020204" pitchFamily="34" charset="0"/>
                        <a:buChar char="•"/>
                      </a:pPr>
                      <a:r>
                        <a:rPr lang="en-GB" sz="1600" i="1" dirty="0">
                          <a:effectLst/>
                        </a:rPr>
                        <a:t>How do we know about these civilisations?</a:t>
                      </a:r>
                      <a:endParaRPr lang="en-AU" sz="1600" dirty="0">
                        <a:effectLst/>
                      </a:endParaRPr>
                    </a:p>
                    <a:p>
                      <a:pPr lvl="0"/>
                      <a:endParaRPr lang="en-AU" sz="1600" dirty="0">
                        <a:effectLst/>
                      </a:endParaRPr>
                    </a:p>
                  </a:txBody>
                  <a:tcPr/>
                </a:tc>
                <a:extLst>
                  <a:ext uri="{0D108BD9-81ED-4DB2-BD59-A6C34878D82A}">
                    <a16:rowId xmlns:a16="http://schemas.microsoft.com/office/drawing/2014/main" val="3428961597"/>
                  </a:ext>
                </a:extLst>
              </a:tr>
            </a:tbl>
          </a:graphicData>
        </a:graphic>
      </p:graphicFrame>
    </p:spTree>
    <p:extLst>
      <p:ext uri="{BB962C8B-B14F-4D97-AF65-F5344CB8AC3E}">
        <p14:creationId xmlns:p14="http://schemas.microsoft.com/office/powerpoint/2010/main" val="86191169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DED922-647D-4768-B26D-931DA50F8E9C}"/>
              </a:ext>
            </a:extLst>
          </p:cNvPr>
          <p:cNvGraphicFramePr>
            <a:graphicFrameLocks/>
          </p:cNvGraphicFramePr>
          <p:nvPr>
            <p:extLst>
              <p:ext uri="{D42A27DB-BD31-4B8C-83A1-F6EECF244321}">
                <p14:modId xmlns:p14="http://schemas.microsoft.com/office/powerpoint/2010/main" val="1430931464"/>
              </p:ext>
            </p:extLst>
          </p:nvPr>
        </p:nvGraphicFramePr>
        <p:xfrm>
          <a:off x="251520" y="51470"/>
          <a:ext cx="8713788" cy="4521200"/>
        </p:xfrm>
        <a:graphic>
          <a:graphicData uri="http://schemas.openxmlformats.org/drawingml/2006/table">
            <a:tbl>
              <a:tblPr firstRow="1" bandRow="1">
                <a:tableStyleId>{9DCAF9ED-07DC-4A11-8D7F-57B35C25682E}</a:tableStyleId>
              </a:tblPr>
              <a:tblGrid>
                <a:gridCol w="1152128">
                  <a:extLst>
                    <a:ext uri="{9D8B030D-6E8A-4147-A177-3AD203B41FA5}">
                      <a16:colId xmlns:a16="http://schemas.microsoft.com/office/drawing/2014/main" val="2422161473"/>
                    </a:ext>
                  </a:extLst>
                </a:gridCol>
                <a:gridCol w="7561660">
                  <a:extLst>
                    <a:ext uri="{9D8B030D-6E8A-4147-A177-3AD203B41FA5}">
                      <a16:colId xmlns:a16="http://schemas.microsoft.com/office/drawing/2014/main" val="2017662329"/>
                    </a:ext>
                  </a:extLst>
                </a:gridCol>
              </a:tblGrid>
              <a:tr h="370840">
                <a:tc gridSpan="2">
                  <a:txBody>
                    <a:bodyPr/>
                    <a:lstStyle/>
                    <a:p>
                      <a:pPr algn="ctr"/>
                      <a:r>
                        <a:rPr lang="en-AU" dirty="0"/>
                        <a:t>Units 1</a:t>
                      </a:r>
                    </a:p>
                  </a:txBody>
                  <a:tcPr/>
                </a:tc>
                <a:tc hMerge="1">
                  <a:txBody>
                    <a:bodyPr/>
                    <a:lstStyle/>
                    <a:p>
                      <a:endParaRPr lang="en-AU" dirty="0"/>
                    </a:p>
                  </a:txBody>
                  <a:tcPr/>
                </a:tc>
                <a:extLst>
                  <a:ext uri="{0D108BD9-81ED-4DB2-BD59-A6C34878D82A}">
                    <a16:rowId xmlns:a16="http://schemas.microsoft.com/office/drawing/2014/main" val="3084720532"/>
                  </a:ext>
                </a:extLst>
              </a:tr>
              <a:tr h="370840">
                <a:tc gridSpan="2">
                  <a:txBody>
                    <a:bodyPr/>
                    <a:lstStyle/>
                    <a:p>
                      <a:r>
                        <a:rPr lang="en-AU" dirty="0"/>
                        <a:t>Area of Study One</a:t>
                      </a:r>
                    </a:p>
                  </a:txBody>
                  <a:tcPr/>
                </a:tc>
                <a:tc hMerge="1">
                  <a:txBody>
                    <a:bodyPr/>
                    <a:lstStyle/>
                    <a:p>
                      <a:endParaRPr lang="en-AU" dirty="0"/>
                    </a:p>
                  </a:txBody>
                  <a:tcPr/>
                </a:tc>
                <a:extLst>
                  <a:ext uri="{0D108BD9-81ED-4DB2-BD59-A6C34878D82A}">
                    <a16:rowId xmlns:a16="http://schemas.microsoft.com/office/drawing/2014/main" val="4221137923"/>
                  </a:ext>
                </a:extLst>
              </a:tr>
              <a:tr h="741680">
                <a:tc>
                  <a:txBody>
                    <a:bodyPr/>
                    <a:lstStyle/>
                    <a:p>
                      <a:r>
                        <a:rPr lang="en-AU" dirty="0"/>
                        <a:t>Changes</a:t>
                      </a:r>
                    </a:p>
                  </a:txBody>
                  <a:tcPr/>
                </a:tc>
                <a:tc>
                  <a:txBody>
                    <a:bodyPr/>
                    <a:lstStyle/>
                    <a:p>
                      <a:r>
                        <a:rPr lang="en-AU" dirty="0"/>
                        <a:t>Reorganisation and clarification of the:</a:t>
                      </a:r>
                    </a:p>
                    <a:p>
                      <a:pPr marL="285750" indent="-285750">
                        <a:buFontTx/>
                        <a:buChar char="-"/>
                      </a:pPr>
                      <a:r>
                        <a:rPr lang="en-AU" dirty="0"/>
                        <a:t>Outcome – addition of </a:t>
                      </a:r>
                      <a:r>
                        <a:rPr lang="en-AU" i="1" dirty="0"/>
                        <a:t>“…</a:t>
                      </a:r>
                      <a:r>
                        <a:rPr lang="en-GB" sz="1800" i="1" kern="1200" dirty="0">
                          <a:solidFill>
                            <a:srgbClr val="0099E3"/>
                          </a:solidFill>
                          <a:effectLst/>
                          <a:latin typeface="+mn-lt"/>
                          <a:ea typeface="+mn-ea"/>
                          <a:cs typeface="+mn-cs"/>
                        </a:rPr>
                        <a:t>explain the features of civilisations and</a:t>
                      </a:r>
                      <a:r>
                        <a:rPr lang="en-GB" sz="1800" kern="1200" dirty="0">
                          <a:solidFill>
                            <a:schemeClr val="dk1"/>
                          </a:solidFill>
                          <a:effectLst/>
                          <a:latin typeface="+mn-lt"/>
                          <a:ea typeface="+mn-ea"/>
                          <a:cs typeface="+mn-cs"/>
                        </a:rPr>
                        <a:t>…”</a:t>
                      </a:r>
                      <a:endParaRPr lang="en-AU" dirty="0"/>
                    </a:p>
                    <a:p>
                      <a:pPr marL="285750" indent="-285750">
                        <a:buFontTx/>
                        <a:buChar char="-"/>
                      </a:pPr>
                      <a:r>
                        <a:rPr lang="en-AU" dirty="0"/>
                        <a:t>Key Knowledge – refinement of statements for example:</a:t>
                      </a:r>
                    </a:p>
                    <a:p>
                      <a:pPr marL="0" indent="0">
                        <a:buFontTx/>
                        <a:buNone/>
                      </a:pPr>
                      <a:r>
                        <a:rPr lang="en-AU" sz="1600" dirty="0"/>
                        <a:t>2016-2021 “</a:t>
                      </a:r>
                      <a:r>
                        <a:rPr lang="en-US" sz="1600" dirty="0"/>
                        <a:t>the consequences of the invention of agriculture, including its impact on the (re)distribution of resources and the ensuing rise of societies with complex hierarchies</a:t>
                      </a:r>
                    </a:p>
                    <a:p>
                      <a:pPr marL="0" indent="0">
                        <a:buFontTx/>
                        <a:buNone/>
                      </a:pPr>
                      <a:endParaRPr lang="en-US" sz="1600" dirty="0"/>
                    </a:p>
                    <a:p>
                      <a:pPr marL="0" indent="0">
                        <a:buFontTx/>
                        <a:buNone/>
                      </a:pPr>
                      <a:r>
                        <a:rPr lang="en-US" sz="1600" dirty="0"/>
                        <a:t>2022-2026</a:t>
                      </a:r>
                      <a:endParaRPr lang="en-AU"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 …</a:t>
                      </a:r>
                      <a:r>
                        <a:rPr lang="en-GB" sz="1800" i="1" kern="1200" dirty="0">
                          <a:solidFill>
                            <a:srgbClr val="0099E3"/>
                          </a:solidFill>
                          <a:effectLst/>
                          <a:latin typeface="+mn-lt"/>
                          <a:ea typeface="+mn-ea"/>
                          <a:cs typeface="+mn-cs"/>
                        </a:rPr>
                        <a:t>the impact and </a:t>
                      </a:r>
                      <a:r>
                        <a:rPr lang="en-GB" sz="1800" i="1" kern="1200" dirty="0">
                          <a:solidFill>
                            <a:schemeClr val="dk1"/>
                          </a:solidFill>
                          <a:effectLst/>
                          <a:latin typeface="+mn-lt"/>
                          <a:ea typeface="+mn-ea"/>
                          <a:cs typeface="+mn-cs"/>
                        </a:rPr>
                        <a:t>consequences </a:t>
                      </a:r>
                      <a:r>
                        <a:rPr lang="en-GB" sz="1800" i="1" kern="1200" dirty="0">
                          <a:solidFill>
                            <a:srgbClr val="0099E3"/>
                          </a:solidFill>
                          <a:effectLst/>
                          <a:latin typeface="+mn-lt"/>
                          <a:ea typeface="+mn-ea"/>
                          <a:cs typeface="+mn-cs"/>
                        </a:rPr>
                        <a:t>of the development </a:t>
                      </a:r>
                      <a:r>
                        <a:rPr lang="en-GB" sz="1800" i="1" kern="1200" dirty="0">
                          <a:solidFill>
                            <a:schemeClr val="dk1"/>
                          </a:solidFill>
                          <a:effectLst/>
                          <a:latin typeface="+mn-lt"/>
                          <a:ea typeface="+mn-ea"/>
                          <a:cs typeface="+mn-cs"/>
                        </a:rPr>
                        <a:t>of agriculture, such as its impact on the distribution and redistribution of resources and the ensuing rise of societies with complex hierarchies </a:t>
                      </a:r>
                      <a:r>
                        <a:rPr lang="en-GB" sz="1800" i="1" kern="1200" dirty="0">
                          <a:solidFill>
                            <a:srgbClr val="0099E3"/>
                          </a:solidFill>
                          <a:effectLst/>
                          <a:latin typeface="+mn-lt"/>
                          <a:ea typeface="+mn-ea"/>
                          <a:cs typeface="+mn-cs"/>
                        </a:rPr>
                        <a:t>and social stratification, early life, farming and domestication of animals, the beginning of royal cities and culture, and specialisation of crafts and trades</a:t>
                      </a:r>
                      <a:endParaRPr lang="en-AU" sz="1800" i="1" kern="1200" dirty="0">
                        <a:solidFill>
                          <a:srgbClr val="0099E3"/>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137253474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7C4BE69-502E-4E9A-BB05-40E92EE541DF}"/>
              </a:ext>
            </a:extLst>
          </p:cNvPr>
          <p:cNvGraphicFramePr>
            <a:graphicFrameLocks noGrp="1"/>
          </p:cNvGraphicFramePr>
          <p:nvPr>
            <p:ph idx="1"/>
            <p:extLst>
              <p:ext uri="{D42A27DB-BD31-4B8C-83A1-F6EECF244321}">
                <p14:modId xmlns:p14="http://schemas.microsoft.com/office/powerpoint/2010/main" val="1735456039"/>
              </p:ext>
            </p:extLst>
          </p:nvPr>
        </p:nvGraphicFramePr>
        <p:xfrm>
          <a:off x="107504" y="123478"/>
          <a:ext cx="8928992" cy="4438443"/>
        </p:xfrm>
        <a:graphic>
          <a:graphicData uri="http://schemas.openxmlformats.org/drawingml/2006/table">
            <a:tbl>
              <a:tblPr firstRow="1" bandRow="1">
                <a:tableStyleId>{85BE263C-DBD7-4A20-BB59-AAB30ACAA65A}</a:tableStyleId>
              </a:tblPr>
              <a:tblGrid>
                <a:gridCol w="1512168">
                  <a:extLst>
                    <a:ext uri="{9D8B030D-6E8A-4147-A177-3AD203B41FA5}">
                      <a16:colId xmlns:a16="http://schemas.microsoft.com/office/drawing/2014/main" val="2422161473"/>
                    </a:ext>
                  </a:extLst>
                </a:gridCol>
                <a:gridCol w="7416824">
                  <a:extLst>
                    <a:ext uri="{9D8B030D-6E8A-4147-A177-3AD203B41FA5}">
                      <a16:colId xmlns:a16="http://schemas.microsoft.com/office/drawing/2014/main" val="2017662329"/>
                    </a:ext>
                  </a:extLst>
                </a:gridCol>
              </a:tblGrid>
              <a:tr h="392500">
                <a:tc>
                  <a:txBody>
                    <a:bodyPr/>
                    <a:lstStyle/>
                    <a:p>
                      <a:endParaRPr lang="en-AU" dirty="0"/>
                    </a:p>
                  </a:txBody>
                  <a:tcPr/>
                </a:tc>
                <a:tc>
                  <a:txBody>
                    <a:bodyPr/>
                    <a:lstStyle/>
                    <a:p>
                      <a:r>
                        <a:rPr lang="en-AU" dirty="0"/>
                        <a:t>Units 1</a:t>
                      </a:r>
                    </a:p>
                  </a:txBody>
                  <a:tcPr/>
                </a:tc>
                <a:extLst>
                  <a:ext uri="{0D108BD9-81ED-4DB2-BD59-A6C34878D82A}">
                    <a16:rowId xmlns:a16="http://schemas.microsoft.com/office/drawing/2014/main" val="3084720532"/>
                  </a:ext>
                </a:extLst>
              </a:tr>
              <a:tr h="594125">
                <a:tc>
                  <a:txBody>
                    <a:bodyPr/>
                    <a:lstStyle/>
                    <a:p>
                      <a:r>
                        <a:rPr lang="en-AU" dirty="0"/>
                        <a:t>Area of Study 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Discovering civilisation</a:t>
                      </a:r>
                      <a:endParaRPr lang="en-AU" sz="1800" kern="1200" dirty="0">
                        <a:solidFill>
                          <a:schemeClr val="dk1"/>
                        </a:solidFill>
                        <a:effectLst/>
                        <a:latin typeface="+mn-lt"/>
                        <a:ea typeface="+mn-ea"/>
                        <a:cs typeface="+mn-cs"/>
                      </a:endParaRPr>
                    </a:p>
                  </a:txBody>
                  <a:tcPr/>
                </a:tc>
                <a:extLst>
                  <a:ext uri="{0D108BD9-81ED-4DB2-BD59-A6C34878D82A}">
                    <a16:rowId xmlns:a16="http://schemas.microsoft.com/office/drawing/2014/main" val="4221137923"/>
                  </a:ext>
                </a:extLst>
              </a:tr>
              <a:tr h="3405863">
                <a:tc>
                  <a:txBody>
                    <a:bodyPr/>
                    <a:lstStyle/>
                    <a:p>
                      <a:r>
                        <a:rPr lang="en-US" dirty="0"/>
                        <a:t>Key knowledge</a:t>
                      </a:r>
                      <a:endParaRPr lang="en-AU"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effectLst/>
                          <a:latin typeface="+mn-lt"/>
                          <a:ea typeface="+mn-ea"/>
                          <a:cs typeface="+mn-cs"/>
                        </a:rPr>
                        <a:t>the features of civilisation as understood by historians and archaeologists, the significance of the concept of civilisation, and reasons that contributed to the development of the earliest settled societies in various parts of the world</a:t>
                      </a:r>
                      <a:endParaRPr lang="en-AU" sz="1200" kern="1200" dirty="0">
                        <a:solidFill>
                          <a:schemeClr val="dk1"/>
                        </a:solidFill>
                        <a:effectLst/>
                        <a:latin typeface="+mn-lt"/>
                        <a:ea typeface="+mn-ea"/>
                        <a:cs typeface="+mn-cs"/>
                      </a:endParaRPr>
                    </a:p>
                    <a:p>
                      <a:pPr marL="285750" indent="-285750">
                        <a:buFont typeface="Arial" panose="020B0604020202020204" pitchFamily="34" charset="0"/>
                        <a:buChar char="•"/>
                      </a:pPr>
                      <a:r>
                        <a:rPr lang="en-GB" sz="1200" kern="1200" dirty="0">
                          <a:solidFill>
                            <a:schemeClr val="dk1"/>
                          </a:solidFill>
                          <a:effectLst/>
                          <a:latin typeface="+mn-lt"/>
                          <a:ea typeface="+mn-ea"/>
                          <a:cs typeface="+mn-cs"/>
                        </a:rPr>
                        <a:t>the physical environment </a:t>
                      </a:r>
                      <a:r>
                        <a:rPr lang="en-GB" sz="1200" kern="1200" dirty="0">
                          <a:solidFill>
                            <a:srgbClr val="0099E3"/>
                          </a:solidFill>
                          <a:effectLst/>
                          <a:latin typeface="+mn-lt"/>
                          <a:ea typeface="+mn-ea"/>
                          <a:cs typeface="+mn-cs"/>
                        </a:rPr>
                        <a:t>and how its geography and features contributed to the development of early societies and</a:t>
                      </a:r>
                      <a:r>
                        <a:rPr lang="en-GB" sz="1200" kern="1200" dirty="0">
                          <a:solidFill>
                            <a:schemeClr val="dk1"/>
                          </a:solidFill>
                          <a:effectLst/>
                          <a:latin typeface="+mn-lt"/>
                          <a:ea typeface="+mn-ea"/>
                          <a:cs typeface="+mn-cs"/>
                        </a:rPr>
                        <a:t> Mesopotamia, such as…</a:t>
                      </a:r>
                    </a:p>
                    <a:p>
                      <a:pPr marL="285750" indent="-285750">
                        <a:buFont typeface="Arial" panose="020B0604020202020204" pitchFamily="34" charset="0"/>
                        <a:buChar char="•"/>
                      </a:pPr>
                      <a:r>
                        <a:rPr lang="en-GB" sz="1200" kern="1200" dirty="0">
                          <a:solidFill>
                            <a:srgbClr val="0099E3"/>
                          </a:solidFill>
                          <a:effectLst/>
                          <a:latin typeface="+mn-lt"/>
                          <a:ea typeface="+mn-ea"/>
                          <a:cs typeface="+mn-cs"/>
                        </a:rPr>
                        <a:t>the different types of sources that provide evidence of the features of early societies</a:t>
                      </a:r>
                      <a:r>
                        <a:rPr lang="en-GB" sz="1200" kern="1200" dirty="0">
                          <a:solidFill>
                            <a:schemeClr val="dk1"/>
                          </a:solidFill>
                          <a:effectLst/>
                          <a:latin typeface="+mn-lt"/>
                          <a:ea typeface="+mn-ea"/>
                          <a:cs typeface="+mn-cs"/>
                        </a:rPr>
                        <a:t>, such 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effectLst/>
                          <a:latin typeface="+mn-lt"/>
                          <a:ea typeface="+mn-ea"/>
                          <a:cs typeface="+mn-cs"/>
                        </a:rPr>
                        <a:t>methods used by archaeologists to determine the age of objects, as well as relative and absolute dating such as the study of the death pits</a:t>
                      </a:r>
                      <a:endParaRPr lang="en-AU" sz="12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effectLst/>
                          <a:latin typeface="+mn-lt"/>
                          <a:ea typeface="+mn-ea"/>
                          <a:cs typeface="+mn-cs"/>
                        </a:rPr>
                        <a:t>the principal theories about the development of agriculture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rgbClr val="0099E3"/>
                          </a:solidFill>
                          <a:effectLst/>
                          <a:latin typeface="+mn-lt"/>
                          <a:ea typeface="+mn-ea"/>
                          <a:cs typeface="+mn-cs"/>
                        </a:rPr>
                        <a:t>the impact </a:t>
                      </a:r>
                      <a:r>
                        <a:rPr lang="en-GB" sz="1200" kern="1200" dirty="0">
                          <a:solidFill>
                            <a:schemeClr val="dk1"/>
                          </a:solidFill>
                          <a:effectLst/>
                          <a:latin typeface="+mn-lt"/>
                          <a:ea typeface="+mn-ea"/>
                          <a:cs typeface="+mn-cs"/>
                        </a:rPr>
                        <a:t>and consequences of the development of agriculture, such as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effectLst/>
                          <a:latin typeface="+mn-lt"/>
                          <a:ea typeface="+mn-ea"/>
                          <a:cs typeface="+mn-cs"/>
                        </a:rPr>
                        <a:t>the development of writing, its use in trade and managing revenue, and the importance of written sources to historical inquiry</a:t>
                      </a:r>
                      <a:endParaRPr lang="en-AU" sz="1200" kern="1200" dirty="0">
                        <a:solidFill>
                          <a:schemeClr val="dk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effectLst/>
                          <a:latin typeface="+mn-lt"/>
                          <a:ea typeface="+mn-ea"/>
                          <a:cs typeface="+mn-cs"/>
                        </a:rPr>
                        <a:t>the social, political and cultural features of Ancient Mesopotamia as reflected in the material record and The Epic of Gilgamesh, such as…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effectLst/>
                          <a:latin typeface="+mn-lt"/>
                          <a:ea typeface="+mn-ea"/>
                          <a:cs typeface="+mn-cs"/>
                        </a:rPr>
                        <a:t>political institutions and developments during the period, such as…  </a:t>
                      </a:r>
                      <a:endParaRPr lang="en-AU" sz="1200" kern="1200" dirty="0">
                        <a:solidFill>
                          <a:schemeClr val="dk1"/>
                        </a:solidFill>
                        <a:effectLst/>
                        <a:latin typeface="+mn-lt"/>
                        <a:ea typeface="+mn-ea"/>
                        <a:cs typeface="+mn-cs"/>
                      </a:endParaRPr>
                    </a:p>
                    <a:p>
                      <a:pPr marL="285750" indent="-285750">
                        <a:buFont typeface="Arial" panose="020B0604020202020204" pitchFamily="34" charset="0"/>
                        <a:buChar char="•"/>
                      </a:pPr>
                      <a:r>
                        <a:rPr lang="en-US" sz="1200" kern="1200" dirty="0">
                          <a:solidFill>
                            <a:schemeClr val="dk1"/>
                          </a:solidFill>
                          <a:effectLst/>
                          <a:latin typeface="+mn-lt"/>
                          <a:ea typeface="+mn-ea"/>
                          <a:cs typeface="+mn-cs"/>
                        </a:rPr>
                        <a:t>the representation of Sargon in ancient sources, such as…</a:t>
                      </a:r>
                      <a:endParaRPr lang="en-GB" sz="1200" kern="1200" dirty="0">
                        <a:solidFill>
                          <a:schemeClr val="dk1"/>
                        </a:solidFill>
                        <a:effectLst/>
                        <a:latin typeface="+mn-lt"/>
                        <a:ea typeface="+mn-ea"/>
                        <a:cs typeface="+mn-cs"/>
                      </a:endParaRPr>
                    </a:p>
                  </a:txBody>
                  <a:tcPr/>
                </a:tc>
                <a:extLst>
                  <a:ext uri="{0D108BD9-81ED-4DB2-BD59-A6C34878D82A}">
                    <a16:rowId xmlns:a16="http://schemas.microsoft.com/office/drawing/2014/main" val="1577447254"/>
                  </a:ext>
                </a:extLst>
              </a:tr>
            </a:tbl>
          </a:graphicData>
        </a:graphic>
      </p:graphicFrame>
    </p:spTree>
    <p:extLst>
      <p:ext uri="{BB962C8B-B14F-4D97-AF65-F5344CB8AC3E}">
        <p14:creationId xmlns:p14="http://schemas.microsoft.com/office/powerpoint/2010/main" val="1634720614"/>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Props1.xml><?xml version="1.0" encoding="utf-8"?>
<ds:datastoreItem xmlns:ds="http://schemas.openxmlformats.org/officeDocument/2006/customXml" ds:itemID="{5F2931FD-336D-4D05-A286-1B697AB6A419}"/>
</file>

<file path=customXml/itemProps2.xml><?xml version="1.0" encoding="utf-8"?>
<ds:datastoreItem xmlns:ds="http://schemas.openxmlformats.org/officeDocument/2006/customXml" ds:itemID="{A5B15B75-E3CD-4E2A-B3B0-995C4D3D50F5}">
  <ds:schemaRefs>
    <ds:schemaRef ds:uri="http://schemas.microsoft.com/sharepoint/v3/contenttype/forms"/>
  </ds:schemaRefs>
</ds:datastoreItem>
</file>

<file path=customXml/itemProps3.xml><?xml version="1.0" encoding="utf-8"?>
<ds:datastoreItem xmlns:ds="http://schemas.openxmlformats.org/officeDocument/2006/customXml" ds:itemID="{74C10D6F-BCFD-4CED-BCD0-BD434EE4B160}">
  <ds:schemaRefs>
    <ds:schemaRef ds:uri="http://schemas.openxmlformats.org/package/2006/metadata/core-properties"/>
    <ds:schemaRef ds:uri="http://schemas.microsoft.com/office/infopath/2007/PartnerControls"/>
    <ds:schemaRef ds:uri="http://purl.org/dc/dcmitype/"/>
    <ds:schemaRef ds:uri="109ed7ea-1c42-4712-990a-62817b184c4a"/>
    <ds:schemaRef ds:uri="http://schemas.microsoft.com/office/2006/documentManagement/types"/>
    <ds:schemaRef ds:uri="http://purl.org/dc/elements/1.1/"/>
    <ds:schemaRef ds:uri="http://schemas.microsoft.com/office/2006/metadata/properties"/>
    <ds:schemaRef ds:uri="http://purl.org/dc/terms/"/>
    <ds:schemaRef ds:uri="2af595d9-5169-479a-96c8-eae558a1b7f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VCAA Powerpoint Template</Template>
  <TotalTime>9771</TotalTime>
  <Words>3438</Words>
  <Application>Microsoft Office PowerPoint</Application>
  <PresentationFormat>On-screen Show (16:9)</PresentationFormat>
  <Paragraphs>476</Paragraphs>
  <Slides>44</Slides>
  <Notes>44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Times New Roman</vt:lpstr>
      <vt:lpstr>Verdana</vt:lpstr>
      <vt:lpstr>VCAA Powerpoint Template</vt:lpstr>
      <vt:lpstr>VCE History Units 1- 2 Ancient History</vt:lpstr>
      <vt:lpstr>Acknowledgment of Country</vt:lpstr>
      <vt:lpstr>Outline</vt:lpstr>
      <vt:lpstr>At a glance</vt:lpstr>
      <vt:lpstr>Overview of changes </vt:lpstr>
      <vt:lpstr>Big Planning Ideas</vt:lpstr>
      <vt:lpstr>Unit 1: Ancient Mesopotamia</vt:lpstr>
      <vt:lpstr>PowerPoint Presentation</vt:lpstr>
      <vt:lpstr>PowerPoint Presentation</vt:lpstr>
      <vt:lpstr>PowerPoint Presentation</vt:lpstr>
      <vt:lpstr>Teaching and Learning Ideas </vt:lpstr>
      <vt:lpstr>Teaching and Learning Ideas </vt:lpstr>
      <vt:lpstr>Unit 1: Ancient Mesopotamia</vt:lpstr>
      <vt:lpstr>PowerPoint Presentation</vt:lpstr>
      <vt:lpstr>PowerPoint Presentation</vt:lpstr>
      <vt:lpstr>PowerPoint Presentation</vt:lpstr>
      <vt:lpstr>Teaching and Learning Ideas </vt:lpstr>
      <vt:lpstr>Teaching and Learning Ideas </vt:lpstr>
      <vt:lpstr>Unit 2: Ancient Egypt</vt:lpstr>
      <vt:lpstr>PowerPoint Presentation</vt:lpstr>
      <vt:lpstr>PowerPoint Presentation</vt:lpstr>
      <vt:lpstr>PowerPoint Presentation</vt:lpstr>
      <vt:lpstr>Teaching and Learning Ideas </vt:lpstr>
      <vt:lpstr>Teaching and Learning Ideas Analysing the Pyramids </vt:lpstr>
      <vt:lpstr>Unit 2: Ancient Egypt</vt:lpstr>
      <vt:lpstr>PowerPoint Presentation</vt:lpstr>
      <vt:lpstr>PowerPoint Presentation</vt:lpstr>
      <vt:lpstr>PowerPoint Presentation</vt:lpstr>
      <vt:lpstr>Teaching and Learning Ideas </vt:lpstr>
      <vt:lpstr>Teaching and Learning Ideas </vt:lpstr>
      <vt:lpstr>Unit 2 Early China </vt:lpstr>
      <vt:lpstr>PowerPoint Presentation</vt:lpstr>
      <vt:lpstr>PowerPoint Presentation</vt:lpstr>
      <vt:lpstr>PowerPoint Presentation</vt:lpstr>
      <vt:lpstr>Teaching and Learning Ideas </vt:lpstr>
      <vt:lpstr>Teaching and Learning Ideas </vt:lpstr>
      <vt:lpstr>Unit 2 Early China</vt:lpstr>
      <vt:lpstr>PowerPoint Presentation</vt:lpstr>
      <vt:lpstr>PowerPoint Presentation</vt:lpstr>
      <vt:lpstr>PowerPoint Presentation</vt:lpstr>
      <vt:lpstr>Teaching and Learning Ideas </vt:lpstr>
      <vt:lpstr>Teaching and Learning Ideas </vt:lpstr>
      <vt:lpstr>Assessment Ideas</vt:lpstr>
      <vt:lpstr>Questions</vt:lpstr>
    </vt:vector>
  </TitlesOfParts>
  <Company>Victorian Curriculum and Assessment Authority (VCAA)</Company>
  <LinksUpToDate>false</LinksUpToDate>
  <SharedDoc>false</SharedDoc>
  <HyperlinkBase>https://www.vcaa.vic.edu.au/Footer/Pages/Copyright.aspx</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Units 1 and 2 Ancient History</dc:title>
  <dc:subject>VCE History</dc:subject>
  <dc:creator/>
  <cp:keywords>History, Ancient History, Implementation, AfT</cp:keywords>
  <cp:lastModifiedBy>Lien Doan</cp:lastModifiedBy>
  <cp:revision>185</cp:revision>
  <cp:lastPrinted>2021-04-28T03:04:48Z</cp:lastPrinted>
  <dcterms:created xsi:type="dcterms:W3CDTF">2019-11-06T22:47:18Z</dcterms:created>
  <dcterms:modified xsi:type="dcterms:W3CDTF">2021-07-23T01:33:49Z</dcterms:modified>
  <cp:category>History, Ancient History, Implementation, AfT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