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7" r:id="rId5"/>
    <p:sldId id="282" r:id="rId6"/>
    <p:sldId id="258" r:id="rId7"/>
    <p:sldId id="259" r:id="rId8"/>
    <p:sldId id="265" r:id="rId9"/>
    <p:sldId id="260" r:id="rId10"/>
    <p:sldId id="264" r:id="rId11"/>
    <p:sldId id="261" r:id="rId12"/>
    <p:sldId id="262" r:id="rId13"/>
    <p:sldId id="273" r:id="rId14"/>
    <p:sldId id="268" r:id="rId15"/>
    <p:sldId id="266" r:id="rId16"/>
    <p:sldId id="285" r:id="rId17"/>
    <p:sldId id="276" r:id="rId18"/>
    <p:sldId id="284" r:id="rId19"/>
    <p:sldId id="277" r:id="rId20"/>
    <p:sldId id="286" r:id="rId21"/>
    <p:sldId id="289" r:id="rId22"/>
    <p:sldId id="263" r:id="rId23"/>
    <p:sldId id="274" r:id="rId24"/>
    <p:sldId id="269" r:id="rId25"/>
    <p:sldId id="270" r:id="rId26"/>
    <p:sldId id="287" r:id="rId27"/>
    <p:sldId id="278" r:id="rId28"/>
    <p:sldId id="288" r:id="rId29"/>
    <p:sldId id="280" r:id="rId30"/>
    <p:sldId id="283" r:id="rId31"/>
    <p:sldId id="275" r:id="rId32"/>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0099CC"/>
    <a:srgbClr val="306278"/>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55112" autoAdjust="0"/>
  </p:normalViewPr>
  <p:slideViewPr>
    <p:cSldViewPr>
      <p:cViewPr varScale="1">
        <p:scale>
          <a:sx n="48" d="100"/>
          <a:sy n="48" d="100"/>
        </p:scale>
        <p:origin x="1096"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B2EA0-F148-4B8E-AE1C-D4C95EDF3BBF}" type="doc">
      <dgm:prSet loTypeId="urn:microsoft.com/office/officeart/2005/8/layout/process1" loCatId="process" qsTypeId="urn:microsoft.com/office/officeart/2005/8/quickstyle/simple1" qsCatId="simple" csTypeId="urn:microsoft.com/office/officeart/2005/8/colors/accent1_2" csCatId="accent1" phldr="1"/>
      <dgm:spPr/>
    </dgm:pt>
    <dgm:pt modelId="{B4B053CE-3A59-43E7-80CA-8CA7AF6DA411}">
      <dgm:prSet phldrT="[Text]"/>
      <dgm:spPr/>
      <dgm:t>
        <a:bodyPr/>
        <a:lstStyle/>
        <a:p>
          <a:r>
            <a:rPr lang="en-US" dirty="0"/>
            <a:t>Step 1: Students engage in preliminary exploration of the Atlantic Slave Trade. Students then develop a relevant inquiry question. </a:t>
          </a:r>
          <a:endParaRPr lang="en-AU" dirty="0"/>
        </a:p>
      </dgm:t>
    </dgm:pt>
    <dgm:pt modelId="{6372811A-6C13-4E8F-A616-965E3702E695}" type="parTrans" cxnId="{768EA196-33E8-4192-AC43-47657504CD13}">
      <dgm:prSet/>
      <dgm:spPr/>
      <dgm:t>
        <a:bodyPr/>
        <a:lstStyle/>
        <a:p>
          <a:endParaRPr lang="en-AU"/>
        </a:p>
      </dgm:t>
    </dgm:pt>
    <dgm:pt modelId="{29769AFC-2A69-4493-9BDC-3EDF111FF196}" type="sibTrans" cxnId="{768EA196-33E8-4192-AC43-47657504CD13}">
      <dgm:prSet/>
      <dgm:spPr/>
      <dgm:t>
        <a:bodyPr/>
        <a:lstStyle/>
        <a:p>
          <a:endParaRPr lang="en-AU"/>
        </a:p>
      </dgm:t>
    </dgm:pt>
    <dgm:pt modelId="{7C5A7C4E-B5C4-4A48-9DC1-84B42E593B44}">
      <dgm:prSet phldrT="[Text]"/>
      <dgm:spPr/>
      <dgm:t>
        <a:bodyPr/>
        <a:lstStyle/>
        <a:p>
          <a:r>
            <a:rPr lang="en-US" dirty="0"/>
            <a:t>Step 2: Students undertake research on their set question. They can record their research findings in a table and bibliography.</a:t>
          </a:r>
          <a:endParaRPr lang="en-AU" dirty="0"/>
        </a:p>
      </dgm:t>
    </dgm:pt>
    <dgm:pt modelId="{F4B4788F-AB8B-4F30-8958-483D7DBDD77B}" type="parTrans" cxnId="{5F3D15F4-4093-4CFD-BB69-F449C1A51EA1}">
      <dgm:prSet/>
      <dgm:spPr/>
      <dgm:t>
        <a:bodyPr/>
        <a:lstStyle/>
        <a:p>
          <a:endParaRPr lang="en-AU"/>
        </a:p>
      </dgm:t>
    </dgm:pt>
    <dgm:pt modelId="{56F7DF2C-1E67-4433-9216-1B55997419C8}" type="sibTrans" cxnId="{5F3D15F4-4093-4CFD-BB69-F449C1A51EA1}">
      <dgm:prSet/>
      <dgm:spPr/>
      <dgm:t>
        <a:bodyPr/>
        <a:lstStyle/>
        <a:p>
          <a:endParaRPr lang="en-AU"/>
        </a:p>
      </dgm:t>
    </dgm:pt>
    <dgm:pt modelId="{7560E41E-6386-4E2C-8CE8-DA9E9E9877E1}">
      <dgm:prSet phldrT="[Text]"/>
      <dgm:spPr/>
      <dgm:t>
        <a:bodyPr/>
        <a:lstStyle/>
        <a:p>
          <a:r>
            <a:rPr lang="en-US" dirty="0"/>
            <a:t>Step 3: Students create a one page fact sheet for their peers and a multimedia presentation which they will deliver to the class.</a:t>
          </a:r>
          <a:endParaRPr lang="en-AU" dirty="0"/>
        </a:p>
      </dgm:t>
    </dgm:pt>
    <dgm:pt modelId="{CCD15D87-3030-497B-A99C-11F5CD5E0F1A}" type="parTrans" cxnId="{570A0731-7703-4B3A-BDC3-D048F59A9F6F}">
      <dgm:prSet/>
      <dgm:spPr/>
      <dgm:t>
        <a:bodyPr/>
        <a:lstStyle/>
        <a:p>
          <a:endParaRPr lang="en-AU"/>
        </a:p>
      </dgm:t>
    </dgm:pt>
    <dgm:pt modelId="{1D3F65AC-62A9-48E5-8791-751E55168174}" type="sibTrans" cxnId="{570A0731-7703-4B3A-BDC3-D048F59A9F6F}">
      <dgm:prSet/>
      <dgm:spPr/>
      <dgm:t>
        <a:bodyPr/>
        <a:lstStyle/>
        <a:p>
          <a:endParaRPr lang="en-AU"/>
        </a:p>
      </dgm:t>
    </dgm:pt>
    <dgm:pt modelId="{C9EEBFD9-C20A-4B77-860E-9BB657A72257}">
      <dgm:prSet phldrT="[Text]"/>
      <dgm:spPr/>
      <dgm:t>
        <a:bodyPr/>
        <a:lstStyle/>
        <a:p>
          <a:r>
            <a:rPr lang="en-US" dirty="0"/>
            <a:t>Step 4: Students complete a self assessment and  peer review of one or more presentations. Teacher gives feedback and mark.</a:t>
          </a:r>
          <a:endParaRPr lang="en-AU" dirty="0"/>
        </a:p>
      </dgm:t>
    </dgm:pt>
    <dgm:pt modelId="{1ACC2F13-3C09-46D9-B0D4-AF765A3CC864}" type="parTrans" cxnId="{56D62C4A-372B-495F-A2CD-04F26D597BD9}">
      <dgm:prSet/>
      <dgm:spPr/>
      <dgm:t>
        <a:bodyPr/>
        <a:lstStyle/>
        <a:p>
          <a:endParaRPr lang="en-AU"/>
        </a:p>
      </dgm:t>
    </dgm:pt>
    <dgm:pt modelId="{B6B4A9D6-BFF3-44D8-9CDD-487714312AC5}" type="sibTrans" cxnId="{56D62C4A-372B-495F-A2CD-04F26D597BD9}">
      <dgm:prSet/>
      <dgm:spPr/>
      <dgm:t>
        <a:bodyPr/>
        <a:lstStyle/>
        <a:p>
          <a:endParaRPr lang="en-AU"/>
        </a:p>
      </dgm:t>
    </dgm:pt>
    <dgm:pt modelId="{A56FCAD4-ECA3-42FC-831A-FD428522EA29}" type="pres">
      <dgm:prSet presAssocID="{949B2EA0-F148-4B8E-AE1C-D4C95EDF3BBF}" presName="Name0" presStyleCnt="0">
        <dgm:presLayoutVars>
          <dgm:dir/>
          <dgm:resizeHandles val="exact"/>
        </dgm:presLayoutVars>
      </dgm:prSet>
      <dgm:spPr/>
    </dgm:pt>
    <dgm:pt modelId="{13379E0E-0AED-4B69-AC4D-B0F19B7C6059}" type="pres">
      <dgm:prSet presAssocID="{B4B053CE-3A59-43E7-80CA-8CA7AF6DA411}" presName="node" presStyleLbl="node1" presStyleIdx="0" presStyleCnt="4">
        <dgm:presLayoutVars>
          <dgm:bulletEnabled val="1"/>
        </dgm:presLayoutVars>
      </dgm:prSet>
      <dgm:spPr/>
    </dgm:pt>
    <dgm:pt modelId="{4BC90F22-00D2-46BD-B35F-C3586E3F5F74}" type="pres">
      <dgm:prSet presAssocID="{29769AFC-2A69-4493-9BDC-3EDF111FF196}" presName="sibTrans" presStyleLbl="sibTrans2D1" presStyleIdx="0" presStyleCnt="3"/>
      <dgm:spPr/>
    </dgm:pt>
    <dgm:pt modelId="{C4EF1690-C9EE-428E-969F-0577D8C986E9}" type="pres">
      <dgm:prSet presAssocID="{29769AFC-2A69-4493-9BDC-3EDF111FF196}" presName="connectorText" presStyleLbl="sibTrans2D1" presStyleIdx="0" presStyleCnt="3"/>
      <dgm:spPr/>
    </dgm:pt>
    <dgm:pt modelId="{C0D56C05-22E3-4CFE-A6A8-6F3910630B85}" type="pres">
      <dgm:prSet presAssocID="{7C5A7C4E-B5C4-4A48-9DC1-84B42E593B44}" presName="node" presStyleLbl="node1" presStyleIdx="1" presStyleCnt="4">
        <dgm:presLayoutVars>
          <dgm:bulletEnabled val="1"/>
        </dgm:presLayoutVars>
      </dgm:prSet>
      <dgm:spPr/>
    </dgm:pt>
    <dgm:pt modelId="{3623E2A5-D3F3-4D67-B086-4CC4453E2CDD}" type="pres">
      <dgm:prSet presAssocID="{56F7DF2C-1E67-4433-9216-1B55997419C8}" presName="sibTrans" presStyleLbl="sibTrans2D1" presStyleIdx="1" presStyleCnt="3"/>
      <dgm:spPr/>
    </dgm:pt>
    <dgm:pt modelId="{5CB83C7C-DF66-4EC7-A9FC-190A91CC0118}" type="pres">
      <dgm:prSet presAssocID="{56F7DF2C-1E67-4433-9216-1B55997419C8}" presName="connectorText" presStyleLbl="sibTrans2D1" presStyleIdx="1" presStyleCnt="3"/>
      <dgm:spPr/>
    </dgm:pt>
    <dgm:pt modelId="{19B25F99-AE55-4F42-8787-CBDA1EF177A4}" type="pres">
      <dgm:prSet presAssocID="{7560E41E-6386-4E2C-8CE8-DA9E9E9877E1}" presName="node" presStyleLbl="node1" presStyleIdx="2" presStyleCnt="4">
        <dgm:presLayoutVars>
          <dgm:bulletEnabled val="1"/>
        </dgm:presLayoutVars>
      </dgm:prSet>
      <dgm:spPr/>
    </dgm:pt>
    <dgm:pt modelId="{3CE6819C-4334-455B-B4E9-4BC79E1944EB}" type="pres">
      <dgm:prSet presAssocID="{1D3F65AC-62A9-48E5-8791-751E55168174}" presName="sibTrans" presStyleLbl="sibTrans2D1" presStyleIdx="2" presStyleCnt="3"/>
      <dgm:spPr/>
    </dgm:pt>
    <dgm:pt modelId="{95EAD2C1-D7A6-48A1-9646-E4C0DB4634D6}" type="pres">
      <dgm:prSet presAssocID="{1D3F65AC-62A9-48E5-8791-751E55168174}" presName="connectorText" presStyleLbl="sibTrans2D1" presStyleIdx="2" presStyleCnt="3"/>
      <dgm:spPr/>
    </dgm:pt>
    <dgm:pt modelId="{73643E5E-267B-46AB-8A4E-8DCEDEF397D7}" type="pres">
      <dgm:prSet presAssocID="{C9EEBFD9-C20A-4B77-860E-9BB657A72257}" presName="node" presStyleLbl="node1" presStyleIdx="3" presStyleCnt="4">
        <dgm:presLayoutVars>
          <dgm:bulletEnabled val="1"/>
        </dgm:presLayoutVars>
      </dgm:prSet>
      <dgm:spPr/>
    </dgm:pt>
  </dgm:ptLst>
  <dgm:cxnLst>
    <dgm:cxn modelId="{1A874F07-1F37-40C0-BE12-59B012A2A419}" type="presOf" srcId="{B4B053CE-3A59-43E7-80CA-8CA7AF6DA411}" destId="{13379E0E-0AED-4B69-AC4D-B0F19B7C6059}" srcOrd="0" destOrd="0" presId="urn:microsoft.com/office/officeart/2005/8/layout/process1"/>
    <dgm:cxn modelId="{A3EFDB07-7014-426B-9C5B-1F360D11CFD0}" type="presOf" srcId="{56F7DF2C-1E67-4433-9216-1B55997419C8}" destId="{5CB83C7C-DF66-4EC7-A9FC-190A91CC0118}" srcOrd="1" destOrd="0" presId="urn:microsoft.com/office/officeart/2005/8/layout/process1"/>
    <dgm:cxn modelId="{AF29A817-6151-4E7A-BCA3-FEFF4E5A9E92}" type="presOf" srcId="{7560E41E-6386-4E2C-8CE8-DA9E9E9877E1}" destId="{19B25F99-AE55-4F42-8787-CBDA1EF177A4}" srcOrd="0" destOrd="0" presId="urn:microsoft.com/office/officeart/2005/8/layout/process1"/>
    <dgm:cxn modelId="{B7F6D01E-C0B3-47FA-A873-17DBB9D5CE47}" type="presOf" srcId="{1D3F65AC-62A9-48E5-8791-751E55168174}" destId="{3CE6819C-4334-455B-B4E9-4BC79E1944EB}" srcOrd="0" destOrd="0" presId="urn:microsoft.com/office/officeart/2005/8/layout/process1"/>
    <dgm:cxn modelId="{71192224-37CA-4E3C-9FD5-C1E75CF3C4F3}" type="presOf" srcId="{56F7DF2C-1E67-4433-9216-1B55997419C8}" destId="{3623E2A5-D3F3-4D67-B086-4CC4453E2CDD}" srcOrd="0" destOrd="0" presId="urn:microsoft.com/office/officeart/2005/8/layout/process1"/>
    <dgm:cxn modelId="{947CAB26-A408-4C8F-B3EB-04667F3F57CE}" type="presOf" srcId="{C9EEBFD9-C20A-4B77-860E-9BB657A72257}" destId="{73643E5E-267B-46AB-8A4E-8DCEDEF397D7}" srcOrd="0" destOrd="0" presId="urn:microsoft.com/office/officeart/2005/8/layout/process1"/>
    <dgm:cxn modelId="{098B802A-88C9-438B-A046-65E5A385D3C2}" type="presOf" srcId="{7C5A7C4E-B5C4-4A48-9DC1-84B42E593B44}" destId="{C0D56C05-22E3-4CFE-A6A8-6F3910630B85}" srcOrd="0" destOrd="0" presId="urn:microsoft.com/office/officeart/2005/8/layout/process1"/>
    <dgm:cxn modelId="{570A0731-7703-4B3A-BDC3-D048F59A9F6F}" srcId="{949B2EA0-F148-4B8E-AE1C-D4C95EDF3BBF}" destId="{7560E41E-6386-4E2C-8CE8-DA9E9E9877E1}" srcOrd="2" destOrd="0" parTransId="{CCD15D87-3030-497B-A99C-11F5CD5E0F1A}" sibTransId="{1D3F65AC-62A9-48E5-8791-751E55168174}"/>
    <dgm:cxn modelId="{56D62C4A-372B-495F-A2CD-04F26D597BD9}" srcId="{949B2EA0-F148-4B8E-AE1C-D4C95EDF3BBF}" destId="{C9EEBFD9-C20A-4B77-860E-9BB657A72257}" srcOrd="3" destOrd="0" parTransId="{1ACC2F13-3C09-46D9-B0D4-AF765A3CC864}" sibTransId="{B6B4A9D6-BFF3-44D8-9CDD-487714312AC5}"/>
    <dgm:cxn modelId="{CD895F4B-D60B-4288-8AAB-ADA9E7B0CD69}" type="presOf" srcId="{29769AFC-2A69-4493-9BDC-3EDF111FF196}" destId="{4BC90F22-00D2-46BD-B35F-C3586E3F5F74}" srcOrd="0" destOrd="0" presId="urn:microsoft.com/office/officeart/2005/8/layout/process1"/>
    <dgm:cxn modelId="{768EA196-33E8-4192-AC43-47657504CD13}" srcId="{949B2EA0-F148-4B8E-AE1C-D4C95EDF3BBF}" destId="{B4B053CE-3A59-43E7-80CA-8CA7AF6DA411}" srcOrd="0" destOrd="0" parTransId="{6372811A-6C13-4E8F-A616-965E3702E695}" sibTransId="{29769AFC-2A69-4493-9BDC-3EDF111FF196}"/>
    <dgm:cxn modelId="{284CA1C1-B9CE-4CE7-92E1-898EE50C4826}" type="presOf" srcId="{1D3F65AC-62A9-48E5-8791-751E55168174}" destId="{95EAD2C1-D7A6-48A1-9646-E4C0DB4634D6}" srcOrd="1" destOrd="0" presId="urn:microsoft.com/office/officeart/2005/8/layout/process1"/>
    <dgm:cxn modelId="{F3660BCA-C41B-4D99-B1BF-C9D16492EED3}" type="presOf" srcId="{29769AFC-2A69-4493-9BDC-3EDF111FF196}" destId="{C4EF1690-C9EE-428E-969F-0577D8C986E9}" srcOrd="1" destOrd="0" presId="urn:microsoft.com/office/officeart/2005/8/layout/process1"/>
    <dgm:cxn modelId="{5F3D15F4-4093-4CFD-BB69-F449C1A51EA1}" srcId="{949B2EA0-F148-4B8E-AE1C-D4C95EDF3BBF}" destId="{7C5A7C4E-B5C4-4A48-9DC1-84B42E593B44}" srcOrd="1" destOrd="0" parTransId="{F4B4788F-AB8B-4F30-8958-483D7DBDD77B}" sibTransId="{56F7DF2C-1E67-4433-9216-1B55997419C8}"/>
    <dgm:cxn modelId="{40EB8CF7-6D79-4DCD-A62B-5E2DE883211B}" type="presOf" srcId="{949B2EA0-F148-4B8E-AE1C-D4C95EDF3BBF}" destId="{A56FCAD4-ECA3-42FC-831A-FD428522EA29}" srcOrd="0" destOrd="0" presId="urn:microsoft.com/office/officeart/2005/8/layout/process1"/>
    <dgm:cxn modelId="{ACFEED73-CFA1-4CB1-BDD5-13F7B02C8525}" type="presParOf" srcId="{A56FCAD4-ECA3-42FC-831A-FD428522EA29}" destId="{13379E0E-0AED-4B69-AC4D-B0F19B7C6059}" srcOrd="0" destOrd="0" presId="urn:microsoft.com/office/officeart/2005/8/layout/process1"/>
    <dgm:cxn modelId="{3173B482-6BBD-48F3-BC86-F130A5209C2F}" type="presParOf" srcId="{A56FCAD4-ECA3-42FC-831A-FD428522EA29}" destId="{4BC90F22-00D2-46BD-B35F-C3586E3F5F74}" srcOrd="1" destOrd="0" presId="urn:microsoft.com/office/officeart/2005/8/layout/process1"/>
    <dgm:cxn modelId="{1A23F8BD-113D-4641-9FBA-6BB5A334AFE8}" type="presParOf" srcId="{4BC90F22-00D2-46BD-B35F-C3586E3F5F74}" destId="{C4EF1690-C9EE-428E-969F-0577D8C986E9}" srcOrd="0" destOrd="0" presId="urn:microsoft.com/office/officeart/2005/8/layout/process1"/>
    <dgm:cxn modelId="{56572D3D-82FA-49AC-AC52-917438DEFE24}" type="presParOf" srcId="{A56FCAD4-ECA3-42FC-831A-FD428522EA29}" destId="{C0D56C05-22E3-4CFE-A6A8-6F3910630B85}" srcOrd="2" destOrd="0" presId="urn:microsoft.com/office/officeart/2005/8/layout/process1"/>
    <dgm:cxn modelId="{D9BC1415-1BEB-4270-971E-9AE7AB07735C}" type="presParOf" srcId="{A56FCAD4-ECA3-42FC-831A-FD428522EA29}" destId="{3623E2A5-D3F3-4D67-B086-4CC4453E2CDD}" srcOrd="3" destOrd="0" presId="urn:microsoft.com/office/officeart/2005/8/layout/process1"/>
    <dgm:cxn modelId="{DC4FFDA4-52EC-4AB5-BFFF-9BE6FEAB0DC1}" type="presParOf" srcId="{3623E2A5-D3F3-4D67-B086-4CC4453E2CDD}" destId="{5CB83C7C-DF66-4EC7-A9FC-190A91CC0118}" srcOrd="0" destOrd="0" presId="urn:microsoft.com/office/officeart/2005/8/layout/process1"/>
    <dgm:cxn modelId="{0625B8CB-9887-4630-814C-0199A0BA8CEE}" type="presParOf" srcId="{A56FCAD4-ECA3-42FC-831A-FD428522EA29}" destId="{19B25F99-AE55-4F42-8787-CBDA1EF177A4}" srcOrd="4" destOrd="0" presId="urn:microsoft.com/office/officeart/2005/8/layout/process1"/>
    <dgm:cxn modelId="{776CA2B0-4B57-402D-9954-0852B75B7D89}" type="presParOf" srcId="{A56FCAD4-ECA3-42FC-831A-FD428522EA29}" destId="{3CE6819C-4334-455B-B4E9-4BC79E1944EB}" srcOrd="5" destOrd="0" presId="urn:microsoft.com/office/officeart/2005/8/layout/process1"/>
    <dgm:cxn modelId="{3555170F-CECC-4B55-8505-A7EA85C29D3F}" type="presParOf" srcId="{3CE6819C-4334-455B-B4E9-4BC79E1944EB}" destId="{95EAD2C1-D7A6-48A1-9646-E4C0DB4634D6}" srcOrd="0" destOrd="0" presId="urn:microsoft.com/office/officeart/2005/8/layout/process1"/>
    <dgm:cxn modelId="{84C54204-84F7-4356-A521-A6638CD36C28}" type="presParOf" srcId="{A56FCAD4-ECA3-42FC-831A-FD428522EA29}" destId="{73643E5E-267B-46AB-8A4E-8DCEDEF397D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79E0E-0AED-4B69-AC4D-B0F19B7C6059}">
      <dsp:nvSpPr>
        <dsp:cNvPr id="0" name=""/>
        <dsp:cNvSpPr/>
      </dsp:nvSpPr>
      <dsp:spPr>
        <a:xfrm>
          <a:off x="3829" y="489194"/>
          <a:ext cx="1674255" cy="1993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1: Students engage in preliminary exploration of the Atlantic Slave Trade. Students then develop a relevant inquiry question. </a:t>
          </a:r>
          <a:endParaRPr lang="en-AU" sz="1500" kern="1200" dirty="0"/>
        </a:p>
      </dsp:txBody>
      <dsp:txXfrm>
        <a:off x="52866" y="538231"/>
        <a:ext cx="1576181" cy="1895336"/>
      </dsp:txXfrm>
    </dsp:sp>
    <dsp:sp modelId="{4BC90F22-00D2-46BD-B35F-C3586E3F5F74}">
      <dsp:nvSpPr>
        <dsp:cNvPr id="0" name=""/>
        <dsp:cNvSpPr/>
      </dsp:nvSpPr>
      <dsp:spPr>
        <a:xfrm>
          <a:off x="1845510" y="1278292"/>
          <a:ext cx="354942" cy="4152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p>
      </dsp:txBody>
      <dsp:txXfrm>
        <a:off x="1845510" y="1361335"/>
        <a:ext cx="248459" cy="249129"/>
      </dsp:txXfrm>
    </dsp:sp>
    <dsp:sp modelId="{C0D56C05-22E3-4CFE-A6A8-6F3910630B85}">
      <dsp:nvSpPr>
        <dsp:cNvPr id="0" name=""/>
        <dsp:cNvSpPr/>
      </dsp:nvSpPr>
      <dsp:spPr>
        <a:xfrm>
          <a:off x="2347786" y="489194"/>
          <a:ext cx="1674255" cy="1993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2: Students undertake research on their set question. They can record their research findings in a table and bibliography.</a:t>
          </a:r>
          <a:endParaRPr lang="en-AU" sz="1500" kern="1200" dirty="0"/>
        </a:p>
      </dsp:txBody>
      <dsp:txXfrm>
        <a:off x="2396823" y="538231"/>
        <a:ext cx="1576181" cy="1895336"/>
      </dsp:txXfrm>
    </dsp:sp>
    <dsp:sp modelId="{3623E2A5-D3F3-4D67-B086-4CC4453E2CDD}">
      <dsp:nvSpPr>
        <dsp:cNvPr id="0" name=""/>
        <dsp:cNvSpPr/>
      </dsp:nvSpPr>
      <dsp:spPr>
        <a:xfrm>
          <a:off x="4189467" y="1278292"/>
          <a:ext cx="354942" cy="4152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p>
      </dsp:txBody>
      <dsp:txXfrm>
        <a:off x="4189467" y="1361335"/>
        <a:ext cx="248459" cy="249129"/>
      </dsp:txXfrm>
    </dsp:sp>
    <dsp:sp modelId="{19B25F99-AE55-4F42-8787-CBDA1EF177A4}">
      <dsp:nvSpPr>
        <dsp:cNvPr id="0" name=""/>
        <dsp:cNvSpPr/>
      </dsp:nvSpPr>
      <dsp:spPr>
        <a:xfrm>
          <a:off x="4691744" y="489194"/>
          <a:ext cx="1674255" cy="1993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3: Students create a one page fact sheet for their peers and a multimedia presentation which they will deliver to the class.</a:t>
          </a:r>
          <a:endParaRPr lang="en-AU" sz="1500" kern="1200" dirty="0"/>
        </a:p>
      </dsp:txBody>
      <dsp:txXfrm>
        <a:off x="4740781" y="538231"/>
        <a:ext cx="1576181" cy="1895336"/>
      </dsp:txXfrm>
    </dsp:sp>
    <dsp:sp modelId="{3CE6819C-4334-455B-B4E9-4BC79E1944EB}">
      <dsp:nvSpPr>
        <dsp:cNvPr id="0" name=""/>
        <dsp:cNvSpPr/>
      </dsp:nvSpPr>
      <dsp:spPr>
        <a:xfrm>
          <a:off x="6533425" y="1278292"/>
          <a:ext cx="354942" cy="4152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p>
      </dsp:txBody>
      <dsp:txXfrm>
        <a:off x="6533425" y="1361335"/>
        <a:ext cx="248459" cy="249129"/>
      </dsp:txXfrm>
    </dsp:sp>
    <dsp:sp modelId="{73643E5E-267B-46AB-8A4E-8DCEDEF397D7}">
      <dsp:nvSpPr>
        <dsp:cNvPr id="0" name=""/>
        <dsp:cNvSpPr/>
      </dsp:nvSpPr>
      <dsp:spPr>
        <a:xfrm>
          <a:off x="7035702" y="489194"/>
          <a:ext cx="1674255" cy="1993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4: Students complete a self assessment and  peer review of one or more presentations. Teacher gives feedback and mark.</a:t>
          </a:r>
          <a:endParaRPr lang="en-AU" sz="1500" kern="1200" dirty="0"/>
        </a:p>
      </dsp:txBody>
      <dsp:txXfrm>
        <a:off x="7084739" y="538231"/>
        <a:ext cx="1576181" cy="18953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dirty="0"/>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dirty="0"/>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dirty="0"/>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dirty="0"/>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dirty="0"/>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a:t>
            </a:fld>
            <a:endParaRPr lang="en-AU" dirty="0"/>
          </a:p>
        </p:txBody>
      </p:sp>
    </p:spTree>
    <p:extLst>
      <p:ext uri="{BB962C8B-B14F-4D97-AF65-F5344CB8AC3E}">
        <p14:creationId xmlns:p14="http://schemas.microsoft.com/office/powerpoint/2010/main" val="283201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dirty="0"/>
          </a:p>
        </p:txBody>
      </p:sp>
    </p:spTree>
    <p:extLst>
      <p:ext uri="{BB962C8B-B14F-4D97-AF65-F5344CB8AC3E}">
        <p14:creationId xmlns:p14="http://schemas.microsoft.com/office/powerpoint/2010/main" val="4174142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12</a:t>
            </a:fld>
            <a:endParaRPr lang="en-AU" dirty="0"/>
          </a:p>
        </p:txBody>
      </p:sp>
    </p:spTree>
    <p:extLst>
      <p:ext uri="{BB962C8B-B14F-4D97-AF65-F5344CB8AC3E}">
        <p14:creationId xmlns:p14="http://schemas.microsoft.com/office/powerpoint/2010/main" val="352525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dirty="0"/>
          </a:p>
        </p:txBody>
      </p:sp>
    </p:spTree>
    <p:extLst>
      <p:ext uri="{BB962C8B-B14F-4D97-AF65-F5344CB8AC3E}">
        <p14:creationId xmlns:p14="http://schemas.microsoft.com/office/powerpoint/2010/main" val="43437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14</a:t>
            </a:fld>
            <a:endParaRPr lang="en-AU" dirty="0"/>
          </a:p>
        </p:txBody>
      </p:sp>
    </p:spTree>
    <p:extLst>
      <p:ext uri="{BB962C8B-B14F-4D97-AF65-F5344CB8AC3E}">
        <p14:creationId xmlns:p14="http://schemas.microsoft.com/office/powerpoint/2010/main" val="1819847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15</a:t>
            </a:fld>
            <a:endParaRPr lang="en-AU" dirty="0"/>
          </a:p>
        </p:txBody>
      </p:sp>
    </p:spTree>
    <p:extLst>
      <p:ext uri="{BB962C8B-B14F-4D97-AF65-F5344CB8AC3E}">
        <p14:creationId xmlns:p14="http://schemas.microsoft.com/office/powerpoint/2010/main" val="2569083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16</a:t>
            </a:fld>
            <a:endParaRPr lang="en-AU" dirty="0"/>
          </a:p>
        </p:txBody>
      </p:sp>
    </p:spTree>
    <p:extLst>
      <p:ext uri="{BB962C8B-B14F-4D97-AF65-F5344CB8AC3E}">
        <p14:creationId xmlns:p14="http://schemas.microsoft.com/office/powerpoint/2010/main" val="1983547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17</a:t>
            </a:fld>
            <a:endParaRPr lang="en-AU" dirty="0"/>
          </a:p>
        </p:txBody>
      </p:sp>
    </p:spTree>
    <p:extLst>
      <p:ext uri="{BB962C8B-B14F-4D97-AF65-F5344CB8AC3E}">
        <p14:creationId xmlns:p14="http://schemas.microsoft.com/office/powerpoint/2010/main" val="3860337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dirty="0"/>
          </a:p>
        </p:txBody>
      </p:sp>
    </p:spTree>
    <p:extLst>
      <p:ext uri="{BB962C8B-B14F-4D97-AF65-F5344CB8AC3E}">
        <p14:creationId xmlns:p14="http://schemas.microsoft.com/office/powerpoint/2010/main" val="3890795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19</a:t>
            </a:fld>
            <a:endParaRPr lang="en-AU" dirty="0"/>
          </a:p>
        </p:txBody>
      </p:sp>
    </p:spTree>
    <p:extLst>
      <p:ext uri="{BB962C8B-B14F-4D97-AF65-F5344CB8AC3E}">
        <p14:creationId xmlns:p14="http://schemas.microsoft.com/office/powerpoint/2010/main" val="1999601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20</a:t>
            </a:fld>
            <a:endParaRPr lang="en-AU" dirty="0"/>
          </a:p>
        </p:txBody>
      </p:sp>
    </p:spTree>
    <p:extLst>
      <p:ext uri="{BB962C8B-B14F-4D97-AF65-F5344CB8AC3E}">
        <p14:creationId xmlns:p14="http://schemas.microsoft.com/office/powerpoint/2010/main" val="356660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a:t>
            </a:fld>
            <a:endParaRPr lang="en-AU" dirty="0"/>
          </a:p>
        </p:txBody>
      </p:sp>
    </p:spTree>
    <p:extLst>
      <p:ext uri="{BB962C8B-B14F-4D97-AF65-F5344CB8AC3E}">
        <p14:creationId xmlns:p14="http://schemas.microsoft.com/office/powerpoint/2010/main" val="3872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21</a:t>
            </a:fld>
            <a:endParaRPr lang="en-AU" dirty="0"/>
          </a:p>
        </p:txBody>
      </p:sp>
    </p:spTree>
    <p:extLst>
      <p:ext uri="{BB962C8B-B14F-4D97-AF65-F5344CB8AC3E}">
        <p14:creationId xmlns:p14="http://schemas.microsoft.com/office/powerpoint/2010/main" val="1425978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22</a:t>
            </a:fld>
            <a:endParaRPr lang="en-AU" dirty="0"/>
          </a:p>
        </p:txBody>
      </p:sp>
    </p:spTree>
    <p:extLst>
      <p:ext uri="{BB962C8B-B14F-4D97-AF65-F5344CB8AC3E}">
        <p14:creationId xmlns:p14="http://schemas.microsoft.com/office/powerpoint/2010/main" val="3073047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23</a:t>
            </a:fld>
            <a:endParaRPr lang="en-AU" dirty="0"/>
          </a:p>
        </p:txBody>
      </p:sp>
    </p:spTree>
    <p:extLst>
      <p:ext uri="{BB962C8B-B14F-4D97-AF65-F5344CB8AC3E}">
        <p14:creationId xmlns:p14="http://schemas.microsoft.com/office/powerpoint/2010/main" val="1234992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24</a:t>
            </a:fld>
            <a:endParaRPr lang="en-AU" dirty="0"/>
          </a:p>
        </p:txBody>
      </p:sp>
    </p:spTree>
    <p:extLst>
      <p:ext uri="{BB962C8B-B14F-4D97-AF65-F5344CB8AC3E}">
        <p14:creationId xmlns:p14="http://schemas.microsoft.com/office/powerpoint/2010/main" val="4091095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25</a:t>
            </a:fld>
            <a:endParaRPr lang="en-AU" dirty="0"/>
          </a:p>
        </p:txBody>
      </p:sp>
    </p:spTree>
    <p:extLst>
      <p:ext uri="{BB962C8B-B14F-4D97-AF65-F5344CB8AC3E}">
        <p14:creationId xmlns:p14="http://schemas.microsoft.com/office/powerpoint/2010/main" val="668284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26</a:t>
            </a:fld>
            <a:endParaRPr lang="en-AU" dirty="0"/>
          </a:p>
        </p:txBody>
      </p:sp>
    </p:spTree>
    <p:extLst>
      <p:ext uri="{BB962C8B-B14F-4D97-AF65-F5344CB8AC3E}">
        <p14:creationId xmlns:p14="http://schemas.microsoft.com/office/powerpoint/2010/main" val="4037684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27</a:t>
            </a:fld>
            <a:endParaRPr lang="en-AU" dirty="0"/>
          </a:p>
        </p:txBody>
      </p:sp>
    </p:spTree>
    <p:extLst>
      <p:ext uri="{BB962C8B-B14F-4D97-AF65-F5344CB8AC3E}">
        <p14:creationId xmlns:p14="http://schemas.microsoft.com/office/powerpoint/2010/main" val="1061878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dirty="0"/>
          </a:p>
        </p:txBody>
      </p:sp>
    </p:spTree>
    <p:extLst>
      <p:ext uri="{BB962C8B-B14F-4D97-AF65-F5344CB8AC3E}">
        <p14:creationId xmlns:p14="http://schemas.microsoft.com/office/powerpoint/2010/main" val="218673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4</a:t>
            </a:fld>
            <a:endParaRPr lang="en-AU" dirty="0"/>
          </a:p>
        </p:txBody>
      </p:sp>
    </p:spTree>
    <p:extLst>
      <p:ext uri="{BB962C8B-B14F-4D97-AF65-F5344CB8AC3E}">
        <p14:creationId xmlns:p14="http://schemas.microsoft.com/office/powerpoint/2010/main" val="198061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dirty="0"/>
          </a:p>
        </p:txBody>
      </p:sp>
    </p:spTree>
    <p:extLst>
      <p:ext uri="{BB962C8B-B14F-4D97-AF65-F5344CB8AC3E}">
        <p14:creationId xmlns:p14="http://schemas.microsoft.com/office/powerpoint/2010/main" val="414207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7</a:t>
            </a:fld>
            <a:endParaRPr lang="en-AU" dirty="0"/>
          </a:p>
        </p:txBody>
      </p:sp>
    </p:spTree>
    <p:extLst>
      <p:ext uri="{BB962C8B-B14F-4D97-AF65-F5344CB8AC3E}">
        <p14:creationId xmlns:p14="http://schemas.microsoft.com/office/powerpoint/2010/main" val="332232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dirty="0"/>
          </a:p>
        </p:txBody>
      </p:sp>
    </p:spTree>
    <p:extLst>
      <p:ext uri="{BB962C8B-B14F-4D97-AF65-F5344CB8AC3E}">
        <p14:creationId xmlns:p14="http://schemas.microsoft.com/office/powerpoint/2010/main" val="166742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9</a:t>
            </a:fld>
            <a:endParaRPr lang="en-AU" dirty="0"/>
          </a:p>
        </p:txBody>
      </p:sp>
    </p:spTree>
    <p:extLst>
      <p:ext uri="{BB962C8B-B14F-4D97-AF65-F5344CB8AC3E}">
        <p14:creationId xmlns:p14="http://schemas.microsoft.com/office/powerpoint/2010/main" val="134752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dirty="0"/>
          </a:p>
        </p:txBody>
      </p:sp>
    </p:spTree>
    <p:extLst>
      <p:ext uri="{BB962C8B-B14F-4D97-AF65-F5344CB8AC3E}">
        <p14:creationId xmlns:p14="http://schemas.microsoft.com/office/powerpoint/2010/main" val="861515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dirty="0"/>
              <a:t>Click to edit Master title style</a:t>
            </a:r>
            <a:endParaRPr lang="en-AU" dirty="0"/>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619838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dirty="0"/>
              <a:t>Click to edit Master title style</a:t>
            </a:r>
            <a:endParaRPr lang="en-AU" dirty="0"/>
          </a:p>
        </p:txBody>
      </p:sp>
      <p:sp>
        <p:nvSpPr>
          <p:cNvPr id="3" name="Content Placeholder 2"/>
          <p:cNvSpPr>
            <a:spLocks noGrp="1"/>
          </p:cNvSpPr>
          <p:nvPr>
            <p:ph idx="1"/>
          </p:nvPr>
        </p:nvSpPr>
        <p:spPr>
          <a:xfrm>
            <a:off x="179512" y="1485900"/>
            <a:ext cx="8712968" cy="2971800"/>
          </a:xfr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0" y="3305176"/>
            <a:ext cx="8712968" cy="1021556"/>
          </a:xfrm>
        </p:spPr>
        <p:txBody>
          <a:bodyPr anchor="t"/>
          <a:lstStyle>
            <a:lvl1pPr algn="l">
              <a:defRPr sz="3600" b="1" cap="all"/>
            </a:lvl1pPr>
          </a:lstStyle>
          <a:p>
            <a:r>
              <a:rPr lang="en-US" dirty="0"/>
              <a:t>Click to edit Master title style</a:t>
            </a:r>
            <a:endParaRPr lang="en-AU" dirty="0"/>
          </a:p>
        </p:txBody>
      </p:sp>
      <p:sp>
        <p:nvSpPr>
          <p:cNvPr id="3" name="Text Placeholder 2"/>
          <p:cNvSpPr>
            <a:spLocks noGrp="1"/>
          </p:cNvSpPr>
          <p:nvPr>
            <p:ph type="body" idx="1"/>
          </p:nvPr>
        </p:nvSpPr>
        <p:spPr>
          <a:xfrm>
            <a:off x="251520" y="2180035"/>
            <a:ext cx="8712968" cy="1125140"/>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dirty="0"/>
              <a:t>Click to edit Master title style</a:t>
            </a:r>
            <a:endParaRPr lang="en-AU" dirty="0"/>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US" dirty="0"/>
              <a:t>Click to edit Master title style</a:t>
            </a:r>
            <a:endParaRPr lang="en-AU" dirty="0"/>
          </a:p>
        </p:txBody>
      </p:sp>
      <p:sp>
        <p:nvSpPr>
          <p:cNvPr id="3" name="Text Placeholder 2"/>
          <p:cNvSpPr>
            <a:spLocks noGrp="1"/>
          </p:cNvSpPr>
          <p:nvPr>
            <p:ph type="body" idx="1"/>
          </p:nvPr>
        </p:nvSpPr>
        <p:spPr>
          <a:xfrm>
            <a:off x="179512" y="115133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79512" y="1631156"/>
            <a:ext cx="4320480"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US" dirty="0"/>
              <a:t>Click to edit Master title style</a:t>
            </a:r>
            <a:endParaRPr lang="en-AU" dirty="0"/>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US" dirty="0"/>
              <a:t>Click to edit Master title style</a:t>
            </a:r>
            <a:endParaRPr lang="en-AU" dirty="0"/>
          </a:p>
        </p:txBody>
      </p:sp>
      <p:sp>
        <p:nvSpPr>
          <p:cNvPr id="3" name="Content Placeholder 2"/>
          <p:cNvSpPr>
            <a:spLocks noGrp="1"/>
          </p:cNvSpPr>
          <p:nvPr>
            <p:ph idx="1"/>
          </p:nvPr>
        </p:nvSpPr>
        <p:spPr>
          <a:xfrm>
            <a:off x="3575050" y="411511"/>
            <a:ext cx="5111750" cy="418311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endParaRPr lang="en-AU"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rgbClr val="303132"/>
          </a:solidFill>
          <a:latin typeface="+mn-lt"/>
        </a:defRPr>
      </a:lvl2pPr>
      <a:lvl3pPr marL="1143000" indent="-228600" algn="l" rtl="0" eaLnBrk="1" fontAlgn="base" hangingPunct="1">
        <a:spcBef>
          <a:spcPct val="20000"/>
        </a:spcBef>
        <a:spcAft>
          <a:spcPct val="0"/>
        </a:spcAft>
        <a:buChar char="–"/>
        <a:defRPr sz="1800">
          <a:solidFill>
            <a:srgbClr val="303132"/>
          </a:solidFill>
          <a:latin typeface="+mn-lt"/>
        </a:defRPr>
      </a:lvl3pPr>
      <a:lvl4pPr marL="1600200" indent="-228600" algn="l" rtl="0" eaLnBrk="1" fontAlgn="base" hangingPunct="1">
        <a:spcBef>
          <a:spcPct val="20000"/>
        </a:spcBef>
        <a:spcAft>
          <a:spcPct val="0"/>
        </a:spcAft>
        <a:buChar char="–"/>
        <a:defRPr sz="1600">
          <a:solidFill>
            <a:srgbClr val="303132"/>
          </a:solidFill>
          <a:latin typeface="+mn-lt"/>
        </a:defRPr>
      </a:lvl4pPr>
      <a:lvl5pPr marL="2057400" indent="-228600" algn="l" rtl="0" eaLnBrk="1" fontAlgn="base" hangingPunct="1">
        <a:spcBef>
          <a:spcPct val="20000"/>
        </a:spcBef>
        <a:spcAft>
          <a:spcPct val="0"/>
        </a:spcAft>
        <a:buChar char="–"/>
        <a:defRPr sz="16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VCE History</a:t>
            </a:r>
            <a:br>
              <a:rPr lang="en-AU" dirty="0"/>
            </a:br>
            <a:r>
              <a:rPr lang="en-AU" dirty="0"/>
              <a:t>Units 1 and 2 Empires</a:t>
            </a:r>
          </a:p>
        </p:txBody>
      </p:sp>
      <p:sp>
        <p:nvSpPr>
          <p:cNvPr id="5" name="Subtitle 4"/>
          <p:cNvSpPr>
            <a:spLocks noGrp="1"/>
          </p:cNvSpPr>
          <p:nvPr>
            <p:ph type="subTitle" idx="1"/>
          </p:nvPr>
        </p:nvSpPr>
        <p:spPr/>
        <p:txBody>
          <a:bodyPr/>
          <a:lstStyle/>
          <a:p>
            <a:r>
              <a:rPr lang="en-AU" dirty="0"/>
              <a:t>Implementation Workshop</a:t>
            </a: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7C4BE69-502E-4E9A-BB05-40E92EE541DF}"/>
              </a:ext>
            </a:extLst>
          </p:cNvPr>
          <p:cNvGraphicFramePr>
            <a:graphicFrameLocks noGrp="1"/>
          </p:cNvGraphicFramePr>
          <p:nvPr>
            <p:ph idx="1"/>
            <p:extLst>
              <p:ext uri="{D42A27DB-BD31-4B8C-83A1-F6EECF244321}">
                <p14:modId xmlns:p14="http://schemas.microsoft.com/office/powerpoint/2010/main" val="1778089926"/>
              </p:ext>
            </p:extLst>
          </p:nvPr>
        </p:nvGraphicFramePr>
        <p:xfrm>
          <a:off x="107504" y="63378"/>
          <a:ext cx="8821390" cy="4524597"/>
        </p:xfrm>
        <a:graphic>
          <a:graphicData uri="http://schemas.openxmlformats.org/drawingml/2006/table">
            <a:tbl>
              <a:tblPr firstRow="1" bandRow="1">
                <a:tableStyleId>{85BE263C-DBD7-4A20-BB59-AAB30ACAA65A}</a:tableStyleId>
              </a:tblPr>
              <a:tblGrid>
                <a:gridCol w="2150882">
                  <a:extLst>
                    <a:ext uri="{9D8B030D-6E8A-4147-A177-3AD203B41FA5}">
                      <a16:colId xmlns:a16="http://schemas.microsoft.com/office/drawing/2014/main" val="2422161473"/>
                    </a:ext>
                  </a:extLst>
                </a:gridCol>
                <a:gridCol w="6670508">
                  <a:extLst>
                    <a:ext uri="{9D8B030D-6E8A-4147-A177-3AD203B41FA5}">
                      <a16:colId xmlns:a16="http://schemas.microsoft.com/office/drawing/2014/main" val="2017662329"/>
                    </a:ext>
                  </a:extLst>
                </a:gridCol>
              </a:tblGrid>
              <a:tr h="422859">
                <a:tc>
                  <a:txBody>
                    <a:bodyPr/>
                    <a:lstStyle/>
                    <a:p>
                      <a:endParaRPr lang="en-AU" dirty="0"/>
                    </a:p>
                  </a:txBody>
                  <a:tcPr/>
                </a:tc>
                <a:tc>
                  <a:txBody>
                    <a:bodyPr/>
                    <a:lstStyle/>
                    <a:p>
                      <a:r>
                        <a:rPr lang="en-AU" dirty="0"/>
                        <a:t>Units 1 and 2 Empires</a:t>
                      </a:r>
                    </a:p>
                  </a:txBody>
                  <a:tcPr/>
                </a:tc>
                <a:extLst>
                  <a:ext uri="{0D108BD9-81ED-4DB2-BD59-A6C34878D82A}">
                    <a16:rowId xmlns:a16="http://schemas.microsoft.com/office/drawing/2014/main" val="3084720532"/>
                  </a:ext>
                </a:extLst>
              </a:tr>
              <a:tr h="432437">
                <a:tc>
                  <a:txBody>
                    <a:bodyPr/>
                    <a:lstStyle/>
                    <a:p>
                      <a:r>
                        <a:rPr lang="en-AU" dirty="0"/>
                        <a:t>Area of Study 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rPr>
                        <a:t>The rise of empires</a:t>
                      </a:r>
                      <a:endParaRPr lang="en-AU" sz="1800" kern="1200" dirty="0">
                        <a:solidFill>
                          <a:schemeClr val="dk1"/>
                        </a:solidFill>
                        <a:effectLst/>
                        <a:latin typeface="+mn-lt"/>
                        <a:ea typeface="+mn-ea"/>
                        <a:cs typeface="+mn-cs"/>
                      </a:endParaRPr>
                    </a:p>
                  </a:txBody>
                  <a:tcPr/>
                </a:tc>
                <a:extLst>
                  <a:ext uri="{0D108BD9-81ED-4DB2-BD59-A6C34878D82A}">
                    <a16:rowId xmlns:a16="http://schemas.microsoft.com/office/drawing/2014/main" val="4221137923"/>
                  </a:ext>
                </a:extLst>
              </a:tr>
              <a:tr h="3669301">
                <a:tc>
                  <a:txBody>
                    <a:bodyPr/>
                    <a:lstStyle/>
                    <a:p>
                      <a:r>
                        <a:rPr lang="en-US" dirty="0"/>
                        <a:t>Key knowledge</a:t>
                      </a:r>
                      <a:endParaRPr lang="en-AU" dirty="0"/>
                    </a:p>
                  </a:txBody>
                  <a:tcPr/>
                </a:tc>
                <a:tc>
                  <a:txBody>
                    <a:bodyPr/>
                    <a:lstStyle/>
                    <a:p>
                      <a:pPr marL="285750" indent="-285750">
                        <a:buFont typeface="Arial" panose="020B0604020202020204" pitchFamily="34" charset="0"/>
                        <a:buChar char="•"/>
                      </a:pPr>
                      <a:r>
                        <a:rPr lang="en-GB" sz="1600" kern="1200" dirty="0">
                          <a:effectLst/>
                        </a:rPr>
                        <a:t>the physical environment and how it contributed to the development of the empire,…</a:t>
                      </a:r>
                    </a:p>
                    <a:p>
                      <a:pPr marL="285750" indent="-285750">
                        <a:buFont typeface="Arial" panose="020B0604020202020204" pitchFamily="34" charset="0"/>
                        <a:buChar char="•"/>
                      </a:pPr>
                      <a:r>
                        <a:rPr lang="en-GB" sz="1600" kern="1200" dirty="0">
                          <a:effectLst/>
                        </a:rPr>
                        <a:t>the causes of the rise, expansion and consolidation of the empire,…</a:t>
                      </a:r>
                    </a:p>
                    <a:p>
                      <a:pPr marL="285750" indent="-285750">
                        <a:buFont typeface="Arial" panose="020B0604020202020204" pitchFamily="34" charset="0"/>
                        <a:buChar char="•"/>
                      </a:pPr>
                      <a:r>
                        <a:rPr lang="en-GB" sz="1600" kern="1200" dirty="0">
                          <a:effectLst/>
                        </a:rPr>
                        <a:t>the social structure, demographics and identity of the empire,…</a:t>
                      </a:r>
                    </a:p>
                    <a:p>
                      <a:pPr marL="285750" indent="-285750">
                        <a:buFont typeface="Arial" panose="020B0604020202020204" pitchFamily="34" charset="0"/>
                        <a:buChar char="•"/>
                      </a:pPr>
                      <a:r>
                        <a:rPr lang="en-GB" sz="1600" kern="1200" dirty="0">
                          <a:effectLst/>
                        </a:rPr>
                        <a:t>the economic features and conditions that contributed to the expansion of the empire,…</a:t>
                      </a:r>
                    </a:p>
                    <a:p>
                      <a:pPr marL="285750" indent="-285750">
                        <a:buFont typeface="Arial" panose="020B0604020202020204" pitchFamily="34" charset="0"/>
                        <a:buChar char="•"/>
                      </a:pPr>
                      <a:r>
                        <a:rPr lang="en-GB" sz="1600" kern="1200" dirty="0">
                          <a:effectLst/>
                        </a:rPr>
                        <a:t>significant individuals who influenced, contributed to and/or undermined the empire,…</a:t>
                      </a:r>
                    </a:p>
                    <a:p>
                      <a:pPr marL="285750" indent="-285750">
                        <a:buFont typeface="Arial" panose="020B0604020202020204" pitchFamily="34" charset="0"/>
                        <a:buChar char="•"/>
                      </a:pPr>
                      <a:r>
                        <a:rPr lang="en-GB" sz="1600" kern="1200" dirty="0">
                          <a:effectLst/>
                        </a:rPr>
                        <a:t>how political power was organised and expressed by the empire,…</a:t>
                      </a:r>
                    </a:p>
                    <a:p>
                      <a:pPr marL="285750" indent="-285750">
                        <a:buFont typeface="Arial" panose="020B0604020202020204" pitchFamily="34" charset="0"/>
                        <a:buChar char="•"/>
                      </a:pPr>
                      <a:r>
                        <a:rPr lang="en-GB" sz="1600" kern="1200" dirty="0">
                          <a:effectLst/>
                        </a:rPr>
                        <a:t>the ideas that influenced change and/or disrupted traditional beliefs and institutions,…</a:t>
                      </a:r>
                    </a:p>
                    <a:p>
                      <a:pPr marL="285750" indent="-285750">
                        <a:buFont typeface="Arial" panose="020B0604020202020204" pitchFamily="34" charset="0"/>
                        <a:buChar char="•"/>
                      </a:pPr>
                      <a:r>
                        <a:rPr lang="en-GB" sz="1600" kern="1200" dirty="0">
                          <a:effectLst/>
                        </a:rPr>
                        <a:t>the technological and scientific innovations that enabled expansion of the empire,…</a:t>
                      </a:r>
                    </a:p>
                    <a:p>
                      <a:pPr marL="285750" indent="-285750">
                        <a:buFont typeface="Arial" panose="020B0604020202020204" pitchFamily="34" charset="0"/>
                        <a:buChar char="•"/>
                      </a:pPr>
                      <a:r>
                        <a:rPr lang="en-GB" sz="1600" kern="1200" dirty="0">
                          <a:effectLst/>
                        </a:rPr>
                        <a:t>cultural expressions that reinforced imperial power and expansion,…</a:t>
                      </a:r>
                      <a:endParaRPr lang="en-GB" sz="1600" kern="1200" dirty="0">
                        <a:solidFill>
                          <a:schemeClr val="dk1"/>
                        </a:solidFill>
                        <a:effectLst/>
                        <a:latin typeface="+mn-lt"/>
                        <a:ea typeface="+mn-ea"/>
                        <a:cs typeface="+mn-cs"/>
                      </a:endParaRPr>
                    </a:p>
                  </a:txBody>
                  <a:tcPr/>
                </a:tc>
                <a:extLst>
                  <a:ext uri="{0D108BD9-81ED-4DB2-BD59-A6C34878D82A}">
                    <a16:rowId xmlns:a16="http://schemas.microsoft.com/office/drawing/2014/main" val="1577447254"/>
                  </a:ext>
                </a:extLst>
              </a:tr>
            </a:tbl>
          </a:graphicData>
        </a:graphic>
      </p:graphicFrame>
    </p:spTree>
    <p:extLst>
      <p:ext uri="{BB962C8B-B14F-4D97-AF65-F5344CB8AC3E}">
        <p14:creationId xmlns:p14="http://schemas.microsoft.com/office/powerpoint/2010/main" val="16347206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7C4BE69-502E-4E9A-BB05-40E92EE541DF}"/>
              </a:ext>
            </a:extLst>
          </p:cNvPr>
          <p:cNvGraphicFramePr>
            <a:graphicFrameLocks noGrp="1"/>
          </p:cNvGraphicFramePr>
          <p:nvPr>
            <p:ph idx="1"/>
            <p:extLst>
              <p:ext uri="{D42A27DB-BD31-4B8C-83A1-F6EECF244321}">
                <p14:modId xmlns:p14="http://schemas.microsoft.com/office/powerpoint/2010/main" val="4157659234"/>
              </p:ext>
            </p:extLst>
          </p:nvPr>
        </p:nvGraphicFramePr>
        <p:xfrm>
          <a:off x="107504" y="195486"/>
          <a:ext cx="8856984" cy="4272280"/>
        </p:xfrm>
        <a:graphic>
          <a:graphicData uri="http://schemas.openxmlformats.org/drawingml/2006/table">
            <a:tbl>
              <a:tblPr firstRow="1" bandRow="1">
                <a:tableStyleId>{85BE263C-DBD7-4A20-BB59-AAB30ACAA65A}</a:tableStyleId>
              </a:tblPr>
              <a:tblGrid>
                <a:gridCol w="1872208">
                  <a:extLst>
                    <a:ext uri="{9D8B030D-6E8A-4147-A177-3AD203B41FA5}">
                      <a16:colId xmlns:a16="http://schemas.microsoft.com/office/drawing/2014/main" val="2422161473"/>
                    </a:ext>
                  </a:extLst>
                </a:gridCol>
                <a:gridCol w="6984776">
                  <a:extLst>
                    <a:ext uri="{9D8B030D-6E8A-4147-A177-3AD203B41FA5}">
                      <a16:colId xmlns:a16="http://schemas.microsoft.com/office/drawing/2014/main" val="2017662329"/>
                    </a:ext>
                  </a:extLst>
                </a:gridCol>
              </a:tblGrid>
              <a:tr h="370840">
                <a:tc>
                  <a:txBody>
                    <a:bodyPr/>
                    <a:lstStyle/>
                    <a:p>
                      <a:endParaRPr lang="en-AU" dirty="0"/>
                    </a:p>
                  </a:txBody>
                  <a:tcPr/>
                </a:tc>
                <a:tc>
                  <a:txBody>
                    <a:bodyPr/>
                    <a:lstStyle/>
                    <a:p>
                      <a:r>
                        <a:rPr lang="en-AU" dirty="0"/>
                        <a:t>Units 1 and 2 Empires</a:t>
                      </a:r>
                    </a:p>
                  </a:txBody>
                  <a:tcPr/>
                </a:tc>
                <a:extLst>
                  <a:ext uri="{0D108BD9-81ED-4DB2-BD59-A6C34878D82A}">
                    <a16:rowId xmlns:a16="http://schemas.microsoft.com/office/drawing/2014/main" val="3084720532"/>
                  </a:ext>
                </a:extLst>
              </a:tr>
              <a:tr h="370840">
                <a:tc>
                  <a:txBody>
                    <a:bodyPr/>
                    <a:lstStyle/>
                    <a:p>
                      <a:r>
                        <a:rPr lang="en-AU" dirty="0"/>
                        <a:t>Area of Study 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rPr>
                        <a:t>The rise of empires</a:t>
                      </a:r>
                      <a:endParaRPr lang="en-AU" sz="1800" kern="1200" dirty="0">
                        <a:solidFill>
                          <a:schemeClr val="dk1"/>
                        </a:solidFill>
                        <a:effectLst/>
                        <a:latin typeface="+mn-lt"/>
                        <a:ea typeface="+mn-ea"/>
                        <a:cs typeface="+mn-cs"/>
                      </a:endParaRPr>
                    </a:p>
                  </a:txBody>
                  <a:tcPr/>
                </a:tc>
                <a:extLst>
                  <a:ext uri="{0D108BD9-81ED-4DB2-BD59-A6C34878D82A}">
                    <a16:rowId xmlns:a16="http://schemas.microsoft.com/office/drawing/2014/main" val="4221137923"/>
                  </a:ext>
                </a:extLst>
              </a:tr>
              <a:tr h="741680">
                <a:tc>
                  <a:txBody>
                    <a:bodyPr/>
                    <a:lstStyle/>
                    <a:p>
                      <a:r>
                        <a:rPr lang="en-US" dirty="0"/>
                        <a:t>Relationship between Key knowledge and Skills</a:t>
                      </a:r>
                    </a:p>
                    <a:p>
                      <a:endParaRPr lang="en-AU" dirty="0"/>
                    </a:p>
                  </a:txBody>
                  <a:tcPr/>
                </a:tc>
                <a:tc>
                  <a:txBody>
                    <a:bodyPr/>
                    <a:lstStyle/>
                    <a:p>
                      <a:pPr marL="285750" lvl="0" indent="-285750">
                        <a:buFont typeface="Arial" panose="020B0604020202020204" pitchFamily="34" charset="0"/>
                        <a:buChar char="•"/>
                      </a:pPr>
                      <a:r>
                        <a:rPr lang="en-GB" sz="1600" dirty="0">
                          <a:effectLst/>
                        </a:rPr>
                        <a:t>ask and use a range of historical questions to explore the features of an empire</a:t>
                      </a:r>
                      <a:endParaRPr lang="en-AU" sz="1600" dirty="0">
                        <a:effectLst/>
                      </a:endParaRPr>
                    </a:p>
                    <a:p>
                      <a:pPr marL="285750" lvl="0" indent="-285750">
                        <a:buFont typeface="Arial" panose="020B0604020202020204" pitchFamily="34" charset="0"/>
                        <a:buChar char="•"/>
                      </a:pPr>
                      <a:r>
                        <a:rPr lang="en-GB" sz="1600" dirty="0">
                          <a:effectLst/>
                        </a:rPr>
                        <a:t>analyse sources for use as evidence</a:t>
                      </a:r>
                      <a:endParaRPr lang="en-AU" sz="1600" dirty="0">
                        <a:effectLst/>
                      </a:endParaRPr>
                    </a:p>
                    <a:p>
                      <a:pPr marL="285750" lvl="0" indent="-285750">
                        <a:buFont typeface="Arial" panose="020B0604020202020204" pitchFamily="34" charset="0"/>
                        <a:buChar char="•"/>
                      </a:pPr>
                      <a:r>
                        <a:rPr lang="en-GB" sz="1600" dirty="0">
                          <a:effectLst/>
                        </a:rPr>
                        <a:t>identify the perspectives of people in an empire and how they changed over time</a:t>
                      </a:r>
                      <a:endParaRPr lang="en-AU" sz="1600" dirty="0">
                        <a:effectLst/>
                      </a:endParaRPr>
                    </a:p>
                    <a:p>
                      <a:pPr marL="285750" lvl="0" indent="-285750">
                        <a:buFont typeface="Arial" panose="020B0604020202020204" pitchFamily="34" charset="0"/>
                        <a:buChar char="•"/>
                      </a:pPr>
                      <a:r>
                        <a:rPr lang="en-GB" sz="1600" dirty="0">
                          <a:effectLst/>
                        </a:rPr>
                        <a:t>identify different historical interpretations about the features of an empire and reasons for its rise and expansion</a:t>
                      </a:r>
                      <a:endParaRPr lang="en-AU" sz="1600" dirty="0">
                        <a:effectLst/>
                      </a:endParaRPr>
                    </a:p>
                    <a:p>
                      <a:pPr marL="285750" lvl="0" indent="-285750">
                        <a:buFont typeface="Arial" panose="020B0604020202020204" pitchFamily="34" charset="0"/>
                        <a:buChar char="•"/>
                      </a:pPr>
                      <a:r>
                        <a:rPr lang="en-GB" sz="1600" dirty="0">
                          <a:effectLst/>
                        </a:rPr>
                        <a:t>analyse the causes and consequences of the rise and expansion of an empire</a:t>
                      </a:r>
                      <a:endParaRPr lang="en-AU" sz="1600" dirty="0">
                        <a:effectLst/>
                      </a:endParaRPr>
                    </a:p>
                    <a:p>
                      <a:pPr marL="285750" lvl="0" indent="-285750">
                        <a:buFont typeface="Arial" panose="020B0604020202020204" pitchFamily="34" charset="0"/>
                        <a:buChar char="•"/>
                      </a:pPr>
                      <a:r>
                        <a:rPr lang="en-GB" sz="1600" dirty="0">
                          <a:effectLst/>
                        </a:rPr>
                        <a:t>explain how the features of an empire changed and/or stayed the same </a:t>
                      </a:r>
                      <a:endParaRPr lang="en-AU" sz="1600" dirty="0">
                        <a:effectLst/>
                      </a:endParaRPr>
                    </a:p>
                    <a:p>
                      <a:pPr marL="285750" lvl="0" indent="-285750">
                        <a:buFont typeface="Arial" panose="020B0604020202020204" pitchFamily="34" charset="0"/>
                        <a:buChar char="•"/>
                      </a:pPr>
                      <a:r>
                        <a:rPr lang="en-GB" sz="1600" dirty="0">
                          <a:effectLst/>
                        </a:rPr>
                        <a:t>evaluate the significance of events, ideas, individuals and movements</a:t>
                      </a:r>
                      <a:endParaRPr lang="en-AU" sz="1600" dirty="0">
                        <a:effectLst/>
                      </a:endParaRPr>
                    </a:p>
                    <a:p>
                      <a:pPr marL="285750" lvl="0" indent="-285750">
                        <a:buFont typeface="Arial" panose="020B0604020202020204" pitchFamily="34" charset="0"/>
                        <a:buChar char="•"/>
                      </a:pPr>
                      <a:r>
                        <a:rPr lang="en-GB" sz="1600" dirty="0">
                          <a:effectLst/>
                        </a:rPr>
                        <a:t>construct arguments about the rise and expansion of an empire using sources as evidence.</a:t>
                      </a:r>
                      <a:endParaRPr lang="en-AU" sz="1600" dirty="0">
                        <a:effectLst/>
                      </a:endParaRPr>
                    </a:p>
                  </a:txBody>
                  <a:tcPr/>
                </a:tc>
                <a:extLst>
                  <a:ext uri="{0D108BD9-81ED-4DB2-BD59-A6C34878D82A}">
                    <a16:rowId xmlns:a16="http://schemas.microsoft.com/office/drawing/2014/main" val="1577447254"/>
                  </a:ext>
                </a:extLst>
              </a:tr>
            </a:tbl>
          </a:graphicData>
        </a:graphic>
      </p:graphicFrame>
    </p:spTree>
    <p:extLst>
      <p:ext uri="{BB962C8B-B14F-4D97-AF65-F5344CB8AC3E}">
        <p14:creationId xmlns:p14="http://schemas.microsoft.com/office/powerpoint/2010/main" val="7601848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2B3B-3A36-49FA-90B5-3BF46756B87B}"/>
              </a:ext>
            </a:extLst>
          </p:cNvPr>
          <p:cNvSpPr>
            <a:spLocks noGrp="1"/>
          </p:cNvSpPr>
          <p:nvPr>
            <p:ph type="title"/>
          </p:nvPr>
        </p:nvSpPr>
        <p:spPr/>
        <p:txBody>
          <a:bodyPr/>
          <a:lstStyle/>
          <a:p>
            <a:r>
              <a:rPr lang="en-AU" dirty="0"/>
              <a:t>Teaching and Learning Ideas </a:t>
            </a:r>
          </a:p>
        </p:txBody>
      </p:sp>
      <p:sp>
        <p:nvSpPr>
          <p:cNvPr id="3" name="Content Placeholder 2">
            <a:extLst>
              <a:ext uri="{FF2B5EF4-FFF2-40B4-BE49-F238E27FC236}">
                <a16:creationId xmlns:a16="http://schemas.microsoft.com/office/drawing/2014/main" id="{19E8ABEB-ABA1-4D54-A0E5-22292493CBF4}"/>
              </a:ext>
            </a:extLst>
          </p:cNvPr>
          <p:cNvSpPr>
            <a:spLocks noGrp="1"/>
          </p:cNvSpPr>
          <p:nvPr>
            <p:ph idx="1"/>
          </p:nvPr>
        </p:nvSpPr>
        <p:spPr>
          <a:xfrm>
            <a:off x="179512" y="1268760"/>
            <a:ext cx="8712968" cy="3188940"/>
          </a:xfrm>
        </p:spPr>
        <p:txBody>
          <a:bodyPr/>
          <a:lstStyle/>
          <a:p>
            <a:pPr marL="0" indent="0">
              <a:buNone/>
            </a:pPr>
            <a:r>
              <a:rPr lang="en-GB" sz="2200" dirty="0">
                <a:effectLst/>
              </a:rPr>
              <a:t>“analyse sources for use as evidence” + “</a:t>
            </a:r>
            <a:r>
              <a:rPr lang="en-GB" sz="2200" kern="1200" dirty="0">
                <a:effectLst/>
              </a:rPr>
              <a:t>the physical environment and how it contributed to the development of the empire”</a:t>
            </a:r>
          </a:p>
          <a:p>
            <a:pPr marL="0" indent="0">
              <a:buNone/>
            </a:pPr>
            <a:r>
              <a:rPr lang="en-GB" sz="2200" i="1" kern="1200" dirty="0">
                <a:solidFill>
                  <a:schemeClr val="accent6">
                    <a:lumMod val="50000"/>
                  </a:schemeClr>
                </a:solidFill>
              </a:rPr>
              <a:t>The Venetian Empire</a:t>
            </a:r>
          </a:p>
          <a:p>
            <a:pPr marL="0" indent="0">
              <a:buNone/>
            </a:pPr>
            <a:r>
              <a:rPr lang="en-GB" sz="2200" i="1" kern="1200" dirty="0">
                <a:solidFill>
                  <a:schemeClr val="accent6">
                    <a:lumMod val="50000"/>
                  </a:schemeClr>
                </a:solidFill>
              </a:rPr>
              <a:t>Source based task: “How did the geography of the Venetian Empire assist in its development?”</a:t>
            </a:r>
          </a:p>
          <a:p>
            <a:pPr marL="0" indent="0">
              <a:buNone/>
            </a:pPr>
            <a:r>
              <a:rPr lang="en-GB" sz="2200" b="0" kern="1200" dirty="0"/>
              <a:t>Provide students with a selection of contemporary works of art, City Lauds, Maps etc. scaffold their responses with a series of historical questions.</a:t>
            </a:r>
            <a:endParaRPr lang="en-AU" sz="2200" b="0" dirty="0"/>
          </a:p>
        </p:txBody>
      </p:sp>
    </p:spTree>
    <p:extLst>
      <p:ext uri="{BB962C8B-B14F-4D97-AF65-F5344CB8AC3E}">
        <p14:creationId xmlns:p14="http://schemas.microsoft.com/office/powerpoint/2010/main" val="23681026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34A2EB-E86B-4C82-84C7-A57E348DB80E}"/>
              </a:ext>
            </a:extLst>
          </p:cNvPr>
          <p:cNvSpPr>
            <a:spLocks noGrp="1"/>
          </p:cNvSpPr>
          <p:nvPr>
            <p:ph type="title"/>
          </p:nvPr>
        </p:nvSpPr>
        <p:spPr/>
        <p:txBody>
          <a:bodyPr/>
          <a:lstStyle/>
          <a:p>
            <a:r>
              <a:rPr lang="en-US" dirty="0"/>
              <a:t>Sources you may like to use</a:t>
            </a:r>
          </a:p>
        </p:txBody>
      </p:sp>
      <p:sp>
        <p:nvSpPr>
          <p:cNvPr id="3" name="Content Placeholder 2">
            <a:extLst>
              <a:ext uri="{FF2B5EF4-FFF2-40B4-BE49-F238E27FC236}">
                <a16:creationId xmlns:a16="http://schemas.microsoft.com/office/drawing/2014/main" id="{2A54BC62-5648-4AA2-A80B-DCD6BB8656D3}"/>
              </a:ext>
            </a:extLst>
          </p:cNvPr>
          <p:cNvSpPr>
            <a:spLocks noGrp="1"/>
          </p:cNvSpPr>
          <p:nvPr>
            <p:ph idx="1"/>
          </p:nvPr>
        </p:nvSpPr>
        <p:spPr/>
        <p:txBody>
          <a:bodyPr/>
          <a:lstStyle/>
          <a:p>
            <a:r>
              <a:rPr lang="en-US" dirty="0"/>
              <a:t>“View of Venice” by Jacopo </a:t>
            </a:r>
            <a:r>
              <a:rPr lang="en-US" dirty="0" err="1"/>
              <a:t>de’Barbari</a:t>
            </a:r>
            <a:r>
              <a:rPr lang="en-US" dirty="0"/>
              <a:t>, 1500</a:t>
            </a:r>
          </a:p>
          <a:p>
            <a:r>
              <a:rPr lang="en-US" dirty="0"/>
              <a:t>“The Lion of St Mark” by Vittore Carpaccio, 1516</a:t>
            </a:r>
          </a:p>
          <a:p>
            <a:r>
              <a:rPr lang="en-US" dirty="0"/>
              <a:t>“Praise of the City of Venice” by Marin </a:t>
            </a:r>
            <a:r>
              <a:rPr lang="en-US" dirty="0" err="1"/>
              <a:t>Sanudo</a:t>
            </a:r>
            <a:r>
              <a:rPr lang="en-US" dirty="0"/>
              <a:t>, 1493</a:t>
            </a:r>
          </a:p>
          <a:p>
            <a:pPr marL="0" indent="0">
              <a:buNone/>
            </a:pPr>
            <a:endParaRPr lang="en-US" dirty="0"/>
          </a:p>
          <a:p>
            <a:endParaRPr lang="en-AU" dirty="0"/>
          </a:p>
        </p:txBody>
      </p:sp>
    </p:spTree>
    <p:extLst>
      <p:ext uri="{BB962C8B-B14F-4D97-AF65-F5344CB8AC3E}">
        <p14:creationId xmlns:p14="http://schemas.microsoft.com/office/powerpoint/2010/main" val="25352787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2B3B-3A36-49FA-90B5-3BF46756B87B}"/>
              </a:ext>
            </a:extLst>
          </p:cNvPr>
          <p:cNvSpPr>
            <a:spLocks noGrp="1"/>
          </p:cNvSpPr>
          <p:nvPr>
            <p:ph type="title"/>
          </p:nvPr>
        </p:nvSpPr>
        <p:spPr/>
        <p:txBody>
          <a:bodyPr/>
          <a:lstStyle/>
          <a:p>
            <a:r>
              <a:rPr lang="en-AU" dirty="0"/>
              <a:t>Teaching and Learning Ideas </a:t>
            </a:r>
          </a:p>
        </p:txBody>
      </p:sp>
      <p:sp>
        <p:nvSpPr>
          <p:cNvPr id="3" name="Content Placeholder 2">
            <a:extLst>
              <a:ext uri="{FF2B5EF4-FFF2-40B4-BE49-F238E27FC236}">
                <a16:creationId xmlns:a16="http://schemas.microsoft.com/office/drawing/2014/main" id="{19E8ABEB-ABA1-4D54-A0E5-22292493CBF4}"/>
              </a:ext>
            </a:extLst>
          </p:cNvPr>
          <p:cNvSpPr>
            <a:spLocks noGrp="1"/>
          </p:cNvSpPr>
          <p:nvPr>
            <p:ph idx="1"/>
          </p:nvPr>
        </p:nvSpPr>
        <p:spPr>
          <a:xfrm>
            <a:off x="179512" y="1268760"/>
            <a:ext cx="8712968" cy="3188940"/>
          </a:xfrm>
        </p:spPr>
        <p:txBody>
          <a:bodyPr/>
          <a:lstStyle/>
          <a:p>
            <a:pPr marL="0" indent="0">
              <a:buNone/>
            </a:pPr>
            <a:r>
              <a:rPr lang="en-GB" sz="2200" dirty="0">
                <a:effectLst/>
              </a:rPr>
              <a:t>“construct arguments about the rise and expansion of an empire using sources as evidence” </a:t>
            </a:r>
            <a:r>
              <a:rPr lang="en-US" sz="2200" dirty="0">
                <a:effectLst/>
              </a:rPr>
              <a:t>+ “</a:t>
            </a:r>
            <a:r>
              <a:rPr lang="en-GB" sz="2200" kern="1200" dirty="0">
                <a:effectLst/>
              </a:rPr>
              <a:t>how political power was organised and expressed by the empire,…”</a:t>
            </a:r>
          </a:p>
          <a:p>
            <a:pPr marL="0" indent="0">
              <a:buNone/>
            </a:pPr>
            <a:r>
              <a:rPr lang="en-AU" sz="2200" i="1" dirty="0">
                <a:solidFill>
                  <a:schemeClr val="accent6">
                    <a:lumMod val="50000"/>
                  </a:schemeClr>
                </a:solidFill>
              </a:rPr>
              <a:t>The Ming Empire</a:t>
            </a:r>
          </a:p>
          <a:p>
            <a:pPr marL="0" indent="0">
              <a:buNone/>
            </a:pPr>
            <a:r>
              <a:rPr lang="en-AU" sz="2200" i="1" dirty="0">
                <a:solidFill>
                  <a:schemeClr val="accent6">
                    <a:lumMod val="50000"/>
                  </a:schemeClr>
                </a:solidFill>
              </a:rPr>
              <a:t>Lotus Diagram: “How did the political organisation of the Ming Empire facilitate its success?”</a:t>
            </a:r>
          </a:p>
          <a:p>
            <a:pPr marL="0" indent="0">
              <a:buNone/>
            </a:pPr>
            <a:r>
              <a:rPr lang="en-AU" sz="2200" b="0" dirty="0">
                <a:solidFill>
                  <a:schemeClr val="tx1"/>
                </a:solidFill>
              </a:rPr>
              <a:t>After examining the structures of the Civil Service, ask students to outline the attributes and impacts of the political system.</a:t>
            </a:r>
          </a:p>
        </p:txBody>
      </p:sp>
    </p:spTree>
    <p:extLst>
      <p:ext uri="{BB962C8B-B14F-4D97-AF65-F5344CB8AC3E}">
        <p14:creationId xmlns:p14="http://schemas.microsoft.com/office/powerpoint/2010/main" val="27769565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FCBD5E-B6F6-474D-941F-96A5794809C3}"/>
              </a:ext>
            </a:extLst>
          </p:cNvPr>
          <p:cNvPicPr>
            <a:picLocks noChangeAspect="1"/>
          </p:cNvPicPr>
          <p:nvPr/>
        </p:nvPicPr>
        <p:blipFill rotWithShape="1">
          <a:blip r:embed="rId3"/>
          <a:srcRect l="24800" t="27184" r="26959" b="14999"/>
          <a:stretch/>
        </p:blipFill>
        <p:spPr>
          <a:xfrm>
            <a:off x="1115616" y="123478"/>
            <a:ext cx="6552728" cy="4417463"/>
          </a:xfrm>
          <a:prstGeom prst="rect">
            <a:avLst/>
          </a:prstGeom>
        </p:spPr>
      </p:pic>
    </p:spTree>
    <p:extLst>
      <p:ext uri="{BB962C8B-B14F-4D97-AF65-F5344CB8AC3E}">
        <p14:creationId xmlns:p14="http://schemas.microsoft.com/office/powerpoint/2010/main" val="18051083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2B3B-3A36-49FA-90B5-3BF46756B87B}"/>
              </a:ext>
            </a:extLst>
          </p:cNvPr>
          <p:cNvSpPr>
            <a:spLocks noGrp="1"/>
          </p:cNvSpPr>
          <p:nvPr>
            <p:ph type="title"/>
          </p:nvPr>
        </p:nvSpPr>
        <p:spPr/>
        <p:txBody>
          <a:bodyPr/>
          <a:lstStyle/>
          <a:p>
            <a:r>
              <a:rPr lang="en-AU" dirty="0"/>
              <a:t>Teaching and Learning Ideas </a:t>
            </a:r>
          </a:p>
        </p:txBody>
      </p:sp>
      <p:sp>
        <p:nvSpPr>
          <p:cNvPr id="3" name="Content Placeholder 2">
            <a:extLst>
              <a:ext uri="{FF2B5EF4-FFF2-40B4-BE49-F238E27FC236}">
                <a16:creationId xmlns:a16="http://schemas.microsoft.com/office/drawing/2014/main" id="{19E8ABEB-ABA1-4D54-A0E5-22292493CBF4}"/>
              </a:ext>
            </a:extLst>
          </p:cNvPr>
          <p:cNvSpPr>
            <a:spLocks noGrp="1"/>
          </p:cNvSpPr>
          <p:nvPr>
            <p:ph idx="1"/>
          </p:nvPr>
        </p:nvSpPr>
        <p:spPr>
          <a:xfrm>
            <a:off x="179512" y="1268760"/>
            <a:ext cx="8712968" cy="3188940"/>
          </a:xfrm>
        </p:spPr>
        <p:txBody>
          <a:bodyPr/>
          <a:lstStyle/>
          <a:p>
            <a:pPr marL="0" indent="0">
              <a:buNone/>
            </a:pPr>
            <a:r>
              <a:rPr lang="en-GB" sz="2200" dirty="0">
                <a:effectLst/>
              </a:rPr>
              <a:t>“analyse the causes and consequences of the rise and expansion of an empire” + “</a:t>
            </a:r>
            <a:r>
              <a:rPr lang="en-GB" sz="2200" kern="1200" dirty="0">
                <a:effectLst/>
              </a:rPr>
              <a:t>significant individuals who influenced, contributed to and/or undermined the empire,…”</a:t>
            </a:r>
          </a:p>
          <a:p>
            <a:pPr marL="0" indent="0">
              <a:buNone/>
            </a:pPr>
            <a:r>
              <a:rPr lang="en-GB" sz="2200" i="1" kern="1200" dirty="0">
                <a:solidFill>
                  <a:schemeClr val="accent6">
                    <a:lumMod val="50000"/>
                  </a:schemeClr>
                </a:solidFill>
              </a:rPr>
              <a:t>The Mughal Empire</a:t>
            </a:r>
          </a:p>
          <a:p>
            <a:pPr marL="0" indent="0">
              <a:buNone/>
            </a:pPr>
            <a:r>
              <a:rPr lang="en-AU" sz="2200" i="1" dirty="0">
                <a:solidFill>
                  <a:schemeClr val="accent6">
                    <a:lumMod val="50000"/>
                  </a:schemeClr>
                </a:solidFill>
              </a:rPr>
              <a:t>Class inquiry: Mughal Emperor Akbar</a:t>
            </a:r>
          </a:p>
          <a:p>
            <a:pPr marL="0" indent="0">
              <a:buNone/>
            </a:pPr>
            <a:r>
              <a:rPr lang="en-AU" sz="2200" b="0" dirty="0">
                <a:solidFill>
                  <a:schemeClr val="tx2"/>
                </a:solidFill>
              </a:rPr>
              <a:t>Ask students to map the achievements of Akbar including his political, social and economic reforms. Ask students to rank them in terms of significance.</a:t>
            </a:r>
          </a:p>
        </p:txBody>
      </p:sp>
    </p:spTree>
    <p:extLst>
      <p:ext uri="{BB962C8B-B14F-4D97-AF65-F5344CB8AC3E}">
        <p14:creationId xmlns:p14="http://schemas.microsoft.com/office/powerpoint/2010/main" val="21467025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F24-2199-4B9F-BFCB-287AF81C5CF5}"/>
              </a:ext>
            </a:extLst>
          </p:cNvPr>
          <p:cNvSpPr>
            <a:spLocks noGrp="1"/>
          </p:cNvSpPr>
          <p:nvPr>
            <p:ph type="title"/>
          </p:nvPr>
        </p:nvSpPr>
        <p:spPr/>
        <p:txBody>
          <a:bodyPr/>
          <a:lstStyle/>
          <a:p>
            <a:r>
              <a:rPr lang="en-US" dirty="0"/>
              <a:t>Emperor Akbar</a:t>
            </a:r>
            <a:endParaRPr lang="en-AU" dirty="0"/>
          </a:p>
        </p:txBody>
      </p:sp>
      <p:sp>
        <p:nvSpPr>
          <p:cNvPr id="3" name="Content Placeholder 2">
            <a:extLst>
              <a:ext uri="{FF2B5EF4-FFF2-40B4-BE49-F238E27FC236}">
                <a16:creationId xmlns:a16="http://schemas.microsoft.com/office/drawing/2014/main" id="{DD86B998-0C13-4FC1-8156-582819172A77}"/>
              </a:ext>
            </a:extLst>
          </p:cNvPr>
          <p:cNvSpPr>
            <a:spLocks noGrp="1"/>
          </p:cNvSpPr>
          <p:nvPr>
            <p:ph sz="half" idx="1"/>
          </p:nvPr>
        </p:nvSpPr>
        <p:spPr/>
        <p:txBody>
          <a:bodyPr/>
          <a:lstStyle/>
          <a:p>
            <a:pPr marL="0" indent="0">
              <a:buNone/>
            </a:pPr>
            <a:r>
              <a:rPr lang="en-US" sz="1800" i="1" dirty="0"/>
              <a:t>How did Emperor Akbar contribute to the growth of the Mughal Empire?</a:t>
            </a:r>
          </a:p>
          <a:p>
            <a:pPr marL="0" indent="0">
              <a:buNone/>
            </a:pPr>
            <a:endParaRPr lang="en-US" i="1" dirty="0"/>
          </a:p>
          <a:p>
            <a:r>
              <a:rPr lang="en-US" sz="1800" dirty="0"/>
              <a:t>Creation of a new ruling elite</a:t>
            </a:r>
          </a:p>
          <a:p>
            <a:r>
              <a:rPr lang="en-US" sz="1800" dirty="0"/>
              <a:t>Implemented modern administration</a:t>
            </a:r>
          </a:p>
          <a:p>
            <a:r>
              <a:rPr lang="en-US" sz="1800" dirty="0"/>
              <a:t>Increased trade with Europe</a:t>
            </a:r>
          </a:p>
          <a:p>
            <a:r>
              <a:rPr lang="en-US" sz="1800" dirty="0"/>
              <a:t>Establishment of a new religion</a:t>
            </a:r>
          </a:p>
          <a:p>
            <a:endParaRPr lang="en-US" dirty="0"/>
          </a:p>
          <a:p>
            <a:endParaRPr lang="en-AU" dirty="0"/>
          </a:p>
        </p:txBody>
      </p:sp>
      <p:pic>
        <p:nvPicPr>
          <p:cNvPr id="5" name="Picture 4">
            <a:extLst>
              <a:ext uri="{FF2B5EF4-FFF2-40B4-BE49-F238E27FC236}">
                <a16:creationId xmlns:a16="http://schemas.microsoft.com/office/drawing/2014/main" id="{E7C5A026-AB10-402E-86FF-F591C722A700}"/>
              </a:ext>
            </a:extLst>
          </p:cNvPr>
          <p:cNvPicPr>
            <a:picLocks noChangeAspect="1"/>
          </p:cNvPicPr>
          <p:nvPr/>
        </p:nvPicPr>
        <p:blipFill>
          <a:blip r:embed="rId3"/>
          <a:stretch>
            <a:fillRect/>
          </a:stretch>
        </p:blipFill>
        <p:spPr>
          <a:xfrm>
            <a:off x="6802043" y="159617"/>
            <a:ext cx="2103487" cy="4206974"/>
          </a:xfrm>
          <a:prstGeom prst="rect">
            <a:avLst/>
          </a:prstGeom>
        </p:spPr>
      </p:pic>
      <p:sp>
        <p:nvSpPr>
          <p:cNvPr id="6" name="Rectangle: Rounded Corners 5">
            <a:extLst>
              <a:ext uri="{FF2B5EF4-FFF2-40B4-BE49-F238E27FC236}">
                <a16:creationId xmlns:a16="http://schemas.microsoft.com/office/drawing/2014/main" id="{F8480639-0CDC-452A-91F5-A16FD783D0D4}"/>
              </a:ext>
            </a:extLst>
          </p:cNvPr>
          <p:cNvSpPr/>
          <p:nvPr/>
        </p:nvSpPr>
        <p:spPr bwMode="auto">
          <a:xfrm>
            <a:off x="4355976" y="2068673"/>
            <a:ext cx="2446067" cy="2159261"/>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rPr>
              <a:t>Rank Akbar’s achievements from most to least significant using Partington’s </a:t>
            </a:r>
            <a:r>
              <a:rPr lang="en-US" sz="1800" dirty="0">
                <a:solidFill>
                  <a:schemeClr val="tx1"/>
                </a:solidFill>
                <a:latin typeface="Verdana" pitchFamily="34" charset="0"/>
              </a:rPr>
              <a:t>C</a:t>
            </a:r>
            <a:r>
              <a:rPr kumimoji="0" lang="en-US" sz="1800" b="0" i="0" u="none" strike="noStrike" cap="none" normalizeH="0" baseline="0" dirty="0">
                <a:ln>
                  <a:noFill/>
                </a:ln>
                <a:solidFill>
                  <a:schemeClr val="tx1"/>
                </a:solidFill>
                <a:effectLst/>
                <a:latin typeface="Verdana" pitchFamily="34" charset="0"/>
              </a:rPr>
              <a:t>riteria</a:t>
            </a:r>
            <a:endParaRPr kumimoji="0" lang="en-AU" sz="1800" b="0"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378578022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059EC6C-050A-48D4-B11F-5A3D01BB6B5B}"/>
              </a:ext>
            </a:extLst>
          </p:cNvPr>
          <p:cNvGraphicFramePr>
            <a:graphicFrameLocks noGrp="1"/>
          </p:cNvGraphicFramePr>
          <p:nvPr>
            <p:extLst>
              <p:ext uri="{D42A27DB-BD31-4B8C-83A1-F6EECF244321}">
                <p14:modId xmlns:p14="http://schemas.microsoft.com/office/powerpoint/2010/main" val="36352146"/>
              </p:ext>
            </p:extLst>
          </p:nvPr>
        </p:nvGraphicFramePr>
        <p:xfrm>
          <a:off x="1524000" y="539750"/>
          <a:ext cx="6096000" cy="3616176"/>
        </p:xfrm>
        <a:graphic>
          <a:graphicData uri="http://schemas.openxmlformats.org/drawingml/2006/table">
            <a:tbl>
              <a:tblPr firstRow="1" bandRow="1">
                <a:tableStyleId>{21E4AEA4-8DFA-4A89-87EB-49C32662AFE0}</a:tableStyleId>
              </a:tblPr>
              <a:tblGrid>
                <a:gridCol w="6096000">
                  <a:extLst>
                    <a:ext uri="{9D8B030D-6E8A-4147-A177-3AD203B41FA5}">
                      <a16:colId xmlns:a16="http://schemas.microsoft.com/office/drawing/2014/main" val="1661375846"/>
                    </a:ext>
                  </a:extLst>
                </a:gridCol>
              </a:tblGrid>
              <a:tr h="749541">
                <a:tc>
                  <a:txBody>
                    <a:bodyPr/>
                    <a:lstStyle/>
                    <a:p>
                      <a:r>
                        <a:rPr lang="en-US" sz="2000" dirty="0"/>
                        <a:t>Partington’s Criteria for Historical Significance</a:t>
                      </a:r>
                    </a:p>
                    <a:p>
                      <a:r>
                        <a:rPr lang="en-US" sz="1200" dirty="0"/>
                        <a:t>Partington, G. (1980) The idea of an historical education, Slough, NFER: 112-116.</a:t>
                      </a:r>
                      <a:endParaRPr lang="en-AU" sz="1200" dirty="0"/>
                    </a:p>
                  </a:txBody>
                  <a:tcPr/>
                </a:tc>
                <a:extLst>
                  <a:ext uri="{0D108BD9-81ED-4DB2-BD59-A6C34878D82A}">
                    <a16:rowId xmlns:a16="http://schemas.microsoft.com/office/drawing/2014/main" val="3205877880"/>
                  </a:ext>
                </a:extLst>
              </a:tr>
              <a:tr h="2866635">
                <a:tc>
                  <a:txBody>
                    <a:bodyPr/>
                    <a:lstStyle/>
                    <a:p>
                      <a:r>
                        <a:rPr lang="en-US" sz="2000" b="1" dirty="0"/>
                        <a:t>Importance</a:t>
                      </a:r>
                      <a:r>
                        <a:rPr lang="en-US" sz="2000" dirty="0"/>
                        <a:t>-to the people in the past</a:t>
                      </a:r>
                    </a:p>
                    <a:p>
                      <a:r>
                        <a:rPr lang="en-US" sz="2000" b="1" dirty="0"/>
                        <a:t>Profundity</a:t>
                      </a:r>
                      <a:r>
                        <a:rPr lang="en-US" sz="2000" dirty="0"/>
                        <a:t>- how deeply people's lives have been affected</a:t>
                      </a:r>
                    </a:p>
                    <a:p>
                      <a:r>
                        <a:rPr lang="en-US" sz="2000" b="1" dirty="0"/>
                        <a:t>Quantity</a:t>
                      </a:r>
                      <a:r>
                        <a:rPr lang="en-US" sz="2000" dirty="0"/>
                        <a:t>- how many lives have been affected</a:t>
                      </a:r>
                    </a:p>
                    <a:p>
                      <a:r>
                        <a:rPr lang="en-US" sz="2000" b="1" dirty="0"/>
                        <a:t>Durability</a:t>
                      </a:r>
                      <a:r>
                        <a:rPr lang="en-US" sz="2000" dirty="0"/>
                        <a:t>- for how long have people's lives been affected</a:t>
                      </a:r>
                    </a:p>
                    <a:p>
                      <a:r>
                        <a:rPr lang="en-US" sz="2000" b="1" dirty="0"/>
                        <a:t>Relevance</a:t>
                      </a:r>
                      <a:r>
                        <a:rPr lang="en-US" sz="2000" dirty="0"/>
                        <a:t>- in terms of the increased understanding of present life</a:t>
                      </a:r>
                      <a:endParaRPr lang="en-AU" sz="2000" dirty="0"/>
                    </a:p>
                  </a:txBody>
                  <a:tcPr/>
                </a:tc>
                <a:extLst>
                  <a:ext uri="{0D108BD9-81ED-4DB2-BD59-A6C34878D82A}">
                    <a16:rowId xmlns:a16="http://schemas.microsoft.com/office/drawing/2014/main" val="3427730026"/>
                  </a:ext>
                </a:extLst>
              </a:tr>
            </a:tbl>
          </a:graphicData>
        </a:graphic>
      </p:graphicFrame>
    </p:spTree>
    <p:extLst>
      <p:ext uri="{BB962C8B-B14F-4D97-AF65-F5344CB8AC3E}">
        <p14:creationId xmlns:p14="http://schemas.microsoft.com/office/powerpoint/2010/main" val="23463270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F560-B9E7-466A-BB21-F4D7365C633F}"/>
              </a:ext>
            </a:extLst>
          </p:cNvPr>
          <p:cNvSpPr>
            <a:spLocks noGrp="1"/>
          </p:cNvSpPr>
          <p:nvPr>
            <p:ph type="title"/>
          </p:nvPr>
        </p:nvSpPr>
        <p:spPr>
          <a:xfrm>
            <a:off x="107504" y="-85700"/>
            <a:ext cx="8712968" cy="857250"/>
          </a:xfrm>
        </p:spPr>
        <p:txBody>
          <a:bodyPr/>
          <a:lstStyle/>
          <a:p>
            <a:r>
              <a:rPr lang="en-AU" dirty="0"/>
              <a:t>Units 1 and 2 Empires</a:t>
            </a:r>
          </a:p>
        </p:txBody>
      </p:sp>
      <p:graphicFrame>
        <p:nvGraphicFramePr>
          <p:cNvPr id="4" name="Content Placeholder 3">
            <a:extLst>
              <a:ext uri="{FF2B5EF4-FFF2-40B4-BE49-F238E27FC236}">
                <a16:creationId xmlns:a16="http://schemas.microsoft.com/office/drawing/2014/main" id="{35E1967B-DD9E-461A-A195-C9758757619E}"/>
              </a:ext>
            </a:extLst>
          </p:cNvPr>
          <p:cNvGraphicFramePr>
            <a:graphicFrameLocks noGrp="1"/>
          </p:cNvGraphicFramePr>
          <p:nvPr>
            <p:ph idx="1"/>
            <p:extLst>
              <p:ext uri="{D42A27DB-BD31-4B8C-83A1-F6EECF244321}">
                <p14:modId xmlns:p14="http://schemas.microsoft.com/office/powerpoint/2010/main" val="718460170"/>
              </p:ext>
            </p:extLst>
          </p:nvPr>
        </p:nvGraphicFramePr>
        <p:xfrm>
          <a:off x="107504" y="627534"/>
          <a:ext cx="8821390" cy="4064238"/>
        </p:xfrm>
        <a:graphic>
          <a:graphicData uri="http://schemas.openxmlformats.org/drawingml/2006/table">
            <a:tbl>
              <a:tblPr firstRow="1" bandRow="1">
                <a:tableStyleId>{72833802-FEF1-4C79-8D5D-14CF1EAF98D9}</a:tableStyleId>
              </a:tblPr>
              <a:tblGrid>
                <a:gridCol w="1512168">
                  <a:extLst>
                    <a:ext uri="{9D8B030D-6E8A-4147-A177-3AD203B41FA5}">
                      <a16:colId xmlns:a16="http://schemas.microsoft.com/office/drawing/2014/main" val="2422161473"/>
                    </a:ext>
                  </a:extLst>
                </a:gridCol>
                <a:gridCol w="7309222">
                  <a:extLst>
                    <a:ext uri="{9D8B030D-6E8A-4147-A177-3AD203B41FA5}">
                      <a16:colId xmlns:a16="http://schemas.microsoft.com/office/drawing/2014/main" val="2017662329"/>
                    </a:ext>
                  </a:extLst>
                </a:gridCol>
              </a:tblGrid>
              <a:tr h="437118">
                <a:tc>
                  <a:txBody>
                    <a:bodyPr/>
                    <a:lstStyle/>
                    <a:p>
                      <a:endParaRPr lang="en-AU" dirty="0"/>
                    </a:p>
                  </a:txBody>
                  <a:tcPr/>
                </a:tc>
                <a:tc>
                  <a:txBody>
                    <a:bodyPr/>
                    <a:lstStyle/>
                    <a:p>
                      <a:r>
                        <a:rPr lang="en-AU" dirty="0"/>
                        <a:t>Units 1 and 2 Empires</a:t>
                      </a:r>
                    </a:p>
                  </a:txBody>
                  <a:tcPr/>
                </a:tc>
                <a:extLst>
                  <a:ext uri="{0D108BD9-81ED-4DB2-BD59-A6C34878D82A}">
                    <a16:rowId xmlns:a16="http://schemas.microsoft.com/office/drawing/2014/main" val="3084720532"/>
                  </a:ext>
                </a:extLst>
              </a:tr>
              <a:tr h="370840">
                <a:tc>
                  <a:txBody>
                    <a:bodyPr/>
                    <a:lstStyle/>
                    <a:p>
                      <a:r>
                        <a:rPr lang="en-AU" b="1" dirty="0"/>
                        <a:t>Area of Study Two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rPr>
                        <a:t>Encounters, challenge and change </a:t>
                      </a:r>
                      <a:endParaRPr lang="en-AU" sz="1800" kern="1200" dirty="0">
                        <a:solidFill>
                          <a:schemeClr val="dk1"/>
                        </a:solidFill>
                        <a:effectLst/>
                        <a:latin typeface="+mn-lt"/>
                        <a:ea typeface="+mn-ea"/>
                        <a:cs typeface="+mn-cs"/>
                      </a:endParaRPr>
                    </a:p>
                  </a:txBody>
                  <a:tcPr/>
                </a:tc>
                <a:extLst>
                  <a:ext uri="{0D108BD9-81ED-4DB2-BD59-A6C34878D82A}">
                    <a16:rowId xmlns:a16="http://schemas.microsoft.com/office/drawing/2014/main" val="4221137923"/>
                  </a:ext>
                </a:extLst>
              </a:tr>
              <a:tr h="370840">
                <a:tc>
                  <a:txBody>
                    <a:bodyPr/>
                    <a:lstStyle/>
                    <a:p>
                      <a:r>
                        <a:rPr lang="en-AU" b="1" dirty="0"/>
                        <a:t>Outcome 2</a:t>
                      </a:r>
                    </a:p>
                  </a:txBody>
                  <a:tcPr/>
                </a:tc>
                <a:tc>
                  <a:txBody>
                    <a:bodyPr/>
                    <a:lstStyle/>
                    <a:p>
                      <a:r>
                        <a:rPr lang="en-GB" sz="1800" kern="1200" dirty="0">
                          <a:effectLst/>
                        </a:rPr>
                        <a:t>Student should be able to analyse the challenges and changes faced by the empire and evaluate the consequences of its imperial encounters in new territories and colonies, and on Indigenous peoples.</a:t>
                      </a:r>
                      <a:endParaRPr lang="en-AU" dirty="0"/>
                    </a:p>
                  </a:txBody>
                  <a:tcPr/>
                </a:tc>
                <a:extLst>
                  <a:ext uri="{0D108BD9-81ED-4DB2-BD59-A6C34878D82A}">
                    <a16:rowId xmlns:a16="http://schemas.microsoft.com/office/drawing/2014/main" val="1577447254"/>
                  </a:ext>
                </a:extLst>
              </a:tr>
              <a:tr h="370840">
                <a:tc>
                  <a:txBody>
                    <a:bodyPr/>
                    <a:lstStyle/>
                    <a:p>
                      <a:r>
                        <a:rPr lang="en-AU" b="1" dirty="0"/>
                        <a:t>Inquiry Questions</a:t>
                      </a:r>
                    </a:p>
                  </a:txBody>
                  <a:tcPr/>
                </a:tc>
                <a:tc>
                  <a:txBody>
                    <a:bodyPr/>
                    <a:lstStyle/>
                    <a:p>
                      <a:pPr marL="285750" lvl="0" indent="-285750">
                        <a:buFont typeface="Arial" panose="020B0604020202020204" pitchFamily="34" charset="0"/>
                        <a:buChar char="•"/>
                      </a:pPr>
                      <a:r>
                        <a:rPr lang="en-GB" sz="1600" kern="1200" dirty="0">
                          <a:effectLst/>
                        </a:rPr>
                        <a:t>How did the empire manage and consolidate its power and influence?</a:t>
                      </a:r>
                      <a:endParaRPr lang="en-AU" sz="1600" dirty="0">
                        <a:effectLst/>
                      </a:endParaRPr>
                    </a:p>
                    <a:p>
                      <a:pPr marL="285750" lvl="0" indent="-285750">
                        <a:buFont typeface="Arial" panose="020B0604020202020204" pitchFamily="34" charset="0"/>
                        <a:buChar char="•"/>
                      </a:pPr>
                      <a:r>
                        <a:rPr lang="en-GB" sz="1600" dirty="0">
                          <a:effectLst/>
                        </a:rPr>
                        <a:t>How did daily life change through exchanges between empire and its colonies?</a:t>
                      </a:r>
                      <a:endParaRPr lang="en-AU" sz="1600" dirty="0">
                        <a:effectLst/>
                      </a:endParaRPr>
                    </a:p>
                    <a:p>
                      <a:pPr marL="285750" lvl="0" indent="-285750">
                        <a:buFont typeface="Arial" panose="020B0604020202020204" pitchFamily="34" charset="0"/>
                        <a:buChar char="•"/>
                      </a:pPr>
                      <a:r>
                        <a:rPr lang="en-GB" sz="1600" kern="1200" dirty="0">
                          <a:effectLst/>
                        </a:rPr>
                        <a:t>What were the consequences of encounters between empire and indigenous peoples? </a:t>
                      </a:r>
                      <a:endParaRPr lang="en-AU" sz="1600" dirty="0">
                        <a:effectLst/>
                      </a:endParaRPr>
                    </a:p>
                    <a:p>
                      <a:pPr marL="285750" lvl="0" indent="-285750">
                        <a:buFont typeface="Arial" panose="020B0604020202020204" pitchFamily="34" charset="0"/>
                        <a:buChar char="•"/>
                      </a:pPr>
                      <a:r>
                        <a:rPr lang="en-GB" sz="1600" kern="1200" dirty="0">
                          <a:effectLst/>
                        </a:rPr>
                        <a:t>To what extent did the empire decline and/or collapse? </a:t>
                      </a:r>
                      <a:endParaRPr lang="en-AU" sz="1600" dirty="0">
                        <a:effectLst/>
                      </a:endParaRPr>
                    </a:p>
                    <a:p>
                      <a:pPr marL="285750" lvl="0" indent="-285750">
                        <a:buFont typeface="Arial" panose="020B0604020202020204" pitchFamily="34" charset="0"/>
                        <a:buChar char="•"/>
                      </a:pPr>
                      <a:r>
                        <a:rPr lang="en-GB" sz="1600" kern="1200" dirty="0">
                          <a:effectLst/>
                        </a:rPr>
                        <a:t>What were the significant legacies of the empire? </a:t>
                      </a:r>
                      <a:endParaRPr lang="en-AU" sz="1600" dirty="0">
                        <a:effectLst/>
                      </a:endParaRPr>
                    </a:p>
                  </a:txBody>
                  <a:tcPr/>
                </a:tc>
                <a:extLst>
                  <a:ext uri="{0D108BD9-81ED-4DB2-BD59-A6C34878D82A}">
                    <a16:rowId xmlns:a16="http://schemas.microsoft.com/office/drawing/2014/main" val="3428961597"/>
                  </a:ext>
                </a:extLst>
              </a:tr>
            </a:tbl>
          </a:graphicData>
        </a:graphic>
      </p:graphicFrame>
    </p:spTree>
    <p:extLst>
      <p:ext uri="{BB962C8B-B14F-4D97-AF65-F5344CB8AC3E}">
        <p14:creationId xmlns:p14="http://schemas.microsoft.com/office/powerpoint/2010/main" val="22406454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92" y="275273"/>
            <a:ext cx="8712968" cy="857250"/>
          </a:xfrm>
        </p:spPr>
        <p:txBody>
          <a:bodyPr/>
          <a:lstStyle/>
          <a:p>
            <a:pPr algn="ctr"/>
            <a:r>
              <a:rPr lang="en-AU" b="0" dirty="0">
                <a:solidFill>
                  <a:srgbClr val="0070C0"/>
                </a:solidFill>
              </a:rPr>
              <a:t>Acknowledgment of Country</a:t>
            </a:r>
            <a:endParaRPr lang="en-AU" dirty="0"/>
          </a:p>
        </p:txBody>
      </p:sp>
      <p:sp>
        <p:nvSpPr>
          <p:cNvPr id="3" name="Content Placeholder 2"/>
          <p:cNvSpPr>
            <a:spLocks noGrp="1"/>
          </p:cNvSpPr>
          <p:nvPr>
            <p:ph idx="1"/>
          </p:nvPr>
        </p:nvSpPr>
        <p:spPr>
          <a:xfrm>
            <a:off x="179512" y="1347614"/>
            <a:ext cx="8712968" cy="2971800"/>
          </a:xfrm>
        </p:spPr>
        <p:txBody>
          <a:bodyPr/>
          <a:lstStyle/>
          <a:p>
            <a:pPr marL="0" indent="0">
              <a:buNone/>
            </a:pPr>
            <a:r>
              <a:rPr lang="en-US" sz="1400" b="0" dirty="0"/>
              <a:t>Today I acknowledge the </a:t>
            </a:r>
            <a:r>
              <a:rPr lang="en-US" sz="1400" b="0" dirty="0" err="1"/>
              <a:t>Wurundjeri</a:t>
            </a:r>
            <a:r>
              <a:rPr lang="en-US" sz="1400" b="0" dirty="0"/>
              <a:t> people of the Kulin Nation as the traditional custodians of the unceded land in which I am working on today. I would also like to acknowledge the traditional custodians of the many lands across Victoria on which each of you are living, learning and working.</a:t>
            </a:r>
          </a:p>
          <a:p>
            <a:endParaRPr lang="en-US" sz="1400" b="0" dirty="0"/>
          </a:p>
          <a:p>
            <a:pPr marL="0" indent="0">
              <a:buNone/>
            </a:pPr>
            <a:r>
              <a:rPr lang="en-US" sz="1400" b="0" dirty="0"/>
              <a:t>I would like to pay my respects to elders past and present and extend that respect to any Aboriginal or Torres Strait Islander people who are joining us in this session.</a:t>
            </a:r>
          </a:p>
          <a:p>
            <a:pPr marL="0" indent="0">
              <a:buNone/>
            </a:pPr>
            <a:endParaRPr lang="en-AU" dirty="0"/>
          </a:p>
        </p:txBody>
      </p:sp>
      <p:pic>
        <p:nvPicPr>
          <p:cNvPr id="4" name="Picture 3">
            <a:extLst>
              <a:ext uri="{FF2B5EF4-FFF2-40B4-BE49-F238E27FC236}">
                <a16:creationId xmlns:a16="http://schemas.microsoft.com/office/drawing/2014/main" id="{4CCE6415-0C1C-4217-B4B5-CAFA3005B1CD}"/>
              </a:ext>
            </a:extLst>
          </p:cNvPr>
          <p:cNvPicPr>
            <a:picLocks noChangeAspect="1"/>
          </p:cNvPicPr>
          <p:nvPr/>
        </p:nvPicPr>
        <p:blipFill>
          <a:blip r:embed="rId3"/>
          <a:stretch>
            <a:fillRect/>
          </a:stretch>
        </p:blipFill>
        <p:spPr>
          <a:xfrm>
            <a:off x="251521" y="3137886"/>
            <a:ext cx="8352928" cy="1414429"/>
          </a:xfrm>
          <a:prstGeom prst="rect">
            <a:avLst/>
          </a:prstGeom>
        </p:spPr>
      </p:pic>
    </p:spTree>
    <p:extLst>
      <p:ext uri="{BB962C8B-B14F-4D97-AF65-F5344CB8AC3E}">
        <p14:creationId xmlns:p14="http://schemas.microsoft.com/office/powerpoint/2010/main" val="2167057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7C4BE69-502E-4E9A-BB05-40E92EE541DF}"/>
              </a:ext>
            </a:extLst>
          </p:cNvPr>
          <p:cNvGraphicFramePr>
            <a:graphicFrameLocks noGrp="1"/>
          </p:cNvGraphicFramePr>
          <p:nvPr>
            <p:ph idx="1"/>
            <p:extLst>
              <p:ext uri="{D42A27DB-BD31-4B8C-83A1-F6EECF244321}">
                <p14:modId xmlns:p14="http://schemas.microsoft.com/office/powerpoint/2010/main" val="384318552"/>
              </p:ext>
            </p:extLst>
          </p:nvPr>
        </p:nvGraphicFramePr>
        <p:xfrm>
          <a:off x="107504" y="123478"/>
          <a:ext cx="8713788" cy="4460240"/>
        </p:xfrm>
        <a:graphic>
          <a:graphicData uri="http://schemas.openxmlformats.org/drawingml/2006/table">
            <a:tbl>
              <a:tblPr firstRow="1" bandRow="1">
                <a:tableStyleId>{85BE263C-DBD7-4A20-BB59-AAB30ACAA65A}</a:tableStyleId>
              </a:tblPr>
              <a:tblGrid>
                <a:gridCol w="2088356">
                  <a:extLst>
                    <a:ext uri="{9D8B030D-6E8A-4147-A177-3AD203B41FA5}">
                      <a16:colId xmlns:a16="http://schemas.microsoft.com/office/drawing/2014/main" val="2422161473"/>
                    </a:ext>
                  </a:extLst>
                </a:gridCol>
                <a:gridCol w="6625432">
                  <a:extLst>
                    <a:ext uri="{9D8B030D-6E8A-4147-A177-3AD203B41FA5}">
                      <a16:colId xmlns:a16="http://schemas.microsoft.com/office/drawing/2014/main" val="2017662329"/>
                    </a:ext>
                  </a:extLst>
                </a:gridCol>
              </a:tblGrid>
              <a:tr h="370840">
                <a:tc>
                  <a:txBody>
                    <a:bodyPr/>
                    <a:lstStyle/>
                    <a:p>
                      <a:endParaRPr lang="en-AU" dirty="0"/>
                    </a:p>
                  </a:txBody>
                  <a:tcPr/>
                </a:tc>
                <a:tc>
                  <a:txBody>
                    <a:bodyPr/>
                    <a:lstStyle/>
                    <a:p>
                      <a:r>
                        <a:rPr lang="en-AU" dirty="0"/>
                        <a:t>Units 1 and 2 Empires</a:t>
                      </a:r>
                    </a:p>
                  </a:txBody>
                  <a:tcPr/>
                </a:tc>
                <a:extLst>
                  <a:ext uri="{0D108BD9-81ED-4DB2-BD59-A6C34878D82A}">
                    <a16:rowId xmlns:a16="http://schemas.microsoft.com/office/drawing/2014/main" val="3084720532"/>
                  </a:ext>
                </a:extLst>
              </a:tr>
              <a:tr h="370840">
                <a:tc>
                  <a:txBody>
                    <a:bodyPr/>
                    <a:lstStyle/>
                    <a:p>
                      <a:r>
                        <a:rPr lang="en-AU" dirty="0"/>
                        <a:t>Area of Study Two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rPr>
                        <a:t>Encounters, challenge and change </a:t>
                      </a:r>
                      <a:endParaRPr lang="en-AU" sz="1800" kern="1200" dirty="0">
                        <a:solidFill>
                          <a:schemeClr val="dk1"/>
                        </a:solidFill>
                        <a:effectLst/>
                        <a:latin typeface="+mn-lt"/>
                        <a:ea typeface="+mn-ea"/>
                        <a:cs typeface="+mn-cs"/>
                      </a:endParaRPr>
                    </a:p>
                  </a:txBody>
                  <a:tcPr/>
                </a:tc>
                <a:extLst>
                  <a:ext uri="{0D108BD9-81ED-4DB2-BD59-A6C34878D82A}">
                    <a16:rowId xmlns:a16="http://schemas.microsoft.com/office/drawing/2014/main" val="4221137923"/>
                  </a:ext>
                </a:extLst>
              </a:tr>
              <a:tr h="736872">
                <a:tc>
                  <a:txBody>
                    <a:bodyPr/>
                    <a:lstStyle/>
                    <a:p>
                      <a:r>
                        <a:rPr lang="en-US" dirty="0"/>
                        <a:t>Key knowledge</a:t>
                      </a:r>
                      <a:endParaRPr lang="en-AU" dirty="0"/>
                    </a:p>
                  </a:txBody>
                  <a:tcPr/>
                </a:tc>
                <a:tc>
                  <a:txBody>
                    <a:bodyPr/>
                    <a:lstStyle/>
                    <a:p>
                      <a:pPr marL="285750" indent="-285750">
                        <a:buFont typeface="Arial" panose="020B0604020202020204" pitchFamily="34" charset="0"/>
                        <a:buChar char="•"/>
                      </a:pPr>
                      <a:r>
                        <a:rPr lang="en-GB" sz="1400" kern="1200" dirty="0">
                          <a:effectLst/>
                        </a:rPr>
                        <a:t>the challenges of consolidating and expanding the power of the empire,…</a:t>
                      </a:r>
                    </a:p>
                    <a:p>
                      <a:pPr marL="285750" indent="-285750">
                        <a:buFont typeface="Arial" panose="020B0604020202020204" pitchFamily="34" charset="0"/>
                        <a:buChar char="•"/>
                      </a:pPr>
                      <a:r>
                        <a:rPr lang="en-GB" sz="1400" kern="1200" dirty="0">
                          <a:effectLst/>
                        </a:rPr>
                        <a:t>the political, legal, social and economic structures and management of new territories,…</a:t>
                      </a:r>
                    </a:p>
                    <a:p>
                      <a:pPr marL="285750" indent="-285750">
                        <a:buFont typeface="Arial" panose="020B0604020202020204" pitchFamily="34" charset="0"/>
                        <a:buChar char="•"/>
                      </a:pPr>
                      <a:r>
                        <a:rPr lang="en-GB" sz="1400" kern="1200" dirty="0">
                          <a:effectLst/>
                        </a:rPr>
                        <a:t>the competing motivations of individuals and groups in establishing and exploiting colonies,…</a:t>
                      </a:r>
                    </a:p>
                    <a:p>
                      <a:pPr marL="285750" indent="-285750">
                        <a:buFont typeface="Arial" panose="020B0604020202020204" pitchFamily="34" charset="0"/>
                        <a:buChar char="•"/>
                      </a:pPr>
                      <a:r>
                        <a:rPr lang="en-GB" sz="1400" kern="1200" dirty="0">
                          <a:effectLst/>
                        </a:rPr>
                        <a:t>the economic exchanges between the empire and its new territories and colonies,…</a:t>
                      </a:r>
                    </a:p>
                    <a:p>
                      <a:pPr marL="285750" indent="-285750">
                        <a:buFont typeface="Arial" panose="020B0604020202020204" pitchFamily="34" charset="0"/>
                        <a:buChar char="•"/>
                      </a:pPr>
                      <a:r>
                        <a:rPr lang="en-GB" sz="1400" kern="1200" dirty="0">
                          <a:effectLst/>
                        </a:rPr>
                        <a:t>differing perspectives and experiences of people in the empire,…</a:t>
                      </a:r>
                    </a:p>
                    <a:p>
                      <a:pPr marL="285750" indent="-285750">
                        <a:buFont typeface="Arial" panose="020B0604020202020204" pitchFamily="34" charset="0"/>
                        <a:buChar char="•"/>
                      </a:pPr>
                      <a:r>
                        <a:rPr lang="en-US" sz="1400" dirty="0"/>
                        <a:t>the rise of colonial identities and cultures and their contribution to imperial identity</a:t>
                      </a:r>
                    </a:p>
                    <a:p>
                      <a:pPr marL="285750" indent="-285750">
                        <a:buFont typeface="Arial" panose="020B0604020202020204" pitchFamily="34" charset="0"/>
                        <a:buChar char="•"/>
                      </a:pPr>
                      <a:r>
                        <a:rPr lang="en-GB" sz="1400" kern="1200" dirty="0">
                          <a:effectLst/>
                        </a:rPr>
                        <a:t>the intended and unintended consequences of interactions between colonisers, subjects and Indigenous peoples,…</a:t>
                      </a:r>
                    </a:p>
                    <a:p>
                      <a:pPr marL="285750" indent="-285750">
                        <a:buFont typeface="Arial" panose="020B0604020202020204" pitchFamily="34" charset="0"/>
                        <a:buChar char="•"/>
                      </a:pPr>
                      <a:r>
                        <a:rPr lang="en-US" sz="1400" dirty="0"/>
                        <a:t>the consequences of </a:t>
                      </a:r>
                      <a:r>
                        <a:rPr lang="en-US" sz="1400" dirty="0" err="1"/>
                        <a:t>colonisation</a:t>
                      </a:r>
                      <a:r>
                        <a:rPr lang="en-US" sz="1400" dirty="0"/>
                        <a:t> on the environment and society,…</a:t>
                      </a:r>
                    </a:p>
                    <a:p>
                      <a:pPr marL="285750" indent="-285750">
                        <a:buFont typeface="Arial" panose="020B0604020202020204" pitchFamily="34" charset="0"/>
                        <a:buChar char="•"/>
                      </a:pPr>
                      <a:r>
                        <a:rPr lang="en-US" sz="1400" dirty="0"/>
                        <a:t>the extent to which the power and authority of the empire changed or remained the same,…</a:t>
                      </a:r>
                    </a:p>
                    <a:p>
                      <a:pPr marL="285750" indent="-285750">
                        <a:buFont typeface="Arial" panose="020B0604020202020204" pitchFamily="34" charset="0"/>
                        <a:buChar char="•"/>
                      </a:pPr>
                      <a:r>
                        <a:rPr lang="en-US" sz="1400" dirty="0"/>
                        <a:t>the social, political, economic and cultural legacies and heritages of the empire,…</a:t>
                      </a:r>
                      <a:endParaRPr lang="en-AU" sz="1400" dirty="0"/>
                    </a:p>
                  </a:txBody>
                  <a:tcPr/>
                </a:tc>
                <a:extLst>
                  <a:ext uri="{0D108BD9-81ED-4DB2-BD59-A6C34878D82A}">
                    <a16:rowId xmlns:a16="http://schemas.microsoft.com/office/drawing/2014/main" val="1577447254"/>
                  </a:ext>
                </a:extLst>
              </a:tr>
            </a:tbl>
          </a:graphicData>
        </a:graphic>
      </p:graphicFrame>
    </p:spTree>
    <p:extLst>
      <p:ext uri="{BB962C8B-B14F-4D97-AF65-F5344CB8AC3E}">
        <p14:creationId xmlns:p14="http://schemas.microsoft.com/office/powerpoint/2010/main" val="30153650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7C4BE69-502E-4E9A-BB05-40E92EE541DF}"/>
              </a:ext>
            </a:extLst>
          </p:cNvPr>
          <p:cNvGraphicFramePr>
            <a:graphicFrameLocks noGrp="1"/>
          </p:cNvGraphicFramePr>
          <p:nvPr>
            <p:ph idx="1"/>
            <p:extLst>
              <p:ext uri="{D42A27DB-BD31-4B8C-83A1-F6EECF244321}">
                <p14:modId xmlns:p14="http://schemas.microsoft.com/office/powerpoint/2010/main" val="858156070"/>
              </p:ext>
            </p:extLst>
          </p:nvPr>
        </p:nvGraphicFramePr>
        <p:xfrm>
          <a:off x="215106" y="339502"/>
          <a:ext cx="8713788" cy="4033520"/>
        </p:xfrm>
        <a:graphic>
          <a:graphicData uri="http://schemas.openxmlformats.org/drawingml/2006/table">
            <a:tbl>
              <a:tblPr firstRow="1" bandRow="1">
                <a:tableStyleId>{85BE263C-DBD7-4A20-BB59-AAB30ACAA65A}</a:tableStyleId>
              </a:tblPr>
              <a:tblGrid>
                <a:gridCol w="2088356">
                  <a:extLst>
                    <a:ext uri="{9D8B030D-6E8A-4147-A177-3AD203B41FA5}">
                      <a16:colId xmlns:a16="http://schemas.microsoft.com/office/drawing/2014/main" val="2422161473"/>
                    </a:ext>
                  </a:extLst>
                </a:gridCol>
                <a:gridCol w="6625432">
                  <a:extLst>
                    <a:ext uri="{9D8B030D-6E8A-4147-A177-3AD203B41FA5}">
                      <a16:colId xmlns:a16="http://schemas.microsoft.com/office/drawing/2014/main" val="2017662329"/>
                    </a:ext>
                  </a:extLst>
                </a:gridCol>
              </a:tblGrid>
              <a:tr h="370840">
                <a:tc gridSpan="2">
                  <a:txBody>
                    <a:bodyPr/>
                    <a:lstStyle/>
                    <a:p>
                      <a:pPr algn="ctr"/>
                      <a:r>
                        <a:rPr lang="en-AU" dirty="0"/>
                        <a:t>Units 1 and 2 Empires</a:t>
                      </a:r>
                    </a:p>
                  </a:txBody>
                  <a:tcPr/>
                </a:tc>
                <a:tc hMerge="1">
                  <a:txBody>
                    <a:bodyPr/>
                    <a:lstStyle/>
                    <a:p>
                      <a:endParaRPr lang="en-AU" dirty="0"/>
                    </a:p>
                  </a:txBody>
                  <a:tcPr/>
                </a:tc>
                <a:extLst>
                  <a:ext uri="{0D108BD9-81ED-4DB2-BD59-A6C34878D82A}">
                    <a16:rowId xmlns:a16="http://schemas.microsoft.com/office/drawing/2014/main" val="3084720532"/>
                  </a:ext>
                </a:extLst>
              </a:tr>
              <a:tr h="370840">
                <a:tc>
                  <a:txBody>
                    <a:bodyPr/>
                    <a:lstStyle/>
                    <a:p>
                      <a:r>
                        <a:rPr lang="en-AU" dirty="0"/>
                        <a:t>Area of Study Two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rPr>
                        <a:t>Encounters, challenge and change </a:t>
                      </a:r>
                      <a:endParaRPr lang="en-AU" sz="1800" kern="1200" dirty="0">
                        <a:solidFill>
                          <a:schemeClr val="dk1"/>
                        </a:solidFill>
                        <a:effectLst/>
                        <a:latin typeface="+mn-lt"/>
                        <a:ea typeface="+mn-ea"/>
                        <a:cs typeface="+mn-cs"/>
                      </a:endParaRPr>
                    </a:p>
                  </a:txBody>
                  <a:tcPr/>
                </a:tc>
                <a:extLst>
                  <a:ext uri="{0D108BD9-81ED-4DB2-BD59-A6C34878D82A}">
                    <a16:rowId xmlns:a16="http://schemas.microsoft.com/office/drawing/2014/main" val="4221137923"/>
                  </a:ext>
                </a:extLst>
              </a:tr>
              <a:tr h="741680">
                <a:tc>
                  <a:txBody>
                    <a:bodyPr/>
                    <a:lstStyle/>
                    <a:p>
                      <a:r>
                        <a:rPr lang="en-US" dirty="0"/>
                        <a:t>Relationship between Key knowledge and Skills</a:t>
                      </a:r>
                    </a:p>
                    <a:p>
                      <a:endParaRPr lang="en-AU" dirty="0"/>
                    </a:p>
                  </a:txBody>
                  <a:tcPr/>
                </a:tc>
                <a:tc>
                  <a:txBody>
                    <a:bodyPr/>
                    <a:lstStyle/>
                    <a:p>
                      <a:pPr marL="285750" lvl="0" indent="-285750">
                        <a:buFont typeface="Arial" panose="020B0604020202020204" pitchFamily="34" charset="0"/>
                        <a:buChar char="•"/>
                      </a:pPr>
                      <a:r>
                        <a:rPr lang="en-GB" dirty="0">
                          <a:effectLst/>
                        </a:rPr>
                        <a:t>ask and use a range of historical questions to explore </a:t>
                      </a:r>
                      <a:r>
                        <a:rPr lang="en-GB" sz="1600" dirty="0">
                          <a:effectLst/>
                        </a:rPr>
                        <a:t>challenges and changes to an empire</a:t>
                      </a:r>
                      <a:endParaRPr lang="en-AU" sz="1600" dirty="0">
                        <a:effectLst/>
                      </a:endParaRPr>
                    </a:p>
                    <a:p>
                      <a:pPr marL="285750" lvl="0" indent="-285750">
                        <a:buFont typeface="Arial" panose="020B0604020202020204" pitchFamily="34" charset="0"/>
                        <a:buChar char="•"/>
                      </a:pPr>
                      <a:r>
                        <a:rPr lang="en-GB" sz="1600" dirty="0">
                          <a:effectLst/>
                        </a:rPr>
                        <a:t>analyse sources for use as evidence</a:t>
                      </a:r>
                      <a:endParaRPr lang="en-AU" sz="1600" dirty="0">
                        <a:effectLst/>
                      </a:endParaRPr>
                    </a:p>
                    <a:p>
                      <a:pPr marL="285750" lvl="0" indent="-285750">
                        <a:buFont typeface="Arial" panose="020B0604020202020204" pitchFamily="34" charset="0"/>
                        <a:buChar char="•"/>
                      </a:pPr>
                      <a:r>
                        <a:rPr lang="en-GB" sz="1600" dirty="0">
                          <a:effectLst/>
                        </a:rPr>
                        <a:t>identify the perspectives of people in the empire and how perspectives changed over time</a:t>
                      </a:r>
                      <a:endParaRPr lang="en-AU" sz="1600" dirty="0">
                        <a:effectLst/>
                      </a:endParaRPr>
                    </a:p>
                    <a:p>
                      <a:pPr marL="285750" lvl="0" indent="-285750">
                        <a:buFont typeface="Arial" panose="020B0604020202020204" pitchFamily="34" charset="0"/>
                        <a:buChar char="•"/>
                      </a:pPr>
                      <a:r>
                        <a:rPr lang="en-GB" sz="1600" dirty="0">
                          <a:effectLst/>
                        </a:rPr>
                        <a:t>identify different historical interpretations about the changes and challenges to an empire</a:t>
                      </a:r>
                      <a:endParaRPr lang="en-AU" sz="1600" dirty="0">
                        <a:effectLst/>
                      </a:endParaRPr>
                    </a:p>
                    <a:p>
                      <a:pPr marL="285750" lvl="0" indent="-285750">
                        <a:buFont typeface="Arial" panose="020B0604020202020204" pitchFamily="34" charset="0"/>
                        <a:buChar char="•"/>
                      </a:pPr>
                      <a:r>
                        <a:rPr lang="en-GB" sz="1600" dirty="0">
                          <a:effectLst/>
                        </a:rPr>
                        <a:t>explain the consequences of challenges and changes to an empire</a:t>
                      </a:r>
                      <a:endParaRPr lang="en-AU" sz="1600" dirty="0">
                        <a:effectLst/>
                      </a:endParaRPr>
                    </a:p>
                    <a:p>
                      <a:pPr marL="285750" lvl="0" indent="-285750">
                        <a:buFont typeface="Arial" panose="020B0604020202020204" pitchFamily="34" charset="0"/>
                        <a:buChar char="•"/>
                      </a:pPr>
                      <a:r>
                        <a:rPr lang="en-GB" sz="1600" dirty="0">
                          <a:effectLst/>
                        </a:rPr>
                        <a:t>explain how an empire changed and/or stayed the same </a:t>
                      </a:r>
                      <a:endParaRPr lang="en-AU" sz="1600" dirty="0">
                        <a:effectLst/>
                      </a:endParaRPr>
                    </a:p>
                    <a:p>
                      <a:pPr marL="285750" lvl="0" indent="-285750">
                        <a:buFont typeface="Arial" panose="020B0604020202020204" pitchFamily="34" charset="0"/>
                        <a:buChar char="•"/>
                      </a:pPr>
                      <a:r>
                        <a:rPr lang="en-GB" sz="1600" dirty="0">
                          <a:effectLst/>
                        </a:rPr>
                        <a:t>evaluate the significance of events, ideas, individuals and movements</a:t>
                      </a:r>
                      <a:endParaRPr lang="en-AU" sz="1600" dirty="0">
                        <a:effectLst/>
                      </a:endParaRPr>
                    </a:p>
                    <a:p>
                      <a:pPr marL="285750" lvl="0" indent="-285750">
                        <a:buFont typeface="Arial" panose="020B0604020202020204" pitchFamily="34" charset="0"/>
                        <a:buChar char="•"/>
                      </a:pPr>
                      <a:r>
                        <a:rPr lang="en-GB" sz="1600" dirty="0">
                          <a:effectLst/>
                        </a:rPr>
                        <a:t>construct arguments about the challenges and changes of an empire using sources as evidence.</a:t>
                      </a:r>
                      <a:endParaRPr lang="en-AU" sz="1600" dirty="0">
                        <a:effectLst/>
                      </a:endParaRPr>
                    </a:p>
                  </a:txBody>
                  <a:tcPr/>
                </a:tc>
                <a:extLst>
                  <a:ext uri="{0D108BD9-81ED-4DB2-BD59-A6C34878D82A}">
                    <a16:rowId xmlns:a16="http://schemas.microsoft.com/office/drawing/2014/main" val="1577447254"/>
                  </a:ext>
                </a:extLst>
              </a:tr>
            </a:tbl>
          </a:graphicData>
        </a:graphic>
      </p:graphicFrame>
    </p:spTree>
    <p:extLst>
      <p:ext uri="{BB962C8B-B14F-4D97-AF65-F5344CB8AC3E}">
        <p14:creationId xmlns:p14="http://schemas.microsoft.com/office/powerpoint/2010/main" val="35503318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2B3B-3A36-49FA-90B5-3BF46756B87B}"/>
              </a:ext>
            </a:extLst>
          </p:cNvPr>
          <p:cNvSpPr>
            <a:spLocks noGrp="1"/>
          </p:cNvSpPr>
          <p:nvPr>
            <p:ph type="title"/>
          </p:nvPr>
        </p:nvSpPr>
        <p:spPr/>
        <p:txBody>
          <a:bodyPr/>
          <a:lstStyle/>
          <a:p>
            <a:r>
              <a:rPr lang="en-AU" dirty="0"/>
              <a:t>Teaching and Learning Ideas </a:t>
            </a:r>
          </a:p>
        </p:txBody>
      </p:sp>
      <p:sp>
        <p:nvSpPr>
          <p:cNvPr id="3" name="Content Placeholder 2">
            <a:extLst>
              <a:ext uri="{FF2B5EF4-FFF2-40B4-BE49-F238E27FC236}">
                <a16:creationId xmlns:a16="http://schemas.microsoft.com/office/drawing/2014/main" id="{19E8ABEB-ABA1-4D54-A0E5-22292493CBF4}"/>
              </a:ext>
            </a:extLst>
          </p:cNvPr>
          <p:cNvSpPr>
            <a:spLocks noGrp="1"/>
          </p:cNvSpPr>
          <p:nvPr>
            <p:ph idx="1"/>
          </p:nvPr>
        </p:nvSpPr>
        <p:spPr/>
        <p:txBody>
          <a:bodyPr/>
          <a:lstStyle/>
          <a:p>
            <a:pPr marL="0" indent="0">
              <a:buNone/>
            </a:pPr>
            <a:r>
              <a:rPr lang="en-US" sz="2000" dirty="0"/>
              <a:t>“identify different historical interpretations about the changes and challenges to an empire” + “the extent to which the power and authority of the empire changed or remained the same,…”</a:t>
            </a:r>
          </a:p>
          <a:p>
            <a:pPr marL="0" indent="0">
              <a:buNone/>
            </a:pPr>
            <a:r>
              <a:rPr lang="en-US" sz="2000" i="1" dirty="0">
                <a:solidFill>
                  <a:schemeClr val="accent6">
                    <a:lumMod val="75000"/>
                  </a:schemeClr>
                </a:solidFill>
              </a:rPr>
              <a:t>The Ottoman Empire</a:t>
            </a:r>
          </a:p>
          <a:p>
            <a:pPr marL="0" indent="0">
              <a:buNone/>
            </a:pPr>
            <a:r>
              <a:rPr lang="en-US" sz="2000" i="1" dirty="0">
                <a:solidFill>
                  <a:schemeClr val="accent6">
                    <a:lumMod val="75000"/>
                  </a:schemeClr>
                </a:solidFill>
              </a:rPr>
              <a:t>Source Task: The Decline of the Ottoman Empire</a:t>
            </a:r>
          </a:p>
          <a:p>
            <a:pPr marL="0" indent="0">
              <a:buNone/>
            </a:pPr>
            <a:r>
              <a:rPr lang="en-AU" sz="2000" b="0" dirty="0"/>
              <a:t>Present students with a selection of primary and secondary sources that outline the internal and external problems that plagued the Empire from 1566. Use these sources as a basis for an extended response.</a:t>
            </a:r>
          </a:p>
        </p:txBody>
      </p:sp>
    </p:spTree>
    <p:extLst>
      <p:ext uri="{BB962C8B-B14F-4D97-AF65-F5344CB8AC3E}">
        <p14:creationId xmlns:p14="http://schemas.microsoft.com/office/powerpoint/2010/main" val="17960610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08EE-D00F-433C-9921-85A5C1E866BC}"/>
              </a:ext>
            </a:extLst>
          </p:cNvPr>
          <p:cNvSpPr>
            <a:spLocks noGrp="1"/>
          </p:cNvSpPr>
          <p:nvPr>
            <p:ph type="title"/>
          </p:nvPr>
        </p:nvSpPr>
        <p:spPr>
          <a:xfrm>
            <a:off x="179512" y="457200"/>
            <a:ext cx="2376264" cy="1466478"/>
          </a:xfrm>
        </p:spPr>
        <p:txBody>
          <a:bodyPr/>
          <a:lstStyle/>
          <a:p>
            <a:r>
              <a:rPr lang="en-US" sz="2000" dirty="0"/>
              <a:t>Annotated Ledger</a:t>
            </a:r>
            <a:endParaRPr lang="en-AU" sz="2000" dirty="0"/>
          </a:p>
        </p:txBody>
      </p:sp>
      <p:pic>
        <p:nvPicPr>
          <p:cNvPr id="9" name="Picture 8">
            <a:extLst>
              <a:ext uri="{FF2B5EF4-FFF2-40B4-BE49-F238E27FC236}">
                <a16:creationId xmlns:a16="http://schemas.microsoft.com/office/drawing/2014/main" id="{F3B1DFAD-D7DD-4FEC-B9FD-8CF1D8FF26E5}"/>
              </a:ext>
            </a:extLst>
          </p:cNvPr>
          <p:cNvPicPr>
            <a:picLocks noChangeAspect="1"/>
          </p:cNvPicPr>
          <p:nvPr/>
        </p:nvPicPr>
        <p:blipFill rotWithShape="1">
          <a:blip r:embed="rId3"/>
          <a:srcRect l="31888" t="23400" r="33463" b="17801"/>
          <a:stretch/>
        </p:blipFill>
        <p:spPr>
          <a:xfrm>
            <a:off x="2987824" y="123478"/>
            <a:ext cx="4680520" cy="4467769"/>
          </a:xfrm>
          <a:prstGeom prst="rect">
            <a:avLst/>
          </a:prstGeom>
        </p:spPr>
      </p:pic>
    </p:spTree>
    <p:extLst>
      <p:ext uri="{BB962C8B-B14F-4D97-AF65-F5344CB8AC3E}">
        <p14:creationId xmlns:p14="http://schemas.microsoft.com/office/powerpoint/2010/main" val="2097235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2B3B-3A36-49FA-90B5-3BF46756B87B}"/>
              </a:ext>
            </a:extLst>
          </p:cNvPr>
          <p:cNvSpPr>
            <a:spLocks noGrp="1"/>
          </p:cNvSpPr>
          <p:nvPr>
            <p:ph type="title"/>
          </p:nvPr>
        </p:nvSpPr>
        <p:spPr/>
        <p:txBody>
          <a:bodyPr/>
          <a:lstStyle/>
          <a:p>
            <a:r>
              <a:rPr lang="en-AU" dirty="0"/>
              <a:t>Teaching and Learning Ideas </a:t>
            </a:r>
          </a:p>
        </p:txBody>
      </p:sp>
      <p:sp>
        <p:nvSpPr>
          <p:cNvPr id="3" name="Content Placeholder 2">
            <a:extLst>
              <a:ext uri="{FF2B5EF4-FFF2-40B4-BE49-F238E27FC236}">
                <a16:creationId xmlns:a16="http://schemas.microsoft.com/office/drawing/2014/main" id="{19E8ABEB-ABA1-4D54-A0E5-22292493CBF4}"/>
              </a:ext>
            </a:extLst>
          </p:cNvPr>
          <p:cNvSpPr>
            <a:spLocks noGrp="1"/>
          </p:cNvSpPr>
          <p:nvPr>
            <p:ph idx="1"/>
          </p:nvPr>
        </p:nvSpPr>
        <p:spPr>
          <a:xfrm>
            <a:off x="251520" y="1268760"/>
            <a:ext cx="8640960" cy="318894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a:t>
            </a:r>
            <a:r>
              <a:rPr lang="en-GB" sz="2000" dirty="0">
                <a:effectLst/>
              </a:rPr>
              <a:t>explain the consequences of challenges and changes to an empire”</a:t>
            </a:r>
            <a:r>
              <a:rPr lang="en-AU" sz="2000" dirty="0"/>
              <a:t> + “</a:t>
            </a:r>
            <a:r>
              <a:rPr lang="en-US" sz="2000" dirty="0"/>
              <a:t>the rise of colonial identities and cultures and their contribution to imperial identity”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i="1" dirty="0">
                <a:solidFill>
                  <a:schemeClr val="accent6">
                    <a:lumMod val="75000"/>
                  </a:schemeClr>
                </a:solidFill>
              </a:rPr>
              <a:t>The British Empire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i="1" dirty="0">
                <a:solidFill>
                  <a:schemeClr val="accent6">
                    <a:lumMod val="75000"/>
                  </a:schemeClr>
                </a:solidFill>
              </a:rPr>
              <a:t>Cause and Consequence Web: The Great Awakening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0" dirty="0">
                <a:solidFill>
                  <a:schemeClr val="tx1"/>
                </a:solidFill>
              </a:rPr>
              <a:t>Undertake a guided inquiry into the development, key beliefs and impacts of the Great Awakening. Ask students to identify causes and consequences and record them in a visual representation.</a:t>
            </a:r>
          </a:p>
          <a:p>
            <a:pPr marL="0" indent="0">
              <a:buNone/>
            </a:pPr>
            <a:endParaRPr lang="en-AU" dirty="0"/>
          </a:p>
        </p:txBody>
      </p:sp>
    </p:spTree>
    <p:extLst>
      <p:ext uri="{BB962C8B-B14F-4D97-AF65-F5344CB8AC3E}">
        <p14:creationId xmlns:p14="http://schemas.microsoft.com/office/powerpoint/2010/main" val="4900913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12EC88-A740-43F5-912D-D7D8F2D4BA5D}"/>
              </a:ext>
            </a:extLst>
          </p:cNvPr>
          <p:cNvPicPr>
            <a:picLocks noChangeAspect="1"/>
          </p:cNvPicPr>
          <p:nvPr/>
        </p:nvPicPr>
        <p:blipFill rotWithShape="1">
          <a:blip r:embed="rId3"/>
          <a:srcRect l="51575" t="26200" r="13775" b="15000"/>
          <a:stretch/>
        </p:blipFill>
        <p:spPr>
          <a:xfrm>
            <a:off x="395536" y="267493"/>
            <a:ext cx="4392488" cy="4192829"/>
          </a:xfrm>
          <a:prstGeom prst="rect">
            <a:avLst/>
          </a:prstGeom>
        </p:spPr>
      </p:pic>
      <p:sp>
        <p:nvSpPr>
          <p:cNvPr id="6" name="Rectangle: Rounded Corners 5">
            <a:extLst>
              <a:ext uri="{FF2B5EF4-FFF2-40B4-BE49-F238E27FC236}">
                <a16:creationId xmlns:a16="http://schemas.microsoft.com/office/drawing/2014/main" id="{D24CB00A-5C7F-491D-B0FE-67FD73070291}"/>
              </a:ext>
            </a:extLst>
          </p:cNvPr>
          <p:cNvSpPr/>
          <p:nvPr/>
        </p:nvSpPr>
        <p:spPr bwMode="auto">
          <a:xfrm>
            <a:off x="5220072" y="1247783"/>
            <a:ext cx="3384376" cy="2232248"/>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solidFill>
                  <a:schemeClr val="accent3"/>
                </a:solidFill>
              </a:rPr>
              <a:t>Students can use a graphic organizer such as this one to synthesise cause and consequence</a:t>
            </a:r>
            <a:endParaRPr kumimoji="0" lang="en-AU" sz="2400" b="0" i="0" u="none" strike="noStrike" cap="none" normalizeH="0" baseline="0" dirty="0">
              <a:ln>
                <a:noFill/>
              </a:ln>
              <a:solidFill>
                <a:schemeClr val="accent3"/>
              </a:solidFill>
              <a:effectLst/>
              <a:latin typeface="Verdana" pitchFamily="34" charset="0"/>
            </a:endParaRPr>
          </a:p>
        </p:txBody>
      </p:sp>
    </p:spTree>
    <p:extLst>
      <p:ext uri="{BB962C8B-B14F-4D97-AF65-F5344CB8AC3E}">
        <p14:creationId xmlns:p14="http://schemas.microsoft.com/office/powerpoint/2010/main" val="95252347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48537-DB0D-4A9D-A684-660BB82AD901}"/>
              </a:ext>
            </a:extLst>
          </p:cNvPr>
          <p:cNvSpPr>
            <a:spLocks noGrp="1"/>
          </p:cNvSpPr>
          <p:nvPr>
            <p:ph type="title"/>
          </p:nvPr>
        </p:nvSpPr>
        <p:spPr>
          <a:xfrm>
            <a:off x="241800" y="114300"/>
            <a:ext cx="8640960" cy="857250"/>
          </a:xfrm>
        </p:spPr>
        <p:txBody>
          <a:bodyPr/>
          <a:lstStyle/>
          <a:p>
            <a:r>
              <a:rPr lang="en-AU" dirty="0"/>
              <a:t>Assessment Ideas</a:t>
            </a:r>
          </a:p>
        </p:txBody>
      </p:sp>
      <p:sp>
        <p:nvSpPr>
          <p:cNvPr id="5" name="Content Placeholder 4">
            <a:extLst>
              <a:ext uri="{FF2B5EF4-FFF2-40B4-BE49-F238E27FC236}">
                <a16:creationId xmlns:a16="http://schemas.microsoft.com/office/drawing/2014/main" id="{F309E851-748D-46A3-BCC4-24B454C2A67F}"/>
              </a:ext>
            </a:extLst>
          </p:cNvPr>
          <p:cNvSpPr>
            <a:spLocks noGrp="1"/>
          </p:cNvSpPr>
          <p:nvPr>
            <p:ph sz="half" idx="1"/>
          </p:nvPr>
        </p:nvSpPr>
        <p:spPr>
          <a:xfrm>
            <a:off x="203481" y="1588064"/>
            <a:ext cx="7968919" cy="2750046"/>
          </a:xfrm>
        </p:spPr>
        <p:txBody>
          <a:bodyPr/>
          <a:lstStyle/>
          <a:p>
            <a:pPr lvl="0"/>
            <a:r>
              <a:rPr lang="en-GB" sz="2000" dirty="0"/>
              <a:t>a historical inquiry</a:t>
            </a:r>
            <a:endParaRPr lang="en-AU" sz="2000" dirty="0"/>
          </a:p>
          <a:p>
            <a:pPr lvl="0"/>
            <a:r>
              <a:rPr lang="en-GB" sz="2000" dirty="0"/>
              <a:t>an essay</a:t>
            </a:r>
            <a:endParaRPr lang="en-AU" sz="2000" dirty="0"/>
          </a:p>
          <a:p>
            <a:pPr lvl="0"/>
            <a:r>
              <a:rPr lang="en-GB" sz="2000" dirty="0"/>
              <a:t>evaluation of historical sources </a:t>
            </a:r>
            <a:endParaRPr lang="en-AU" sz="2000" dirty="0"/>
          </a:p>
          <a:p>
            <a:pPr lvl="0"/>
            <a:r>
              <a:rPr lang="en-GB" sz="2000" dirty="0"/>
              <a:t>short-answer questions</a:t>
            </a:r>
            <a:endParaRPr lang="en-AU" sz="2000" dirty="0"/>
          </a:p>
          <a:p>
            <a:pPr lvl="0"/>
            <a:r>
              <a:rPr lang="en-GB" sz="2000" dirty="0"/>
              <a:t>extended responses</a:t>
            </a:r>
            <a:endParaRPr lang="en-AU" sz="2000" dirty="0"/>
          </a:p>
          <a:p>
            <a:pPr lvl="0"/>
            <a:r>
              <a:rPr lang="en-GB" sz="2000" dirty="0"/>
              <a:t>a multimedia presentation</a:t>
            </a:r>
            <a:r>
              <a:rPr lang="en-GB" dirty="0"/>
              <a:t>. </a:t>
            </a:r>
            <a:endParaRPr lang="en-AU" dirty="0"/>
          </a:p>
          <a:p>
            <a:endParaRPr lang="en-AU" dirty="0"/>
          </a:p>
        </p:txBody>
      </p:sp>
      <p:sp>
        <p:nvSpPr>
          <p:cNvPr id="7" name="TextBox 6">
            <a:extLst>
              <a:ext uri="{FF2B5EF4-FFF2-40B4-BE49-F238E27FC236}">
                <a16:creationId xmlns:a16="http://schemas.microsoft.com/office/drawing/2014/main" id="{344D64A6-97E2-4264-873A-209F70D6504B}"/>
              </a:ext>
            </a:extLst>
          </p:cNvPr>
          <p:cNvSpPr txBox="1"/>
          <p:nvPr/>
        </p:nvSpPr>
        <p:spPr>
          <a:xfrm>
            <a:off x="265769" y="771550"/>
            <a:ext cx="8352928" cy="830997"/>
          </a:xfrm>
          <a:prstGeom prst="rect">
            <a:avLst/>
          </a:prstGeom>
          <a:noFill/>
        </p:spPr>
        <p:txBody>
          <a:bodyPr wrap="square" rtlCol="0">
            <a:spAutoFit/>
          </a:bodyPr>
          <a:lstStyle/>
          <a:p>
            <a:r>
              <a:rPr lang="en-GB" dirty="0"/>
              <a:t>Suitable tasks for assessment in these units may be selected from the following:</a:t>
            </a:r>
            <a:endParaRPr lang="en-AU" dirty="0"/>
          </a:p>
        </p:txBody>
      </p:sp>
    </p:spTree>
    <p:extLst>
      <p:ext uri="{BB962C8B-B14F-4D97-AF65-F5344CB8AC3E}">
        <p14:creationId xmlns:p14="http://schemas.microsoft.com/office/powerpoint/2010/main" val="38216770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2155-61E1-472A-BAD0-E0CDAE7440F8}"/>
              </a:ext>
            </a:extLst>
          </p:cNvPr>
          <p:cNvSpPr>
            <a:spLocks noGrp="1"/>
          </p:cNvSpPr>
          <p:nvPr>
            <p:ph type="title"/>
          </p:nvPr>
        </p:nvSpPr>
        <p:spPr/>
        <p:txBody>
          <a:bodyPr/>
          <a:lstStyle/>
          <a:p>
            <a:r>
              <a:rPr lang="en-US" dirty="0"/>
              <a:t>Historical Inquiry + Multimedia Presentation: The Atlantic Slave Trade</a:t>
            </a:r>
            <a:endParaRPr lang="en-AU" dirty="0"/>
          </a:p>
        </p:txBody>
      </p:sp>
      <p:graphicFrame>
        <p:nvGraphicFramePr>
          <p:cNvPr id="4" name="Content Placeholder 3">
            <a:extLst>
              <a:ext uri="{FF2B5EF4-FFF2-40B4-BE49-F238E27FC236}">
                <a16:creationId xmlns:a16="http://schemas.microsoft.com/office/drawing/2014/main" id="{A3966F65-54FE-4250-81EC-21AC4B6C5C75}"/>
              </a:ext>
            </a:extLst>
          </p:cNvPr>
          <p:cNvGraphicFramePr>
            <a:graphicFrameLocks noGrp="1"/>
          </p:cNvGraphicFramePr>
          <p:nvPr>
            <p:ph idx="1"/>
            <p:extLst>
              <p:ext uri="{D42A27DB-BD31-4B8C-83A1-F6EECF244321}">
                <p14:modId xmlns:p14="http://schemas.microsoft.com/office/powerpoint/2010/main" val="1648903660"/>
              </p:ext>
            </p:extLst>
          </p:nvPr>
        </p:nvGraphicFramePr>
        <p:xfrm>
          <a:off x="179388" y="1485900"/>
          <a:ext cx="8713787"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18696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D0087E-11D4-405E-8251-560DFBA0940D}"/>
              </a:ext>
            </a:extLst>
          </p:cNvPr>
          <p:cNvSpPr>
            <a:spLocks noGrp="1"/>
          </p:cNvSpPr>
          <p:nvPr>
            <p:ph type="title"/>
          </p:nvPr>
        </p:nvSpPr>
        <p:spPr/>
        <p:txBody>
          <a:bodyPr/>
          <a:lstStyle/>
          <a:p>
            <a:r>
              <a:rPr lang="en-AU" dirty="0"/>
              <a:t>Questions</a:t>
            </a:r>
          </a:p>
        </p:txBody>
      </p:sp>
      <p:sp>
        <p:nvSpPr>
          <p:cNvPr id="5" name="Text Placeholder 4">
            <a:extLst>
              <a:ext uri="{FF2B5EF4-FFF2-40B4-BE49-F238E27FC236}">
                <a16:creationId xmlns:a16="http://schemas.microsoft.com/office/drawing/2014/main" id="{5E78CF52-AB23-4F04-BF53-C9060EE8294E}"/>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5883084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Outline</a:t>
            </a:r>
          </a:p>
        </p:txBody>
      </p:sp>
      <p:sp>
        <p:nvSpPr>
          <p:cNvPr id="3" name="Content Placeholder 2"/>
          <p:cNvSpPr>
            <a:spLocks noGrp="1"/>
          </p:cNvSpPr>
          <p:nvPr>
            <p:ph idx="1"/>
          </p:nvPr>
        </p:nvSpPr>
        <p:spPr/>
        <p:txBody>
          <a:bodyPr/>
          <a:lstStyle/>
          <a:p>
            <a:r>
              <a:rPr lang="en-AU" dirty="0"/>
              <a:t>At a glance</a:t>
            </a:r>
          </a:p>
          <a:p>
            <a:r>
              <a:rPr lang="en-AU" dirty="0"/>
              <a:t>Features of Units 1 and 2 Empires</a:t>
            </a:r>
          </a:p>
          <a:p>
            <a:r>
              <a:rPr lang="en-AU" dirty="0"/>
              <a:t>Overview of the areas of study</a:t>
            </a:r>
          </a:p>
          <a:p>
            <a:r>
              <a:rPr lang="en-AU" dirty="0"/>
              <a:t>Teaching ideas</a:t>
            </a:r>
          </a:p>
          <a:p>
            <a:r>
              <a:rPr lang="en-AU" dirty="0"/>
              <a:t>Questions </a:t>
            </a:r>
          </a:p>
        </p:txBody>
      </p:sp>
    </p:spTree>
    <p:extLst>
      <p:ext uri="{BB962C8B-B14F-4D97-AF65-F5344CB8AC3E}">
        <p14:creationId xmlns:p14="http://schemas.microsoft.com/office/powerpoint/2010/main" val="31339482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B84A-7AE8-4782-804D-D2EE54998707}"/>
              </a:ext>
            </a:extLst>
          </p:cNvPr>
          <p:cNvSpPr>
            <a:spLocks noGrp="1"/>
          </p:cNvSpPr>
          <p:nvPr>
            <p:ph type="title"/>
          </p:nvPr>
        </p:nvSpPr>
        <p:spPr/>
        <p:txBody>
          <a:bodyPr/>
          <a:lstStyle/>
          <a:p>
            <a:r>
              <a:rPr lang="en-AU" dirty="0"/>
              <a:t>At a glance</a:t>
            </a:r>
          </a:p>
        </p:txBody>
      </p:sp>
      <p:graphicFrame>
        <p:nvGraphicFramePr>
          <p:cNvPr id="4" name="Content Placeholder 3">
            <a:extLst>
              <a:ext uri="{FF2B5EF4-FFF2-40B4-BE49-F238E27FC236}">
                <a16:creationId xmlns:a16="http://schemas.microsoft.com/office/drawing/2014/main" id="{9A1D6F49-5F5A-410C-AE2B-623E1A8BC375}"/>
              </a:ext>
            </a:extLst>
          </p:cNvPr>
          <p:cNvGraphicFramePr>
            <a:graphicFrameLocks noGrp="1"/>
          </p:cNvGraphicFramePr>
          <p:nvPr>
            <p:ph idx="1"/>
            <p:extLst>
              <p:ext uri="{D42A27DB-BD31-4B8C-83A1-F6EECF244321}">
                <p14:modId xmlns:p14="http://schemas.microsoft.com/office/powerpoint/2010/main" val="3088713586"/>
              </p:ext>
            </p:extLst>
          </p:nvPr>
        </p:nvGraphicFramePr>
        <p:xfrm>
          <a:off x="179388" y="1563638"/>
          <a:ext cx="8713788" cy="1920240"/>
        </p:xfrm>
        <a:graphic>
          <a:graphicData uri="http://schemas.openxmlformats.org/drawingml/2006/table">
            <a:tbl>
              <a:tblPr firstRow="1" bandRow="1">
                <a:tableStyleId>{21E4AEA4-8DFA-4A89-87EB-49C32662AFE0}</a:tableStyleId>
              </a:tblPr>
              <a:tblGrid>
                <a:gridCol w="1080244">
                  <a:extLst>
                    <a:ext uri="{9D8B030D-6E8A-4147-A177-3AD203B41FA5}">
                      <a16:colId xmlns:a16="http://schemas.microsoft.com/office/drawing/2014/main" val="2198516938"/>
                    </a:ext>
                  </a:extLst>
                </a:gridCol>
                <a:gridCol w="7633544">
                  <a:extLst>
                    <a:ext uri="{9D8B030D-6E8A-4147-A177-3AD203B41FA5}">
                      <a16:colId xmlns:a16="http://schemas.microsoft.com/office/drawing/2014/main" val="1517360189"/>
                    </a:ext>
                  </a:extLst>
                </a:gridCol>
              </a:tblGrid>
              <a:tr h="293102">
                <a:tc>
                  <a:txBody>
                    <a:bodyPr/>
                    <a:lstStyle/>
                    <a:p>
                      <a:endParaRPr lang="en-AU" dirty="0"/>
                    </a:p>
                  </a:txBody>
                  <a:tcPr/>
                </a:tc>
                <a:tc>
                  <a:txBody>
                    <a:bodyPr/>
                    <a:lstStyle/>
                    <a:p>
                      <a:pPr algn="ctr"/>
                      <a:r>
                        <a:rPr lang="en-AU" dirty="0"/>
                        <a:t>Units 1 and 2</a:t>
                      </a:r>
                    </a:p>
                  </a:txBody>
                  <a:tcPr/>
                </a:tc>
                <a:extLst>
                  <a:ext uri="{0D108BD9-81ED-4DB2-BD59-A6C34878D82A}">
                    <a16:rowId xmlns:a16="http://schemas.microsoft.com/office/drawing/2014/main" val="2894843587"/>
                  </a:ext>
                </a:extLst>
              </a:tr>
              <a:tr h="370840">
                <a:tc>
                  <a:txBody>
                    <a:bodyPr/>
                    <a:lstStyle/>
                    <a:p>
                      <a:r>
                        <a:rPr lang="en-AU" dirty="0"/>
                        <a:t>Area of Study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rPr>
                        <a:t>The rise of empires</a:t>
                      </a:r>
                      <a:endParaRPr lang="en-AU" sz="1800" kern="1200" dirty="0">
                        <a:effectLst/>
                      </a:endParaRPr>
                    </a:p>
                    <a:p>
                      <a:endParaRPr lang="en-AU" dirty="0"/>
                    </a:p>
                  </a:txBody>
                  <a:tcPr/>
                </a:tc>
                <a:extLst>
                  <a:ext uri="{0D108BD9-81ED-4DB2-BD59-A6C34878D82A}">
                    <a16:rowId xmlns:a16="http://schemas.microsoft.com/office/drawing/2014/main" val="691877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Area of Study 2</a:t>
                      </a:r>
                    </a:p>
                    <a:p>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rPr>
                        <a:t>Encounters, challenge and change </a:t>
                      </a:r>
                      <a:endParaRPr lang="en-AU" sz="1800" kern="1200" dirty="0">
                        <a:effectLst/>
                      </a:endParaRPr>
                    </a:p>
                    <a:p>
                      <a:endParaRPr lang="en-AU" dirty="0"/>
                    </a:p>
                  </a:txBody>
                  <a:tcPr/>
                </a:tc>
                <a:extLst>
                  <a:ext uri="{0D108BD9-81ED-4DB2-BD59-A6C34878D82A}">
                    <a16:rowId xmlns:a16="http://schemas.microsoft.com/office/drawing/2014/main" val="3797276898"/>
                  </a:ext>
                </a:extLst>
              </a:tr>
            </a:tbl>
          </a:graphicData>
        </a:graphic>
      </p:graphicFrame>
    </p:spTree>
    <p:extLst>
      <p:ext uri="{BB962C8B-B14F-4D97-AF65-F5344CB8AC3E}">
        <p14:creationId xmlns:p14="http://schemas.microsoft.com/office/powerpoint/2010/main" val="16349248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ADED922-647D-4768-B26D-931DA50F8E9C}"/>
              </a:ext>
            </a:extLst>
          </p:cNvPr>
          <p:cNvGraphicFramePr>
            <a:graphicFrameLocks/>
          </p:cNvGraphicFramePr>
          <p:nvPr>
            <p:extLst>
              <p:ext uri="{D42A27DB-BD31-4B8C-83A1-F6EECF244321}">
                <p14:modId xmlns:p14="http://schemas.microsoft.com/office/powerpoint/2010/main" val="301859849"/>
              </p:ext>
            </p:extLst>
          </p:nvPr>
        </p:nvGraphicFramePr>
        <p:xfrm>
          <a:off x="178692" y="483518"/>
          <a:ext cx="8713788" cy="3576320"/>
        </p:xfrm>
        <a:graphic>
          <a:graphicData uri="http://schemas.openxmlformats.org/drawingml/2006/table">
            <a:tbl>
              <a:tblPr firstRow="1" bandRow="1">
                <a:tableStyleId>{9DCAF9ED-07DC-4A11-8D7F-57B35C25682E}</a:tableStyleId>
              </a:tblPr>
              <a:tblGrid>
                <a:gridCol w="2088356">
                  <a:extLst>
                    <a:ext uri="{9D8B030D-6E8A-4147-A177-3AD203B41FA5}">
                      <a16:colId xmlns:a16="http://schemas.microsoft.com/office/drawing/2014/main" val="2422161473"/>
                    </a:ext>
                  </a:extLst>
                </a:gridCol>
                <a:gridCol w="6625432">
                  <a:extLst>
                    <a:ext uri="{9D8B030D-6E8A-4147-A177-3AD203B41FA5}">
                      <a16:colId xmlns:a16="http://schemas.microsoft.com/office/drawing/2014/main" val="2017662329"/>
                    </a:ext>
                  </a:extLst>
                </a:gridCol>
              </a:tblGrid>
              <a:tr h="370840">
                <a:tc gridSpan="2">
                  <a:txBody>
                    <a:bodyPr/>
                    <a:lstStyle/>
                    <a:p>
                      <a:pPr algn="ctr"/>
                      <a:r>
                        <a:rPr lang="en-AU" dirty="0"/>
                        <a:t>Units 1 and 2 Empires</a:t>
                      </a:r>
                    </a:p>
                  </a:txBody>
                  <a:tcPr/>
                </a:tc>
                <a:tc hMerge="1">
                  <a:txBody>
                    <a:bodyPr/>
                    <a:lstStyle/>
                    <a:p>
                      <a:endParaRPr lang="en-AU" dirty="0"/>
                    </a:p>
                  </a:txBody>
                  <a:tcPr/>
                </a:tc>
                <a:extLst>
                  <a:ext uri="{0D108BD9-81ED-4DB2-BD59-A6C34878D82A}">
                    <a16:rowId xmlns:a16="http://schemas.microsoft.com/office/drawing/2014/main" val="3084720532"/>
                  </a:ext>
                </a:extLst>
              </a:tr>
              <a:tr h="370840">
                <a:tc gridSpan="2">
                  <a:txBody>
                    <a:bodyPr/>
                    <a:lstStyle/>
                    <a:p>
                      <a:r>
                        <a:rPr lang="en-AU" dirty="0"/>
                        <a:t>Area of Study One and Area of Study Two</a:t>
                      </a:r>
                    </a:p>
                  </a:txBody>
                  <a:tcPr/>
                </a:tc>
                <a:tc hMerge="1">
                  <a:txBody>
                    <a:bodyPr/>
                    <a:lstStyle/>
                    <a:p>
                      <a:endParaRPr lang="en-AU" dirty="0"/>
                    </a:p>
                  </a:txBody>
                  <a:tcPr/>
                </a:tc>
                <a:extLst>
                  <a:ext uri="{0D108BD9-81ED-4DB2-BD59-A6C34878D82A}">
                    <a16:rowId xmlns:a16="http://schemas.microsoft.com/office/drawing/2014/main" val="4221137923"/>
                  </a:ext>
                </a:extLst>
              </a:tr>
              <a:tr h="741680">
                <a:tc>
                  <a:txBody>
                    <a:bodyPr/>
                    <a:lstStyle/>
                    <a:p>
                      <a:r>
                        <a:rPr lang="en-AU" dirty="0"/>
                        <a:t>Changes</a:t>
                      </a:r>
                    </a:p>
                  </a:txBody>
                  <a:tcPr/>
                </a:tc>
                <a:tc>
                  <a:txBody>
                    <a:bodyPr/>
                    <a:lstStyle/>
                    <a:p>
                      <a:r>
                        <a:rPr lang="en-AU" dirty="0"/>
                        <a:t>Major Review</a:t>
                      </a:r>
                    </a:p>
                    <a:p>
                      <a:r>
                        <a:rPr lang="en-AU" dirty="0"/>
                        <a:t>Reorganisation and clarification of the:</a:t>
                      </a:r>
                    </a:p>
                    <a:p>
                      <a:pPr marL="285750" indent="-285750">
                        <a:buFontTx/>
                        <a:buChar char="-"/>
                      </a:pPr>
                      <a:r>
                        <a:rPr lang="en-AU" dirty="0"/>
                        <a:t>Outcome – major refinement of the outcomes</a:t>
                      </a:r>
                    </a:p>
                    <a:p>
                      <a:pPr marL="742950" lvl="1" indent="-285750">
                        <a:buFontTx/>
                        <a:buChar char="-"/>
                      </a:pPr>
                      <a:r>
                        <a:rPr lang="en-AU" dirty="0"/>
                        <a:t>Focus on the features, rise and expansion of empires</a:t>
                      </a:r>
                    </a:p>
                    <a:p>
                      <a:pPr marL="742950" lvl="1" indent="-285750">
                        <a:buFontTx/>
                        <a:buChar char="-"/>
                      </a:pPr>
                      <a:r>
                        <a:rPr lang="en-AU" dirty="0"/>
                        <a:t>Focus on challenges, changes and consequences of imperial expansion </a:t>
                      </a:r>
                    </a:p>
                    <a:p>
                      <a:pPr marL="285750" indent="-285750">
                        <a:buFontTx/>
                        <a:buChar char="-"/>
                      </a:pPr>
                      <a:r>
                        <a:rPr lang="en-AU" dirty="0"/>
                        <a:t>Key Knowledge – refined and clarified with less specificity to apply to a range of empires</a:t>
                      </a:r>
                    </a:p>
                    <a:p>
                      <a:pPr marL="285750" indent="-285750">
                        <a:buFontTx/>
                        <a:buChar char="-"/>
                      </a:pPr>
                      <a:r>
                        <a:rPr lang="en-AU" dirty="0"/>
                        <a:t>Key skills – refinement to align with other Unit 1 and 2 Histories. </a:t>
                      </a:r>
                    </a:p>
                  </a:txBody>
                  <a:tcPr/>
                </a:tc>
                <a:extLst>
                  <a:ext uri="{0D108BD9-81ED-4DB2-BD59-A6C34878D82A}">
                    <a16:rowId xmlns:a16="http://schemas.microsoft.com/office/drawing/2014/main" val="1577447254"/>
                  </a:ext>
                </a:extLst>
              </a:tr>
            </a:tbl>
          </a:graphicData>
        </a:graphic>
      </p:graphicFrame>
    </p:spTree>
    <p:extLst>
      <p:ext uri="{BB962C8B-B14F-4D97-AF65-F5344CB8AC3E}">
        <p14:creationId xmlns:p14="http://schemas.microsoft.com/office/powerpoint/2010/main" val="13725347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E0AA4-618E-4F02-B297-211034A7B9C7}"/>
              </a:ext>
            </a:extLst>
          </p:cNvPr>
          <p:cNvSpPr>
            <a:spLocks noGrp="1"/>
          </p:cNvSpPr>
          <p:nvPr>
            <p:ph type="title"/>
          </p:nvPr>
        </p:nvSpPr>
        <p:spPr/>
        <p:txBody>
          <a:bodyPr/>
          <a:lstStyle/>
          <a:p>
            <a:r>
              <a:rPr lang="en-AU" dirty="0"/>
              <a:t>Changes  </a:t>
            </a:r>
          </a:p>
        </p:txBody>
      </p:sp>
      <p:sp>
        <p:nvSpPr>
          <p:cNvPr id="3" name="Content Placeholder 2">
            <a:extLst>
              <a:ext uri="{FF2B5EF4-FFF2-40B4-BE49-F238E27FC236}">
                <a16:creationId xmlns:a16="http://schemas.microsoft.com/office/drawing/2014/main" id="{807B0CF6-FE81-497C-A516-972F9A9A0C63}"/>
              </a:ext>
            </a:extLst>
          </p:cNvPr>
          <p:cNvSpPr>
            <a:spLocks noGrp="1"/>
          </p:cNvSpPr>
          <p:nvPr>
            <p:ph idx="1"/>
          </p:nvPr>
        </p:nvSpPr>
        <p:spPr/>
        <p:txBody>
          <a:bodyPr/>
          <a:lstStyle/>
          <a:p>
            <a:r>
              <a:rPr lang="en-AU" dirty="0"/>
              <a:t>Unit 2 outcomes are a repeat of Unit 1</a:t>
            </a:r>
          </a:p>
          <a:p>
            <a:r>
              <a:rPr lang="en-AU" dirty="0"/>
              <a:t>Schools may offer</a:t>
            </a:r>
          </a:p>
          <a:p>
            <a:pPr lvl="1"/>
            <a:r>
              <a:rPr lang="en-AU" dirty="0"/>
              <a:t>Unit 1 and 2</a:t>
            </a:r>
            <a:r>
              <a:rPr lang="en-GB" dirty="0"/>
              <a:t>, one empire for Unit 1 and one empire for Unit 2 or </a:t>
            </a:r>
            <a:endParaRPr lang="en-AU" dirty="0"/>
          </a:p>
          <a:p>
            <a:pPr lvl="1"/>
            <a:r>
              <a:rPr lang="en-AU" dirty="0"/>
              <a:t>Unit 1 only, one empire* or</a:t>
            </a:r>
          </a:p>
          <a:p>
            <a:pPr lvl="1"/>
            <a:r>
              <a:rPr lang="en-AU" dirty="0"/>
              <a:t>Unit 2 only, one empire*</a:t>
            </a:r>
          </a:p>
          <a:p>
            <a:pPr marL="457200" lvl="1" indent="0">
              <a:buNone/>
            </a:pPr>
            <a:endParaRPr lang="en-AU" dirty="0"/>
          </a:p>
          <a:p>
            <a:pPr marL="457200" lvl="1" indent="0">
              <a:buNone/>
            </a:pPr>
            <a:r>
              <a:rPr lang="en-AU" dirty="0"/>
              <a:t>* </a:t>
            </a:r>
            <a:r>
              <a:rPr lang="en-AU" sz="1800" dirty="0"/>
              <a:t>Schools may select a Unit 1 or a Unit 2 from Units 1 and 2 Modern History or Units 1 and 2 Ancient History to have a Units 1 and 2 sequence. </a:t>
            </a:r>
          </a:p>
          <a:p>
            <a:pPr marL="0" indent="0">
              <a:buNone/>
            </a:pPr>
            <a:endParaRPr lang="en-AU" dirty="0"/>
          </a:p>
        </p:txBody>
      </p:sp>
    </p:spTree>
    <p:extLst>
      <p:ext uri="{BB962C8B-B14F-4D97-AF65-F5344CB8AC3E}">
        <p14:creationId xmlns:p14="http://schemas.microsoft.com/office/powerpoint/2010/main" val="49084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E0AA4-618E-4F02-B297-211034A7B9C7}"/>
              </a:ext>
            </a:extLst>
          </p:cNvPr>
          <p:cNvSpPr>
            <a:spLocks noGrp="1"/>
          </p:cNvSpPr>
          <p:nvPr>
            <p:ph type="title"/>
          </p:nvPr>
        </p:nvSpPr>
        <p:spPr>
          <a:xfrm>
            <a:off x="179512" y="198909"/>
            <a:ext cx="8712968" cy="857250"/>
          </a:xfrm>
        </p:spPr>
        <p:txBody>
          <a:bodyPr/>
          <a:lstStyle/>
          <a:p>
            <a:r>
              <a:rPr lang="en-AU" dirty="0"/>
              <a:t>Features </a:t>
            </a:r>
          </a:p>
        </p:txBody>
      </p:sp>
      <p:sp>
        <p:nvSpPr>
          <p:cNvPr id="3" name="Content Placeholder 2">
            <a:extLst>
              <a:ext uri="{FF2B5EF4-FFF2-40B4-BE49-F238E27FC236}">
                <a16:creationId xmlns:a16="http://schemas.microsoft.com/office/drawing/2014/main" id="{807B0CF6-FE81-497C-A516-972F9A9A0C63}"/>
              </a:ext>
            </a:extLst>
          </p:cNvPr>
          <p:cNvSpPr>
            <a:spLocks noGrp="1"/>
          </p:cNvSpPr>
          <p:nvPr>
            <p:ph idx="1"/>
          </p:nvPr>
        </p:nvSpPr>
        <p:spPr>
          <a:xfrm>
            <a:off x="269001" y="915566"/>
            <a:ext cx="8712968" cy="936104"/>
          </a:xfrm>
        </p:spPr>
        <p:txBody>
          <a:bodyPr/>
          <a:lstStyle/>
          <a:p>
            <a:r>
              <a:rPr lang="en-AU" dirty="0"/>
              <a:t>What should influence the selection of empire for Unit 1 and/or Unit 2</a:t>
            </a:r>
          </a:p>
          <a:p>
            <a:r>
              <a:rPr lang="en-AU" dirty="0"/>
              <a:t>Select empire(s) from the list. </a:t>
            </a:r>
          </a:p>
        </p:txBody>
      </p:sp>
      <p:graphicFrame>
        <p:nvGraphicFramePr>
          <p:cNvPr id="4" name="Table 3">
            <a:extLst>
              <a:ext uri="{FF2B5EF4-FFF2-40B4-BE49-F238E27FC236}">
                <a16:creationId xmlns:a16="http://schemas.microsoft.com/office/drawing/2014/main" id="{59A0A8DD-A55D-4A83-AA4E-F0D7FEE1C02A}"/>
              </a:ext>
            </a:extLst>
          </p:cNvPr>
          <p:cNvGraphicFramePr>
            <a:graphicFrameLocks noGrp="1"/>
          </p:cNvGraphicFramePr>
          <p:nvPr>
            <p:extLst>
              <p:ext uri="{D42A27DB-BD31-4B8C-83A1-F6EECF244321}">
                <p14:modId xmlns:p14="http://schemas.microsoft.com/office/powerpoint/2010/main" val="3901538812"/>
              </p:ext>
            </p:extLst>
          </p:nvPr>
        </p:nvGraphicFramePr>
        <p:xfrm>
          <a:off x="1259632" y="2427734"/>
          <a:ext cx="5988050" cy="1944216"/>
        </p:xfrm>
        <a:graphic>
          <a:graphicData uri="http://schemas.openxmlformats.org/drawingml/2006/table">
            <a:tbl>
              <a:tblPr firstRow="1" firstCol="1" bandRow="1">
                <a:tableStyleId>{8A107856-5554-42FB-B03E-39F5DBC370BA}</a:tableStyleId>
              </a:tblPr>
              <a:tblGrid>
                <a:gridCol w="2994025">
                  <a:extLst>
                    <a:ext uri="{9D8B030D-6E8A-4147-A177-3AD203B41FA5}">
                      <a16:colId xmlns:a16="http://schemas.microsoft.com/office/drawing/2014/main" val="432953029"/>
                    </a:ext>
                  </a:extLst>
                </a:gridCol>
                <a:gridCol w="2994025">
                  <a:extLst>
                    <a:ext uri="{9D8B030D-6E8A-4147-A177-3AD203B41FA5}">
                      <a16:colId xmlns:a16="http://schemas.microsoft.com/office/drawing/2014/main" val="3086115714"/>
                    </a:ext>
                  </a:extLst>
                </a:gridCol>
              </a:tblGrid>
              <a:tr h="1944216">
                <a:tc>
                  <a:txBody>
                    <a:bodyPr/>
                    <a:lstStyle/>
                    <a:p>
                      <a:pPr>
                        <a:lnSpc>
                          <a:spcPts val="1400"/>
                        </a:lnSpc>
                        <a:spcBef>
                          <a:spcPts val="600"/>
                        </a:spcBef>
                        <a:spcAft>
                          <a:spcPts val="600"/>
                        </a:spcAft>
                      </a:pPr>
                      <a:r>
                        <a:rPr lang="en-GB" sz="1400" dirty="0">
                          <a:effectLst/>
                        </a:rPr>
                        <a:t>Ottoman Empire (1299–1699) </a:t>
                      </a:r>
                      <a:endParaRPr lang="en-AU" sz="1400" dirty="0">
                        <a:effectLst/>
                      </a:endParaRPr>
                    </a:p>
                    <a:p>
                      <a:pPr>
                        <a:lnSpc>
                          <a:spcPts val="1400"/>
                        </a:lnSpc>
                        <a:spcBef>
                          <a:spcPts val="600"/>
                        </a:spcBef>
                        <a:spcAft>
                          <a:spcPts val="600"/>
                        </a:spcAft>
                      </a:pPr>
                      <a:r>
                        <a:rPr lang="en-GB" sz="1400" dirty="0">
                          <a:effectLst/>
                        </a:rPr>
                        <a:t>Venetian Empire (1300–1797)</a:t>
                      </a:r>
                      <a:endParaRPr lang="en-AU" sz="1400" dirty="0">
                        <a:effectLst/>
                      </a:endParaRPr>
                    </a:p>
                    <a:p>
                      <a:pPr>
                        <a:lnSpc>
                          <a:spcPts val="1400"/>
                        </a:lnSpc>
                        <a:spcBef>
                          <a:spcPts val="600"/>
                        </a:spcBef>
                        <a:spcAft>
                          <a:spcPts val="600"/>
                        </a:spcAft>
                      </a:pPr>
                      <a:r>
                        <a:rPr lang="en-GB" sz="1400" dirty="0">
                          <a:effectLst/>
                        </a:rPr>
                        <a:t>Ming Dynasty (1368–1644)</a:t>
                      </a:r>
                      <a:endParaRPr lang="en-AU" sz="1400" dirty="0">
                        <a:effectLst/>
                      </a:endParaRPr>
                    </a:p>
                    <a:p>
                      <a:pPr>
                        <a:lnSpc>
                          <a:spcPts val="1400"/>
                        </a:lnSpc>
                        <a:spcBef>
                          <a:spcPts val="600"/>
                        </a:spcBef>
                        <a:spcAft>
                          <a:spcPts val="600"/>
                        </a:spcAft>
                      </a:pPr>
                      <a:r>
                        <a:rPr lang="en-GB" sz="1400" dirty="0">
                          <a:effectLst/>
                        </a:rPr>
                        <a:t>Portuguese Empire (1415–1822)</a:t>
                      </a:r>
                      <a:endParaRPr lang="en-AU" sz="1400" dirty="0">
                        <a:effectLst/>
                      </a:endParaRPr>
                    </a:p>
                    <a:p>
                      <a:pPr>
                        <a:lnSpc>
                          <a:spcPts val="1400"/>
                        </a:lnSpc>
                        <a:spcBef>
                          <a:spcPts val="600"/>
                        </a:spcBef>
                        <a:spcAft>
                          <a:spcPts val="600"/>
                        </a:spcAft>
                      </a:pPr>
                      <a:r>
                        <a:rPr lang="en-GB" sz="1400" dirty="0">
                          <a:effectLst/>
                        </a:rPr>
                        <a:t>Spanish Empire (1492–1713)</a:t>
                      </a:r>
                      <a:endParaRPr lang="en-AU" sz="1400" dirty="0">
                        <a:effectLst/>
                      </a:endParaRPr>
                    </a:p>
                    <a:p>
                      <a:pPr>
                        <a:lnSpc>
                          <a:spcPts val="1400"/>
                        </a:lnSpc>
                        <a:spcBef>
                          <a:spcPts val="600"/>
                        </a:spcBef>
                        <a:spcAft>
                          <a:spcPts val="600"/>
                        </a:spcAft>
                      </a:pPr>
                      <a:r>
                        <a:rPr lang="en-GB" sz="1400" dirty="0">
                          <a:effectLst/>
                        </a:rPr>
                        <a:t> </a:t>
                      </a:r>
                      <a:endParaRPr lang="en-AU"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ts val="1400"/>
                        </a:lnSpc>
                        <a:spcBef>
                          <a:spcPts val="600"/>
                        </a:spcBef>
                        <a:spcAft>
                          <a:spcPts val="600"/>
                        </a:spcAft>
                      </a:pPr>
                      <a:r>
                        <a:rPr lang="en-GB" sz="1400" dirty="0">
                          <a:effectLst/>
                        </a:rPr>
                        <a:t>Mughal Empire (1526–1758)</a:t>
                      </a:r>
                      <a:endParaRPr lang="en-AU" sz="1400" dirty="0">
                        <a:effectLst/>
                      </a:endParaRPr>
                    </a:p>
                    <a:p>
                      <a:pPr>
                        <a:lnSpc>
                          <a:spcPts val="1400"/>
                        </a:lnSpc>
                        <a:spcBef>
                          <a:spcPts val="600"/>
                        </a:spcBef>
                        <a:spcAft>
                          <a:spcPts val="600"/>
                        </a:spcAft>
                      </a:pPr>
                      <a:r>
                        <a:rPr lang="en-GB" sz="1400" dirty="0">
                          <a:effectLst/>
                        </a:rPr>
                        <a:t>Russian Empire (1552–1894)</a:t>
                      </a:r>
                      <a:endParaRPr lang="en-AU" sz="1400" dirty="0">
                        <a:effectLst/>
                      </a:endParaRPr>
                    </a:p>
                    <a:p>
                      <a:pPr>
                        <a:lnSpc>
                          <a:spcPts val="1400"/>
                        </a:lnSpc>
                        <a:spcBef>
                          <a:spcPts val="600"/>
                        </a:spcBef>
                        <a:spcAft>
                          <a:spcPts val="600"/>
                        </a:spcAft>
                      </a:pPr>
                      <a:r>
                        <a:rPr lang="en-GB" sz="1400" dirty="0">
                          <a:effectLst/>
                        </a:rPr>
                        <a:t>Dutch Empire (1543–1795)</a:t>
                      </a:r>
                      <a:endParaRPr lang="en-AU" sz="1400" dirty="0">
                        <a:effectLst/>
                      </a:endParaRPr>
                    </a:p>
                    <a:p>
                      <a:pPr>
                        <a:lnSpc>
                          <a:spcPts val="1400"/>
                        </a:lnSpc>
                        <a:spcBef>
                          <a:spcPts val="600"/>
                        </a:spcBef>
                        <a:spcAft>
                          <a:spcPts val="600"/>
                        </a:spcAft>
                      </a:pPr>
                      <a:r>
                        <a:rPr lang="en-GB" sz="1400" dirty="0">
                          <a:effectLst/>
                        </a:rPr>
                        <a:t>British Empire (1583–1788)</a:t>
                      </a:r>
                      <a:endParaRPr lang="en-AU" sz="1400" dirty="0">
                        <a:effectLst/>
                      </a:endParaRPr>
                    </a:p>
                    <a:p>
                      <a:pPr>
                        <a:lnSpc>
                          <a:spcPts val="1400"/>
                        </a:lnSpc>
                        <a:spcBef>
                          <a:spcPts val="600"/>
                        </a:spcBef>
                        <a:spcAft>
                          <a:spcPts val="600"/>
                        </a:spcAft>
                      </a:pPr>
                      <a:r>
                        <a:rPr lang="en-GB" sz="1400" dirty="0">
                          <a:effectLst/>
                        </a:rPr>
                        <a:t>French Empire (1605–1774)</a:t>
                      </a:r>
                      <a:endParaRPr lang="en-AU" sz="1400" dirty="0">
                        <a:effectLst/>
                      </a:endParaRPr>
                    </a:p>
                    <a:p>
                      <a:pPr>
                        <a:lnSpc>
                          <a:spcPts val="1400"/>
                        </a:lnSpc>
                        <a:spcBef>
                          <a:spcPts val="600"/>
                        </a:spcBef>
                        <a:spcAft>
                          <a:spcPts val="600"/>
                        </a:spcAft>
                      </a:pPr>
                      <a:r>
                        <a:rPr lang="en-GB" sz="1400" dirty="0">
                          <a:effectLst/>
                        </a:rPr>
                        <a:t>Qing Dynasty (1644–1911) </a:t>
                      </a:r>
                      <a:endParaRPr lang="en-AU"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4616043"/>
                  </a:ext>
                </a:extLst>
              </a:tr>
            </a:tbl>
          </a:graphicData>
        </a:graphic>
      </p:graphicFrame>
    </p:spTree>
    <p:extLst>
      <p:ext uri="{BB962C8B-B14F-4D97-AF65-F5344CB8AC3E}">
        <p14:creationId xmlns:p14="http://schemas.microsoft.com/office/powerpoint/2010/main" val="6288771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2B3B-3A36-49FA-90B5-3BF46756B87B}"/>
              </a:ext>
            </a:extLst>
          </p:cNvPr>
          <p:cNvSpPr>
            <a:spLocks noGrp="1"/>
          </p:cNvSpPr>
          <p:nvPr>
            <p:ph type="title"/>
          </p:nvPr>
        </p:nvSpPr>
        <p:spPr/>
        <p:txBody>
          <a:bodyPr/>
          <a:lstStyle/>
          <a:p>
            <a:r>
              <a:rPr lang="en-AU" dirty="0"/>
              <a:t>Big Planning Ideas </a:t>
            </a:r>
          </a:p>
        </p:txBody>
      </p:sp>
      <p:sp>
        <p:nvSpPr>
          <p:cNvPr id="3" name="Content Placeholder 2">
            <a:extLst>
              <a:ext uri="{FF2B5EF4-FFF2-40B4-BE49-F238E27FC236}">
                <a16:creationId xmlns:a16="http://schemas.microsoft.com/office/drawing/2014/main" id="{19E8ABEB-ABA1-4D54-A0E5-22292493CBF4}"/>
              </a:ext>
            </a:extLst>
          </p:cNvPr>
          <p:cNvSpPr>
            <a:spLocks noGrp="1"/>
          </p:cNvSpPr>
          <p:nvPr>
            <p:ph idx="1"/>
          </p:nvPr>
        </p:nvSpPr>
        <p:spPr/>
        <p:txBody>
          <a:bodyPr/>
          <a:lstStyle/>
          <a:p>
            <a:r>
              <a:rPr lang="en-US" sz="2000" dirty="0"/>
              <a:t>Empires that intersect with one another – for example the Venetians and the Ottomans or the Spanish and the British</a:t>
            </a:r>
          </a:p>
          <a:p>
            <a:r>
              <a:rPr lang="en-US" sz="2000" dirty="0"/>
              <a:t>Empires that rise and fall – The Ming and the Qing, the Mughal and the British</a:t>
            </a:r>
          </a:p>
          <a:p>
            <a:r>
              <a:rPr lang="en-US" sz="2000" dirty="0"/>
              <a:t>Empires that establish settler colonies in contrast mercantile colonies – The British and the Dutch</a:t>
            </a:r>
          </a:p>
          <a:p>
            <a:r>
              <a:rPr lang="en-US" sz="2000" dirty="0"/>
              <a:t>Empires that build a deep content knowledge of Unit 3 and 4 Studies – British, Russian, Qing and French</a:t>
            </a:r>
            <a:endParaRPr lang="en-AU" sz="2000" dirty="0"/>
          </a:p>
        </p:txBody>
      </p:sp>
    </p:spTree>
    <p:extLst>
      <p:ext uri="{BB962C8B-B14F-4D97-AF65-F5344CB8AC3E}">
        <p14:creationId xmlns:p14="http://schemas.microsoft.com/office/powerpoint/2010/main" val="9890326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F560-B9E7-466A-BB21-F4D7365C633F}"/>
              </a:ext>
            </a:extLst>
          </p:cNvPr>
          <p:cNvSpPr>
            <a:spLocks noGrp="1"/>
          </p:cNvSpPr>
          <p:nvPr>
            <p:ph type="title"/>
          </p:nvPr>
        </p:nvSpPr>
        <p:spPr>
          <a:xfrm>
            <a:off x="178692" y="195486"/>
            <a:ext cx="8712968" cy="857250"/>
          </a:xfrm>
        </p:spPr>
        <p:txBody>
          <a:bodyPr/>
          <a:lstStyle/>
          <a:p>
            <a:r>
              <a:rPr lang="en-AU" dirty="0"/>
              <a:t>Units 1 and 2 Empires</a:t>
            </a:r>
          </a:p>
        </p:txBody>
      </p:sp>
      <p:graphicFrame>
        <p:nvGraphicFramePr>
          <p:cNvPr id="4" name="Content Placeholder 3">
            <a:extLst>
              <a:ext uri="{FF2B5EF4-FFF2-40B4-BE49-F238E27FC236}">
                <a16:creationId xmlns:a16="http://schemas.microsoft.com/office/drawing/2014/main" id="{35E1967B-DD9E-461A-A195-C9758757619E}"/>
              </a:ext>
            </a:extLst>
          </p:cNvPr>
          <p:cNvGraphicFramePr>
            <a:graphicFrameLocks noGrp="1"/>
          </p:cNvGraphicFramePr>
          <p:nvPr>
            <p:ph idx="1"/>
            <p:extLst>
              <p:ext uri="{D42A27DB-BD31-4B8C-83A1-F6EECF244321}">
                <p14:modId xmlns:p14="http://schemas.microsoft.com/office/powerpoint/2010/main" val="3334973783"/>
              </p:ext>
            </p:extLst>
          </p:nvPr>
        </p:nvGraphicFramePr>
        <p:xfrm>
          <a:off x="215106" y="1052736"/>
          <a:ext cx="8713788" cy="3486480"/>
        </p:xfrm>
        <a:graphic>
          <a:graphicData uri="http://schemas.openxmlformats.org/drawingml/2006/table">
            <a:tbl>
              <a:tblPr firstRow="1" bandRow="1">
                <a:tableStyleId>{72833802-FEF1-4C79-8D5D-14CF1EAF98D9}</a:tableStyleId>
              </a:tblPr>
              <a:tblGrid>
                <a:gridCol w="2245154">
                  <a:extLst>
                    <a:ext uri="{9D8B030D-6E8A-4147-A177-3AD203B41FA5}">
                      <a16:colId xmlns:a16="http://schemas.microsoft.com/office/drawing/2014/main" val="2422161473"/>
                    </a:ext>
                  </a:extLst>
                </a:gridCol>
                <a:gridCol w="6468634">
                  <a:extLst>
                    <a:ext uri="{9D8B030D-6E8A-4147-A177-3AD203B41FA5}">
                      <a16:colId xmlns:a16="http://schemas.microsoft.com/office/drawing/2014/main" val="2017662329"/>
                    </a:ext>
                  </a:extLst>
                </a:gridCol>
              </a:tblGrid>
              <a:tr h="400634">
                <a:tc>
                  <a:txBody>
                    <a:bodyPr/>
                    <a:lstStyle/>
                    <a:p>
                      <a:endParaRPr lang="en-AU" dirty="0"/>
                    </a:p>
                  </a:txBody>
                  <a:tcPr/>
                </a:tc>
                <a:tc>
                  <a:txBody>
                    <a:bodyPr/>
                    <a:lstStyle/>
                    <a:p>
                      <a:r>
                        <a:rPr lang="en-AU" dirty="0"/>
                        <a:t>Units 1 and 2 Empires</a:t>
                      </a:r>
                    </a:p>
                  </a:txBody>
                  <a:tcPr/>
                </a:tc>
                <a:extLst>
                  <a:ext uri="{0D108BD9-81ED-4DB2-BD59-A6C34878D82A}">
                    <a16:rowId xmlns:a16="http://schemas.microsoft.com/office/drawing/2014/main" val="3084720532"/>
                  </a:ext>
                </a:extLst>
              </a:tr>
              <a:tr h="400634">
                <a:tc>
                  <a:txBody>
                    <a:bodyPr/>
                    <a:lstStyle/>
                    <a:p>
                      <a:r>
                        <a:rPr lang="en-AU" dirty="0"/>
                        <a:t>Area of Study One</a:t>
                      </a:r>
                      <a:endParaRPr lang="en-AU"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effectLst/>
                        </a:rPr>
                        <a:t>The rise of empires</a:t>
                      </a:r>
                      <a:endParaRPr lang="en-AU" sz="2000" kern="1200" dirty="0">
                        <a:solidFill>
                          <a:schemeClr val="dk1"/>
                        </a:solidFill>
                        <a:effectLst/>
                        <a:latin typeface="+mn-lt"/>
                        <a:ea typeface="+mn-ea"/>
                        <a:cs typeface="+mn-cs"/>
                      </a:endParaRPr>
                    </a:p>
                  </a:txBody>
                  <a:tcPr/>
                </a:tc>
                <a:extLst>
                  <a:ext uri="{0D108BD9-81ED-4DB2-BD59-A6C34878D82A}">
                    <a16:rowId xmlns:a16="http://schemas.microsoft.com/office/drawing/2014/main" val="4221137923"/>
                  </a:ext>
                </a:extLst>
              </a:tr>
              <a:tr h="982590">
                <a:tc>
                  <a:txBody>
                    <a:bodyPr/>
                    <a:lstStyle/>
                    <a:p>
                      <a:r>
                        <a:rPr lang="en-AU" dirty="0"/>
                        <a:t>Outcome 1</a:t>
                      </a:r>
                      <a:endParaRPr lang="en-AU"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effectLst/>
                        </a:rPr>
                        <a:t>Student should be able to explain the significant features of an empire and analyse its rise and expansion.</a:t>
                      </a:r>
                      <a:endParaRPr lang="en-AU" sz="2000" dirty="0"/>
                    </a:p>
                  </a:txBody>
                  <a:tcPr/>
                </a:tc>
                <a:extLst>
                  <a:ext uri="{0D108BD9-81ED-4DB2-BD59-A6C34878D82A}">
                    <a16:rowId xmlns:a16="http://schemas.microsoft.com/office/drawing/2014/main" val="1577447254"/>
                  </a:ext>
                </a:extLst>
              </a:tr>
              <a:tr h="1679372">
                <a:tc>
                  <a:txBody>
                    <a:bodyPr/>
                    <a:lstStyle/>
                    <a:p>
                      <a:r>
                        <a:rPr lang="en-AU" dirty="0"/>
                        <a:t>Inquiry Questions</a:t>
                      </a:r>
                      <a:endParaRPr lang="en-AU" b="1" dirty="0"/>
                    </a:p>
                  </a:txBody>
                  <a:tcPr/>
                </a:tc>
                <a:tc>
                  <a:txBody>
                    <a:bodyPr/>
                    <a:lstStyle/>
                    <a:p>
                      <a:pPr marL="285750" lvl="0" indent="-285750">
                        <a:buFont typeface="Arial" panose="020B0604020202020204" pitchFamily="34" charset="0"/>
                        <a:buChar char="•"/>
                      </a:pPr>
                      <a:r>
                        <a:rPr lang="en-GB" sz="1600" kern="1200" dirty="0">
                          <a:effectLst/>
                        </a:rPr>
                        <a:t>What were the foundations and features of the empire?</a:t>
                      </a:r>
                      <a:endParaRPr lang="en-AU" sz="1600" dirty="0">
                        <a:effectLst/>
                      </a:endParaRPr>
                    </a:p>
                    <a:p>
                      <a:pPr marL="285750" lvl="0" indent="-285750">
                        <a:buFont typeface="Arial" panose="020B0604020202020204" pitchFamily="34" charset="0"/>
                        <a:buChar char="•"/>
                      </a:pPr>
                      <a:r>
                        <a:rPr lang="en-GB" sz="1600" kern="1200" dirty="0">
                          <a:effectLst/>
                        </a:rPr>
                        <a:t>What were the significant events and motivating forces that led to the rise of the empire?</a:t>
                      </a:r>
                      <a:endParaRPr lang="en-AU" sz="1600" dirty="0">
                        <a:effectLst/>
                      </a:endParaRPr>
                    </a:p>
                    <a:p>
                      <a:pPr marL="285750" lvl="0" indent="-285750">
                        <a:buFont typeface="Arial" panose="020B0604020202020204" pitchFamily="34" charset="0"/>
                        <a:buChar char="•"/>
                      </a:pPr>
                      <a:r>
                        <a:rPr lang="en-GB" sz="1600" kern="1200" dirty="0">
                          <a:effectLst/>
                        </a:rPr>
                        <a:t>How did individuals, ideas and technologies contribute to the rise and expansion of the empire?</a:t>
                      </a:r>
                      <a:endParaRPr lang="en-AU" sz="1600" dirty="0">
                        <a:effectLst/>
                      </a:endParaRPr>
                    </a:p>
                    <a:p>
                      <a:pPr marL="285750" lvl="0" indent="-285750">
                        <a:buFont typeface="Arial" panose="020B0604020202020204" pitchFamily="34" charset="0"/>
                        <a:buChar char="•"/>
                      </a:pPr>
                      <a:r>
                        <a:rPr lang="en-GB" sz="1600" kern="1200" dirty="0">
                          <a:effectLst/>
                        </a:rPr>
                        <a:t>How did the empire use and express its wealth and power?</a:t>
                      </a:r>
                      <a:endParaRPr lang="en-AU" sz="1600" dirty="0">
                        <a:effectLst/>
                      </a:endParaRPr>
                    </a:p>
                  </a:txBody>
                  <a:tcPr/>
                </a:tc>
                <a:extLst>
                  <a:ext uri="{0D108BD9-81ED-4DB2-BD59-A6C34878D82A}">
                    <a16:rowId xmlns:a16="http://schemas.microsoft.com/office/drawing/2014/main" val="3428961597"/>
                  </a:ext>
                </a:extLst>
              </a:tr>
            </a:tbl>
          </a:graphicData>
        </a:graphic>
      </p:graphicFrame>
    </p:spTree>
    <p:extLst>
      <p:ext uri="{BB962C8B-B14F-4D97-AF65-F5344CB8AC3E}">
        <p14:creationId xmlns:p14="http://schemas.microsoft.com/office/powerpoint/2010/main" val="70580166"/>
      </p:ext>
    </p:extLst>
  </p:cSld>
  <p:clrMapOvr>
    <a:masterClrMapping/>
  </p:clrMapOvr>
  <p:transition/>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1688cb4a3a940449dc8286705012a42 xmlns="1aab662d-a6b2-42d6-996b-a574723d1ad8">
      <Terms xmlns="http://schemas.microsoft.com/office/infopath/2007/PartnerControls"/>
    </b1688cb4a3a940449dc8286705012a42>
    <DEECD_Publisher xmlns="http://schemas.microsoft.com/sharepoint/v3">Department of Education and early Childhood Development</DEECD_Publisher>
    <pfad5814e62747ed9f131defefc62dac xmlns="1aab662d-a6b2-42d6-996b-a574723d1ad8">
      <Terms xmlns="http://schemas.microsoft.com/office/infopath/2007/PartnerControls"/>
    </pfad5814e62747ed9f131defefc62dac>
    <a319977fc8504e09982f090ae1d7c602 xmlns="1aab662d-a6b2-42d6-996b-a574723d1ad8">
      <Terms xmlns="http://schemas.microsoft.com/office/infopath/2007/PartnerControls"/>
    </a319977fc8504e09982f090ae1d7c602>
    <DEECD_Keywords xmlns="http://schemas.microsoft.com/sharepoint/v3" xsi:nil="true"/>
    <PublishingExpirationDate xmlns="http://schemas.microsoft.com/sharepoint/v3" xsi:nil="true"/>
    <DEECD_Description xmlns="http://schemas.microsoft.com/sharepoint/v3" xsi:nil="true"/>
    <PublishingStartDate xmlns="http://schemas.microsoft.com/sharepoint/v3" xsi:nil="true"/>
    <TaxCatchAll xmlns="1aab662d-a6b2-42d6-996b-a574723d1ad8"/>
    <ofbb8b9a280a423a91cf717fb81349cd xmlns="1aab662d-a6b2-42d6-996b-a574723d1ad8">
      <Terms xmlns="http://schemas.microsoft.com/office/infopath/2007/PartnerControls"/>
    </ofbb8b9a280a423a91cf717fb81349cd>
  </documentManagement>
</p:properti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C6AB3851F4F88F40B98871D148B8EC2C" ma:contentTypeVersion="4" ma:contentTypeDescription="WebCM Documents Content Type" ma:contentTypeScope="" ma:versionID="201aefb3d423ab3496ecf505ba6700f1">
  <xsd:schema xmlns:xsd="http://www.w3.org/2001/XMLSchema" xmlns:xs="http://www.w3.org/2001/XMLSchema" xmlns:p="http://schemas.microsoft.com/office/2006/metadata/properties" xmlns:ns1="http://schemas.microsoft.com/sharepoint/v3" xmlns:ns2="1aab662d-a6b2-42d6-996b-a574723d1ad8" targetNamespace="http://schemas.microsoft.com/office/2006/metadata/properties" ma:root="true" ma:fieldsID="aced064e7767211f932e8066716e15cd" ns1:_="" ns2:_="">
    <xsd:import namespace="http://schemas.microsoft.com/sharepoint/v3"/>
    <xsd:import namespace="1aab662d-a6b2-42d6-996b-a574723d1ad8"/>
    <xsd:element name="properties">
      <xsd:complexType>
        <xsd:sequence>
          <xsd:element name="documentManagement">
            <xsd:complexType>
              <xsd:all>
                <xsd:element ref="ns1:DEECD_Description" minOccurs="0"/>
                <xsd:element ref="ns1:DEECD_Publisher" minOccurs="0"/>
                <xsd:element ref="ns1:DEECD_Keywords" minOccurs="0"/>
                <xsd:element ref="ns1:PublishingStartDate" minOccurs="0"/>
                <xsd:element ref="ns1:PublishingExpirationDate" minOccurs="0"/>
                <xsd:element ref="ns2:TaxCatchAll" minOccurs="0"/>
                <xsd:element ref="ns2:pfad5814e62747ed9f131defefc62dac" minOccurs="0"/>
                <xsd:element ref="ns2:a319977fc8504e09982f090ae1d7c602" minOccurs="0"/>
                <xsd:element ref="ns2:ofbb8b9a280a423a91cf717fb81349cd" minOccurs="0"/>
                <xsd:element ref="ns2:b1688cb4a3a940449dc8286705012a4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8" nillable="true" ma:displayName="Description" ma:internalName="DEECD_Description">
      <xsd:simpleType>
        <xsd:restriction base="dms:Note">
          <xsd:maxLength value="255"/>
        </xsd:restriction>
      </xsd:simpleType>
    </xsd:element>
    <xsd:element name="DEECD_Publisher" ma:index="9" nillable="true" ma:displayName="Publisher" ma:default="Department of Education and early Childhood Development" ma:internalName="DEECD_Publisher">
      <xsd:simpleType>
        <xsd:restriction base="dms:Text"/>
      </xsd:simpleType>
    </xsd:element>
    <xsd:element name="DEECD_Keywords" ma:index="14" nillable="true" ma:displayName="Keywords" ma:internalName="DEECD_Keywords">
      <xsd:simpleType>
        <xsd:restriction base="dms:Note">
          <xsd:maxLength value="255"/>
        </xsd:restriction>
      </xsd:simple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b662d-a6b2-42d6-996b-a574723d1ad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074adc-11cd-43a7-822e-3f870fae400d}" ma:internalName="TaxCatchAll" ma:showField="CatchAllData" ma:web="1aab662d-a6b2-42d6-996b-a574723d1ad8">
      <xsd:complexType>
        <xsd:complexContent>
          <xsd:extension base="dms:MultiChoiceLookup">
            <xsd:sequence>
              <xsd:element name="Value" type="dms:Lookup" maxOccurs="unbounded" minOccurs="0" nillable="true"/>
            </xsd:sequence>
          </xsd:extension>
        </xsd:complexContent>
      </xsd:complexType>
    </xsd:element>
    <xsd:element name="pfad5814e62747ed9f131defefc62dac" ma:index="18" nillable="true" ma:taxonomy="true" ma:internalName="pfad5814e62747ed9f131defefc62dac" ma:taxonomyFieldName="DEECD_SubjectCategory" ma:displayName="Subject Category"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19" nillable="true" ma:taxonomy="true" ma:internalName="a319977fc8504e09982f090ae1d7c602" ma:taxonomyFieldName="DEECD_ItemType" ma:displayName="Item Type"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0" nillable="true" ma:taxonomy="true" ma:internalName="ofbb8b9a280a423a91cf717fb81349cd" ma:taxonomyFieldName="DEECD_Author" ma:displayName="Author"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1"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B15B75-E3CD-4E2A-B3B0-995C4D3D50F5}">
  <ds:schemaRefs>
    <ds:schemaRef ds:uri="http://schemas.microsoft.com/sharepoint/v3/contenttype/forms"/>
  </ds:schemaRefs>
</ds:datastoreItem>
</file>

<file path=customXml/itemProps2.xml><?xml version="1.0" encoding="utf-8"?>
<ds:datastoreItem xmlns:ds="http://schemas.openxmlformats.org/officeDocument/2006/customXml" ds:itemID="{74C10D6F-BCFD-4CED-BCD0-BD434EE4B160}">
  <ds:schemaRefs>
    <ds:schemaRef ds:uri="http://schemas.microsoft.com/office/2006/documentManagement/types"/>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3E0C9F1B-DFE2-4DAC-B2E0-4FEEA8EC2721}"/>
</file>

<file path=docProps/app.xml><?xml version="1.0" encoding="utf-8"?>
<Properties xmlns="http://schemas.openxmlformats.org/officeDocument/2006/extended-properties" xmlns:vt="http://schemas.openxmlformats.org/officeDocument/2006/docPropsVTypes">
  <Template>VCAA Powerpoint Template</Template>
  <TotalTime>10004</TotalTime>
  <Words>1895</Words>
  <Application>Microsoft Office PowerPoint</Application>
  <PresentationFormat>On-screen Show (16:9)</PresentationFormat>
  <Paragraphs>216</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Times New Roman</vt:lpstr>
      <vt:lpstr>Verdana</vt:lpstr>
      <vt:lpstr>VCAA Powerpoint Template</vt:lpstr>
      <vt:lpstr>VCE History Units 1 and 2 Empires</vt:lpstr>
      <vt:lpstr>Acknowledgment of Country</vt:lpstr>
      <vt:lpstr>Outline</vt:lpstr>
      <vt:lpstr>At a glance</vt:lpstr>
      <vt:lpstr>PowerPoint Presentation</vt:lpstr>
      <vt:lpstr>Changes  </vt:lpstr>
      <vt:lpstr>Features </vt:lpstr>
      <vt:lpstr>Big Planning Ideas </vt:lpstr>
      <vt:lpstr>Units 1 and 2 Empires</vt:lpstr>
      <vt:lpstr>PowerPoint Presentation</vt:lpstr>
      <vt:lpstr>PowerPoint Presentation</vt:lpstr>
      <vt:lpstr>Teaching and Learning Ideas </vt:lpstr>
      <vt:lpstr>Sources you may like to use</vt:lpstr>
      <vt:lpstr>Teaching and Learning Ideas </vt:lpstr>
      <vt:lpstr>PowerPoint Presentation</vt:lpstr>
      <vt:lpstr>Teaching and Learning Ideas </vt:lpstr>
      <vt:lpstr>Emperor Akbar</vt:lpstr>
      <vt:lpstr>PowerPoint Presentation</vt:lpstr>
      <vt:lpstr>Units 1 and 2 Empires</vt:lpstr>
      <vt:lpstr>PowerPoint Presentation</vt:lpstr>
      <vt:lpstr>PowerPoint Presentation</vt:lpstr>
      <vt:lpstr>Teaching and Learning Ideas </vt:lpstr>
      <vt:lpstr>Annotated Ledger</vt:lpstr>
      <vt:lpstr>Teaching and Learning Ideas </vt:lpstr>
      <vt:lpstr>PowerPoint Presentation</vt:lpstr>
      <vt:lpstr>Assessment Ideas</vt:lpstr>
      <vt:lpstr>Historical Inquiry + Multimedia Presentation: The Atlantic Slave Trade</vt:lpstr>
      <vt:lpstr>Questions</vt:lpstr>
    </vt:vector>
  </TitlesOfParts>
  <Company>Victorian Curriculum and Assessment Authority (VCAA)</Company>
  <LinksUpToDate>false</LinksUpToDate>
  <SharedDoc>false</SharedDoc>
  <HyperlinkBase>https://www.vcaa.vic.edu.au/Footer/Pages/Copyright.aspx</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Units 1 and 2 Empires</dc:title>
  <dc:subject>VCE History</dc:subject>
  <dc:creator/>
  <cp:keywords>History, Empires, Implementation, AfT</cp:keywords>
  <cp:lastModifiedBy>Lien Doan</cp:lastModifiedBy>
  <cp:revision>76</cp:revision>
  <dcterms:created xsi:type="dcterms:W3CDTF">2019-11-06T22:47:18Z</dcterms:created>
  <dcterms:modified xsi:type="dcterms:W3CDTF">2021-07-23T01:34:23Z</dcterms:modified>
  <cp:category>History, Empires, Implementation, AfT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0x0101008840106FE30D4F50BC61A726A7CA6E3800C6AB3851F4F88F40B98871D148B8EC2C</vt:lpwstr>
  </property>
</Properties>
</file>