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257" r:id="rId5"/>
    <p:sldId id="300" r:id="rId6"/>
    <p:sldId id="259" r:id="rId7"/>
    <p:sldId id="260" r:id="rId8"/>
    <p:sldId id="258" r:id="rId9"/>
    <p:sldId id="299" r:id="rId10"/>
    <p:sldId id="262" r:id="rId11"/>
    <p:sldId id="263" r:id="rId12"/>
    <p:sldId id="265" r:id="rId13"/>
    <p:sldId id="273" r:id="rId14"/>
    <p:sldId id="268" r:id="rId15"/>
    <p:sldId id="266" r:id="rId16"/>
    <p:sldId id="276" r:id="rId17"/>
    <p:sldId id="277" r:id="rId18"/>
    <p:sldId id="296" r:id="rId19"/>
    <p:sldId id="278" r:id="rId20"/>
    <p:sldId id="279" r:id="rId21"/>
    <p:sldId id="280" r:id="rId22"/>
    <p:sldId id="281" r:id="rId23"/>
    <p:sldId id="283" r:id="rId24"/>
    <p:sldId id="297" r:id="rId25"/>
    <p:sldId id="284" r:id="rId26"/>
    <p:sldId id="285" r:id="rId27"/>
    <p:sldId id="286" r:id="rId28"/>
    <p:sldId id="287" r:id="rId29"/>
    <p:sldId id="288" r:id="rId30"/>
    <p:sldId id="289" r:id="rId31"/>
    <p:sldId id="290" r:id="rId32"/>
    <p:sldId id="298" r:id="rId33"/>
    <p:sldId id="291" r:id="rId34"/>
    <p:sldId id="292" r:id="rId35"/>
    <p:sldId id="293" r:id="rId36"/>
    <p:sldId id="295" r:id="rId37"/>
    <p:sldId id="301" r:id="rId38"/>
    <p:sldId id="302" r:id="rId39"/>
    <p:sldId id="275" r:id="rId40"/>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74" autoAdjust="0"/>
    <p:restoredTop sz="72855" autoAdjust="0"/>
  </p:normalViewPr>
  <p:slideViewPr>
    <p:cSldViewPr>
      <p:cViewPr varScale="1">
        <p:scale>
          <a:sx n="64" d="100"/>
          <a:sy n="64" d="100"/>
        </p:scale>
        <p:origin x="1420" y="4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88703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dirty="0"/>
          </a:p>
        </p:txBody>
      </p:sp>
    </p:spTree>
    <p:extLst>
      <p:ext uri="{BB962C8B-B14F-4D97-AF65-F5344CB8AC3E}">
        <p14:creationId xmlns:p14="http://schemas.microsoft.com/office/powerpoint/2010/main" val="4174142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3581814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330812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2182764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2819190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505765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17</a:t>
            </a:fld>
            <a:endParaRPr lang="en-AU" dirty="0"/>
          </a:p>
        </p:txBody>
      </p:sp>
    </p:spTree>
    <p:extLst>
      <p:ext uri="{BB962C8B-B14F-4D97-AF65-F5344CB8AC3E}">
        <p14:creationId xmlns:p14="http://schemas.microsoft.com/office/powerpoint/2010/main" val="669476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18</a:t>
            </a:fld>
            <a:endParaRPr lang="en-AU" dirty="0"/>
          </a:p>
        </p:txBody>
      </p:sp>
    </p:spTree>
    <p:extLst>
      <p:ext uri="{BB962C8B-B14F-4D97-AF65-F5344CB8AC3E}">
        <p14:creationId xmlns:p14="http://schemas.microsoft.com/office/powerpoint/2010/main" val="3533527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321493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53703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24446254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21</a:t>
            </a:fld>
            <a:endParaRPr lang="en-AU"/>
          </a:p>
        </p:txBody>
      </p:sp>
    </p:spTree>
    <p:extLst>
      <p:ext uri="{BB962C8B-B14F-4D97-AF65-F5344CB8AC3E}">
        <p14:creationId xmlns:p14="http://schemas.microsoft.com/office/powerpoint/2010/main" val="1597572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23</a:t>
            </a:fld>
            <a:endParaRPr lang="en-AU" dirty="0"/>
          </a:p>
        </p:txBody>
      </p:sp>
    </p:spTree>
    <p:extLst>
      <p:ext uri="{BB962C8B-B14F-4D97-AF65-F5344CB8AC3E}">
        <p14:creationId xmlns:p14="http://schemas.microsoft.com/office/powerpoint/2010/main" val="1574953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24</a:t>
            </a:fld>
            <a:endParaRPr lang="en-AU" dirty="0"/>
          </a:p>
        </p:txBody>
      </p:sp>
    </p:spTree>
    <p:extLst>
      <p:ext uri="{BB962C8B-B14F-4D97-AF65-F5344CB8AC3E}">
        <p14:creationId xmlns:p14="http://schemas.microsoft.com/office/powerpoint/2010/main" val="2531533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2149314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3149888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1048251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9943811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30</a:t>
            </a:fld>
            <a:endParaRPr lang="en-AU" dirty="0"/>
          </a:p>
        </p:txBody>
      </p:sp>
    </p:spTree>
    <p:extLst>
      <p:ext uri="{BB962C8B-B14F-4D97-AF65-F5344CB8AC3E}">
        <p14:creationId xmlns:p14="http://schemas.microsoft.com/office/powerpoint/2010/main" val="3524416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31</a:t>
            </a:fld>
            <a:endParaRPr lang="en-AU" dirty="0"/>
          </a:p>
        </p:txBody>
      </p:sp>
    </p:spTree>
    <p:extLst>
      <p:ext uri="{BB962C8B-B14F-4D97-AF65-F5344CB8AC3E}">
        <p14:creationId xmlns:p14="http://schemas.microsoft.com/office/powerpoint/2010/main" val="15410157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32</a:t>
            </a:fld>
            <a:endParaRPr lang="en-AU"/>
          </a:p>
        </p:txBody>
      </p:sp>
    </p:spTree>
    <p:extLst>
      <p:ext uri="{BB962C8B-B14F-4D97-AF65-F5344CB8AC3E}">
        <p14:creationId xmlns:p14="http://schemas.microsoft.com/office/powerpoint/2010/main" val="120742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18910593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33</a:t>
            </a:fld>
            <a:endParaRPr lang="en-AU"/>
          </a:p>
        </p:txBody>
      </p:sp>
    </p:spTree>
    <p:extLst>
      <p:ext uri="{BB962C8B-B14F-4D97-AF65-F5344CB8AC3E}">
        <p14:creationId xmlns:p14="http://schemas.microsoft.com/office/powerpoint/2010/main" val="50121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34</a:t>
            </a:fld>
            <a:endParaRPr lang="en-AU"/>
          </a:p>
        </p:txBody>
      </p:sp>
    </p:spTree>
    <p:extLst>
      <p:ext uri="{BB962C8B-B14F-4D97-AF65-F5344CB8AC3E}">
        <p14:creationId xmlns:p14="http://schemas.microsoft.com/office/powerpoint/2010/main" val="15494447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35</a:t>
            </a:fld>
            <a:endParaRPr lang="en-AU"/>
          </a:p>
        </p:txBody>
      </p:sp>
    </p:spTree>
    <p:extLst>
      <p:ext uri="{BB962C8B-B14F-4D97-AF65-F5344CB8AC3E}">
        <p14:creationId xmlns:p14="http://schemas.microsoft.com/office/powerpoint/2010/main" val="367022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3879648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3751935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308761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2164532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1665163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10</a:t>
            </a:fld>
            <a:endParaRPr lang="en-AU" dirty="0"/>
          </a:p>
        </p:txBody>
      </p:sp>
    </p:spTree>
    <p:extLst>
      <p:ext uri="{BB962C8B-B14F-4D97-AF65-F5344CB8AC3E}">
        <p14:creationId xmlns:p14="http://schemas.microsoft.com/office/powerpoint/2010/main" val="861515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VCE History</a:t>
            </a:r>
            <a:br>
              <a:rPr lang="en-AU" dirty="0"/>
            </a:br>
            <a:r>
              <a:rPr lang="en-AU" dirty="0"/>
              <a:t>Units 1 and 2 Modern History</a:t>
            </a:r>
          </a:p>
        </p:txBody>
      </p:sp>
      <p:sp>
        <p:nvSpPr>
          <p:cNvPr id="5" name="Subtitle 4"/>
          <p:cNvSpPr>
            <a:spLocks noGrp="1"/>
          </p:cNvSpPr>
          <p:nvPr>
            <p:ph type="subTitle" idx="1"/>
          </p:nvPr>
        </p:nvSpPr>
        <p:spPr>
          <a:xfrm>
            <a:off x="395536" y="2139702"/>
            <a:ext cx="4752528" cy="1008112"/>
          </a:xfrm>
        </p:spPr>
        <p:txBody>
          <a:bodyPr/>
          <a:lstStyle/>
          <a:p>
            <a:r>
              <a:rPr lang="en-AU" dirty="0"/>
              <a:t>Implementation Workshop</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180730107"/>
              </p:ext>
            </p:extLst>
          </p:nvPr>
        </p:nvGraphicFramePr>
        <p:xfrm>
          <a:off x="107504" y="63378"/>
          <a:ext cx="8821390" cy="4524597"/>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 1</a:t>
                      </a:r>
                      <a:r>
                        <a:rPr lang="en-GB" sz="1800" b="1" kern="1200" dirty="0">
                          <a:solidFill>
                            <a:schemeClr val="lt1"/>
                          </a:solidFill>
                          <a:effectLst/>
                          <a:latin typeface="+mn-lt"/>
                          <a:ea typeface="+mn-ea"/>
                          <a:cs typeface="+mn-cs"/>
                        </a:rPr>
                        <a:t>: Change and conflict</a:t>
                      </a:r>
                      <a:endParaRPr lang="en-AU" dirty="0"/>
                    </a:p>
                  </a:txBody>
                  <a:tcPr/>
                </a:tc>
                <a:extLst>
                  <a:ext uri="{0D108BD9-81ED-4DB2-BD59-A6C34878D82A}">
                    <a16:rowId xmlns:a16="http://schemas.microsoft.com/office/drawing/2014/main" val="3084720532"/>
                  </a:ext>
                </a:extLst>
              </a:tr>
              <a:tr h="43243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Ideology and conflict</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lvl="0" indent="-285750">
                        <a:buFont typeface="Arial" panose="020B0604020202020204" pitchFamily="34" charset="0"/>
                        <a:buChar char="•"/>
                      </a:pPr>
                      <a:r>
                        <a:rPr lang="en-GB" sz="1800" dirty="0">
                          <a:solidFill>
                            <a:srgbClr val="0099E3"/>
                          </a:solidFill>
                          <a:effectLst/>
                        </a:rPr>
                        <a:t>an overview of the significant events of the late 19th century and the first half of the 20th century that caused the end of empires and influenced the emergence of nation states</a:t>
                      </a:r>
                      <a:r>
                        <a:rPr lang="en-GB" sz="1800" dirty="0">
                          <a:effectLst/>
                        </a:rPr>
                        <a:t>,…</a:t>
                      </a:r>
                    </a:p>
                    <a:p>
                      <a:pPr marL="285750" lvl="0" indent="-285750">
                        <a:buFont typeface="Arial" panose="020B0604020202020204" pitchFamily="34" charset="0"/>
                        <a:buChar char="•"/>
                      </a:pPr>
                      <a:r>
                        <a:rPr lang="en-GB" sz="1800" dirty="0">
                          <a:solidFill>
                            <a:srgbClr val="0099E3"/>
                          </a:solidFill>
                          <a:effectLst/>
                        </a:rPr>
                        <a:t>the consequences of World War One</a:t>
                      </a:r>
                      <a:r>
                        <a:rPr lang="en-GB" sz="1800" dirty="0">
                          <a:effectLst/>
                        </a:rPr>
                        <a:t>,… </a:t>
                      </a:r>
                    </a:p>
                    <a:p>
                      <a:pPr marL="285750" lvl="0" indent="-285750">
                        <a:buFont typeface="Arial" panose="020B0604020202020204" pitchFamily="34" charset="0"/>
                        <a:buChar char="•"/>
                      </a:pPr>
                      <a:r>
                        <a:rPr lang="en-GB" sz="1800" dirty="0">
                          <a:effectLst/>
                        </a:rPr>
                        <a:t>the </a:t>
                      </a:r>
                      <a:r>
                        <a:rPr lang="en-GB" sz="1800" dirty="0">
                          <a:solidFill>
                            <a:srgbClr val="0099E3"/>
                          </a:solidFill>
                          <a:effectLst/>
                        </a:rPr>
                        <a:t>significant</a:t>
                      </a:r>
                      <a:r>
                        <a:rPr lang="en-GB" sz="1800" dirty="0">
                          <a:effectLst/>
                        </a:rPr>
                        <a:t> ideologies that </a:t>
                      </a:r>
                      <a:r>
                        <a:rPr lang="en-GB" sz="1800" dirty="0">
                          <a:solidFill>
                            <a:srgbClr val="0099E3"/>
                          </a:solidFill>
                          <a:effectLst/>
                        </a:rPr>
                        <a:t>strengthened, challenged and/or weakened empires and/or nation states</a:t>
                      </a:r>
                      <a:r>
                        <a:rPr lang="en-GB" sz="1800" dirty="0">
                          <a:effectLst/>
                        </a:rPr>
                        <a:t>,…</a:t>
                      </a:r>
                      <a:endParaRPr lang="en-AU" sz="1800" dirty="0">
                        <a:effectLst/>
                      </a:endParaRPr>
                    </a:p>
                    <a:p>
                      <a:pPr marL="285750" lvl="0" indent="-285750">
                        <a:buFont typeface="Arial" panose="020B0604020202020204" pitchFamily="34" charset="0"/>
                        <a:buChar char="•"/>
                      </a:pPr>
                      <a:r>
                        <a:rPr lang="en-GB" sz="1800" dirty="0">
                          <a:solidFill>
                            <a:srgbClr val="0099E3"/>
                          </a:solidFill>
                          <a:effectLst/>
                        </a:rPr>
                        <a:t>continuity and changes to political structures and systems of nation states</a:t>
                      </a:r>
                      <a:r>
                        <a:rPr lang="en-GB" sz="1800" dirty="0">
                          <a:effectLst/>
                        </a:rPr>
                        <a:t>,…</a:t>
                      </a:r>
                    </a:p>
                    <a:p>
                      <a:pPr marL="285750" lvl="0" indent="-285750">
                        <a:buFont typeface="Arial" panose="020B0604020202020204" pitchFamily="34" charset="0"/>
                        <a:buChar char="•"/>
                      </a:pPr>
                      <a:r>
                        <a:rPr lang="en-GB" sz="1800" dirty="0">
                          <a:solidFill>
                            <a:srgbClr val="0099E3"/>
                          </a:solidFill>
                          <a:effectLst/>
                        </a:rPr>
                        <a:t>significant individuals who contributed to political change</a:t>
                      </a:r>
                      <a:r>
                        <a:rPr lang="en-GB" sz="1800" dirty="0">
                          <a:effectLst/>
                        </a:rPr>
                        <a:t>,…</a:t>
                      </a:r>
                    </a:p>
                    <a:p>
                      <a:pPr marL="285750" lvl="0" indent="-285750">
                        <a:buFont typeface="Arial" panose="020B0604020202020204" pitchFamily="34" charset="0"/>
                        <a:buChar char="•"/>
                      </a:pPr>
                      <a:r>
                        <a:rPr lang="en-GB" sz="1800" dirty="0">
                          <a:effectLst/>
                        </a:rPr>
                        <a:t>the significant </a:t>
                      </a:r>
                      <a:r>
                        <a:rPr lang="en-GB" sz="1800" dirty="0">
                          <a:solidFill>
                            <a:srgbClr val="0099E3"/>
                          </a:solidFill>
                          <a:effectLst/>
                        </a:rPr>
                        <a:t>causes </a:t>
                      </a:r>
                      <a:r>
                        <a:rPr lang="en-GB" sz="1800" dirty="0">
                          <a:effectLst/>
                        </a:rPr>
                        <a:t>of World War Two in 1939,… </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63472061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3340746869"/>
              </p:ext>
            </p:extLst>
          </p:nvPr>
        </p:nvGraphicFramePr>
        <p:xfrm>
          <a:off x="179512" y="69850"/>
          <a:ext cx="8856984" cy="4754880"/>
        </p:xfrm>
        <a:graphic>
          <a:graphicData uri="http://schemas.openxmlformats.org/drawingml/2006/table">
            <a:tbl>
              <a:tblPr firstRow="1" bandRow="1">
                <a:tableStyleId>{85BE263C-DBD7-4A20-BB59-AAB30ACAA65A}</a:tableStyleId>
              </a:tblPr>
              <a:tblGrid>
                <a:gridCol w="1584176">
                  <a:extLst>
                    <a:ext uri="{9D8B030D-6E8A-4147-A177-3AD203B41FA5}">
                      <a16:colId xmlns:a16="http://schemas.microsoft.com/office/drawing/2014/main" val="2422161473"/>
                    </a:ext>
                  </a:extLst>
                </a:gridCol>
                <a:gridCol w="7272808">
                  <a:extLst>
                    <a:ext uri="{9D8B030D-6E8A-4147-A177-3AD203B41FA5}">
                      <a16:colId xmlns:a16="http://schemas.microsoft.com/office/drawing/2014/main" val="2017662329"/>
                    </a:ext>
                  </a:extLst>
                </a:gridCol>
              </a:tblGrid>
              <a:tr h="346389">
                <a:tc>
                  <a:txBody>
                    <a:bodyPr/>
                    <a:lstStyle/>
                    <a:p>
                      <a:endParaRPr lang="en-AU" dirty="0"/>
                    </a:p>
                  </a:txBody>
                  <a:tcPr/>
                </a:tc>
                <a:tc>
                  <a:txBody>
                    <a:bodyPr/>
                    <a:lstStyle/>
                    <a:p>
                      <a:r>
                        <a:rPr lang="en-AU" dirty="0"/>
                        <a:t>Unit 1</a:t>
                      </a:r>
                      <a:r>
                        <a:rPr lang="en-GB" sz="1800" b="1" kern="1200" dirty="0">
                          <a:solidFill>
                            <a:schemeClr val="lt1"/>
                          </a:solidFill>
                          <a:effectLst/>
                          <a:latin typeface="+mn-lt"/>
                          <a:ea typeface="+mn-ea"/>
                          <a:cs typeface="+mn-cs"/>
                        </a:rPr>
                        <a:t>: Change and conflict</a:t>
                      </a:r>
                      <a:endParaRPr lang="en-AU" dirty="0"/>
                    </a:p>
                  </a:txBody>
                  <a:tcPr/>
                </a:tc>
                <a:extLst>
                  <a:ext uri="{0D108BD9-81ED-4DB2-BD59-A6C34878D82A}">
                    <a16:rowId xmlns:a16="http://schemas.microsoft.com/office/drawing/2014/main" val="3084720532"/>
                  </a:ext>
                </a:extLst>
              </a:tr>
              <a:tr h="59787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Ideology and conflict</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50185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political and economic change prior to World War Two </a:t>
                      </a:r>
                      <a:endParaRPr lang="en-AU" sz="1600" dirty="0">
                        <a:effectLst/>
                      </a:endParaRPr>
                    </a:p>
                    <a:p>
                      <a:pPr marL="285750" lvl="0" indent="-285750">
                        <a:buFont typeface="Arial" panose="020B0604020202020204" pitchFamily="34" charset="0"/>
                        <a:buChar char="•"/>
                      </a:pPr>
                      <a:r>
                        <a:rPr lang="en-GB" sz="1600" dirty="0">
                          <a:effectLst/>
                        </a:rPr>
                        <a:t>analyse sources for use as evidence</a:t>
                      </a:r>
                      <a:endParaRPr lang="en-AU" sz="1600" dirty="0">
                        <a:effectLst/>
                      </a:endParaRPr>
                    </a:p>
                    <a:p>
                      <a:pPr marL="285750" lvl="0" indent="-285750">
                        <a:buFont typeface="Arial" panose="020B0604020202020204" pitchFamily="34" charset="0"/>
                        <a:buChar char="•"/>
                      </a:pPr>
                      <a:r>
                        <a:rPr lang="en-GB" sz="1600" dirty="0">
                          <a:effectLst/>
                        </a:rPr>
                        <a:t>identify the perspectives of people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different historical interpretations about political and economic change </a:t>
                      </a:r>
                      <a:endParaRPr lang="en-AU" sz="1600" dirty="0">
                        <a:effectLst/>
                      </a:endParaRPr>
                    </a:p>
                    <a:p>
                      <a:pPr marL="285750" lvl="0" indent="-285750">
                        <a:buFont typeface="Arial" panose="020B0604020202020204" pitchFamily="34" charset="0"/>
                        <a:buChar char="•"/>
                      </a:pPr>
                      <a:r>
                        <a:rPr lang="en-GB" sz="1600" dirty="0">
                          <a:effectLst/>
                        </a:rPr>
                        <a:t>analyse the consequences of World War One and the causes of World War Two </a:t>
                      </a:r>
                      <a:endParaRPr lang="en-AU" sz="1600" dirty="0">
                        <a:effectLst/>
                      </a:endParaRPr>
                    </a:p>
                    <a:p>
                      <a:pPr marL="285750" lvl="0" indent="-285750">
                        <a:buFont typeface="Arial" panose="020B0604020202020204" pitchFamily="34" charset="0"/>
                        <a:buChar char="•"/>
                      </a:pPr>
                      <a:r>
                        <a:rPr lang="en-GB" sz="1600" dirty="0">
                          <a:effectLst/>
                        </a:rPr>
                        <a:t>explain how political and economic conditions changed and/or stayed the same </a:t>
                      </a:r>
                      <a:endParaRPr lang="en-AU" sz="1600" dirty="0">
                        <a:effectLst/>
                      </a:endParaRPr>
                    </a:p>
                    <a:p>
                      <a:pPr marL="285750" lvl="0" indent="-285750">
                        <a:buFont typeface="Arial" panose="020B0604020202020204" pitchFamily="34" charset="0"/>
                        <a:buChar char="•"/>
                      </a:pPr>
                      <a:r>
                        <a:rPr lang="en-GB" sz="1600" dirty="0">
                          <a:effectLst/>
                        </a:rPr>
                        <a:t>evaluate the historical significance of events, ideas, individuals and movements </a:t>
                      </a:r>
                      <a:endParaRPr lang="en-AU" sz="1600" dirty="0">
                        <a:effectLst/>
                      </a:endParaRPr>
                    </a:p>
                    <a:p>
                      <a:pPr marL="285750" lvl="0" indent="-285750">
                        <a:buFont typeface="Arial" panose="020B0604020202020204" pitchFamily="34" charset="0"/>
                        <a:buChar char="•"/>
                      </a:pPr>
                      <a:r>
                        <a:rPr lang="en-GB" sz="1600" dirty="0">
                          <a:effectLst/>
                        </a:rPr>
                        <a:t>construct arguments about political and economic change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7601848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r>
              <a:rPr lang="en-AU" dirty="0">
                <a:solidFill>
                  <a:schemeClr val="tx1"/>
                </a:solidFill>
              </a:rPr>
              <a:t>Create a political ideologies compass</a:t>
            </a:r>
          </a:p>
          <a:p>
            <a:r>
              <a:rPr lang="en-AU" dirty="0">
                <a:solidFill>
                  <a:schemeClr val="tx1"/>
                </a:solidFill>
              </a:rPr>
              <a:t>Allocate pairs of students different political cartoons or visuals to identify and analyse to better understand perspectives</a:t>
            </a:r>
          </a:p>
          <a:p>
            <a:r>
              <a:rPr lang="en-AU" dirty="0">
                <a:solidFill>
                  <a:schemeClr val="tx1"/>
                </a:solidFill>
              </a:rPr>
              <a:t>Create an annotated timeline, colour-coding events into ‘change’ or ‘continuity’ of political structures and systems</a:t>
            </a:r>
          </a:p>
          <a:p>
            <a:endParaRPr lang="en-AU" dirty="0"/>
          </a:p>
        </p:txBody>
      </p:sp>
    </p:spTree>
    <p:extLst>
      <p:ext uri="{BB962C8B-B14F-4D97-AF65-F5344CB8AC3E}">
        <p14:creationId xmlns:p14="http://schemas.microsoft.com/office/powerpoint/2010/main" val="236810264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r>
              <a:rPr lang="en-AU" dirty="0">
                <a:solidFill>
                  <a:schemeClr val="tx1"/>
                </a:solidFill>
              </a:rPr>
              <a:t>Develop significance criteria to assess a factor of significance using Think-Pair-Share</a:t>
            </a:r>
          </a:p>
          <a:p>
            <a:r>
              <a:rPr lang="en-AU" dirty="0"/>
              <a:t>Comparison of impacts of World War One</a:t>
            </a:r>
          </a:p>
          <a:p>
            <a:r>
              <a:rPr lang="en-AU" dirty="0"/>
              <a:t>Asking historical questions- before, during and after</a:t>
            </a:r>
          </a:p>
          <a:p>
            <a:endParaRPr lang="en-AU" dirty="0"/>
          </a:p>
        </p:txBody>
      </p:sp>
    </p:spTree>
    <p:extLst>
      <p:ext uri="{BB962C8B-B14F-4D97-AF65-F5344CB8AC3E}">
        <p14:creationId xmlns:p14="http://schemas.microsoft.com/office/powerpoint/2010/main" val="277695654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179512" y="123478"/>
            <a:ext cx="8712968" cy="857250"/>
          </a:xfrm>
        </p:spPr>
        <p:txBody>
          <a:bodyPr/>
          <a:lstStyle/>
          <a:p>
            <a:r>
              <a:rPr lang="en-AU" dirty="0"/>
              <a:t>Unit 1: Change and conflict</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2988455750"/>
              </p:ext>
            </p:extLst>
          </p:nvPr>
        </p:nvGraphicFramePr>
        <p:xfrm>
          <a:off x="236218" y="915566"/>
          <a:ext cx="8713788" cy="3673618"/>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084720532"/>
                  </a:ext>
                </a:extLst>
              </a:tr>
              <a:tr h="400634">
                <a:tc>
                  <a:txBody>
                    <a:bodyPr/>
                    <a:lstStyle/>
                    <a:p>
                      <a:r>
                        <a:rPr lang="en-AU" dirty="0"/>
                        <a:t>Area of Study Two</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kern="1200" dirty="0">
                          <a:solidFill>
                            <a:schemeClr val="dk1"/>
                          </a:solidFill>
                          <a:effectLst/>
                          <a:latin typeface="+mn-lt"/>
                          <a:ea typeface="+mn-ea"/>
                          <a:cs typeface="+mn-cs"/>
                        </a:rPr>
                        <a:t>Social and cultural change</a:t>
                      </a:r>
                    </a:p>
                  </a:txBody>
                  <a:tcPr/>
                </a:tc>
                <a:extLst>
                  <a:ext uri="{0D108BD9-81ED-4DB2-BD59-A6C34878D82A}">
                    <a16:rowId xmlns:a16="http://schemas.microsoft.com/office/drawing/2014/main" val="4221137923"/>
                  </a:ext>
                </a:extLst>
              </a:tr>
              <a:tr h="982590">
                <a:tc>
                  <a:txBody>
                    <a:bodyPr/>
                    <a:lstStyle/>
                    <a:p>
                      <a:r>
                        <a:rPr lang="en-AU" dirty="0"/>
                        <a:t>Outcome 2</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Explain patterns of social and cultural change in </a:t>
                      </a:r>
                      <a:r>
                        <a:rPr lang="en-GB" sz="1800" kern="1200" dirty="0">
                          <a:solidFill>
                            <a:srgbClr val="0099E3"/>
                          </a:solidFill>
                          <a:effectLst/>
                          <a:latin typeface="+mn-lt"/>
                          <a:ea typeface="+mn-ea"/>
                          <a:cs typeface="+mn-cs"/>
                        </a:rPr>
                        <a:t>everyday life </a:t>
                      </a:r>
                      <a:r>
                        <a:rPr lang="en-GB" sz="1800" kern="1200" dirty="0">
                          <a:solidFill>
                            <a:schemeClr val="tx1"/>
                          </a:solidFill>
                          <a:effectLst/>
                          <a:latin typeface="+mn-lt"/>
                          <a:ea typeface="+mn-ea"/>
                          <a:cs typeface="+mn-cs"/>
                        </a:rPr>
                        <a:t>in the first half of the twentieth century, and analyse the </a:t>
                      </a:r>
                      <a:r>
                        <a:rPr lang="en-GB" sz="1800" kern="1200" dirty="0">
                          <a:solidFill>
                            <a:srgbClr val="0099E3"/>
                          </a:solidFill>
                          <a:effectLst/>
                          <a:latin typeface="+mn-lt"/>
                          <a:ea typeface="+mn-ea"/>
                          <a:cs typeface="+mn-cs"/>
                        </a:rPr>
                        <a:t>conditions</a:t>
                      </a:r>
                      <a:r>
                        <a:rPr lang="en-GB" sz="1800" kern="1200" dirty="0">
                          <a:solidFill>
                            <a:schemeClr val="tx1"/>
                          </a:solidFill>
                          <a:effectLst/>
                          <a:latin typeface="+mn-lt"/>
                          <a:ea typeface="+mn-ea"/>
                          <a:cs typeface="+mn-cs"/>
                        </a:rPr>
                        <a:t> which influenced these changes.</a:t>
                      </a:r>
                      <a:endParaRPr lang="en-AU" sz="1800" kern="1200" dirty="0">
                        <a:solidFill>
                          <a:schemeClr val="tx1"/>
                        </a:solidFill>
                        <a:effectLst/>
                        <a:latin typeface="+mn-lt"/>
                        <a:ea typeface="+mn-ea"/>
                        <a:cs typeface="+mn-cs"/>
                      </a:endParaRPr>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800" i="1" kern="1200" dirty="0">
                          <a:solidFill>
                            <a:schemeClr val="tx1"/>
                          </a:solidFill>
                          <a:effectLst/>
                          <a:latin typeface="+mn-lt"/>
                          <a:ea typeface="+mn-ea"/>
                          <a:cs typeface="+mn-cs"/>
                        </a:rPr>
                        <a:t>How did society and culture change?</a:t>
                      </a:r>
                      <a:endParaRPr lang="en-AU" sz="1600" dirty="0">
                        <a:effectLst/>
                      </a:endParaRPr>
                    </a:p>
                    <a:p>
                      <a:pPr marL="285750" lvl="0" indent="-285750">
                        <a:buFont typeface="Arial" panose="020B0604020202020204" pitchFamily="34" charset="0"/>
                        <a:buChar char="•"/>
                      </a:pPr>
                      <a:r>
                        <a:rPr lang="en-GB" sz="1800" i="1" kern="1200" dirty="0">
                          <a:solidFill>
                            <a:schemeClr val="tx1"/>
                          </a:solidFill>
                          <a:effectLst/>
                          <a:latin typeface="+mn-lt"/>
                          <a:ea typeface="+mn-ea"/>
                          <a:cs typeface="+mn-cs"/>
                        </a:rPr>
                        <a:t>How did cultural life both reflect and challenge the prevailing political, economic and social conditions?</a:t>
                      </a:r>
                      <a:endParaRPr lang="en-AU" sz="1600" dirty="0">
                        <a:effectLst/>
                      </a:endParaRPr>
                    </a:p>
                    <a:p>
                      <a:pPr marL="285750" lvl="0" indent="-285750">
                        <a:buFont typeface="Arial" panose="020B0604020202020204" pitchFamily="34" charset="0"/>
                        <a:buChar char="•"/>
                      </a:pPr>
                      <a:r>
                        <a:rPr lang="en-GB" sz="1600" i="1" dirty="0">
                          <a:effectLst/>
                        </a:rPr>
                        <a:t>How did ideologies contribute to continuities and changes in society and culture?</a:t>
                      </a:r>
                      <a:endParaRPr lang="en-AU" sz="1600" dirty="0">
                        <a:effectLst/>
                      </a:endParaRPr>
                    </a:p>
                    <a:p>
                      <a:pPr marL="285750" lvl="0" indent="-285750">
                        <a:buFont typeface="Arial" panose="020B0604020202020204" pitchFamily="34" charset="0"/>
                        <a:buChar char="•"/>
                      </a:pPr>
                      <a:r>
                        <a:rPr lang="en-GB" sz="1600" i="1" dirty="0">
                          <a:effectLst/>
                        </a:rPr>
                        <a:t>What role did individuals, groups and movements play in social and cultural continuity and/or change? </a:t>
                      </a:r>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358381064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79947-CFFD-4B4B-9925-3FD81DA448F9}"/>
              </a:ext>
            </a:extLst>
          </p:cNvPr>
          <p:cNvSpPr>
            <a:spLocks noGrp="1"/>
          </p:cNvSpPr>
          <p:nvPr>
            <p:ph type="title"/>
          </p:nvPr>
        </p:nvSpPr>
        <p:spPr/>
        <p:txBody>
          <a:bodyPr/>
          <a:lstStyle/>
          <a:p>
            <a:r>
              <a:rPr lang="en-AU" dirty="0"/>
              <a:t>Historical Contexts</a:t>
            </a:r>
          </a:p>
        </p:txBody>
      </p:sp>
      <p:sp>
        <p:nvSpPr>
          <p:cNvPr id="3" name="Content Placeholder 2">
            <a:extLst>
              <a:ext uri="{FF2B5EF4-FFF2-40B4-BE49-F238E27FC236}">
                <a16:creationId xmlns:a16="http://schemas.microsoft.com/office/drawing/2014/main" id="{98FB19CE-0509-4E13-B887-E33622D44168}"/>
              </a:ext>
            </a:extLst>
          </p:cNvPr>
          <p:cNvSpPr>
            <a:spLocks noGrp="1"/>
          </p:cNvSpPr>
          <p:nvPr>
            <p:ph idx="1"/>
          </p:nvPr>
        </p:nvSpPr>
        <p:spPr/>
        <p:txBody>
          <a:bodyPr/>
          <a:lstStyle/>
          <a:p>
            <a:r>
              <a:rPr lang="en-GB" dirty="0"/>
              <a:t>In this area of study students may focus </a:t>
            </a:r>
            <a:r>
              <a:rPr lang="en-GB" u="sng" dirty="0">
                <a:solidFill>
                  <a:srgbClr val="0099E3"/>
                </a:solidFill>
              </a:rPr>
              <a:t>on one or more </a:t>
            </a:r>
            <a:r>
              <a:rPr lang="en-GB" dirty="0"/>
              <a:t>of the following contexts: Australia, China, France, Germany, Italy, Japan, Russia/USSR, the Ottoman Empire/Turkey, the British Empire/United Kingdom and/or the USA.</a:t>
            </a:r>
            <a:endParaRPr lang="en-AU" dirty="0"/>
          </a:p>
          <a:p>
            <a:endParaRPr lang="en-AU" dirty="0"/>
          </a:p>
        </p:txBody>
      </p:sp>
    </p:spTree>
    <p:extLst>
      <p:ext uri="{BB962C8B-B14F-4D97-AF65-F5344CB8AC3E}">
        <p14:creationId xmlns:p14="http://schemas.microsoft.com/office/powerpoint/2010/main" val="301361686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901383889"/>
              </p:ext>
            </p:extLst>
          </p:nvPr>
        </p:nvGraphicFramePr>
        <p:xfrm>
          <a:off x="178692" y="483518"/>
          <a:ext cx="8713788" cy="220472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Units 1: Change and conflict</a:t>
                      </a:r>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 </a:t>
                      </a:r>
                      <a:r>
                        <a:rPr lang="en-AU" sz="1800" kern="1200" dirty="0">
                          <a:solidFill>
                            <a:schemeClr val="dk1"/>
                          </a:solidFill>
                          <a:effectLst/>
                          <a:latin typeface="+mn-lt"/>
                          <a:ea typeface="+mn-ea"/>
                          <a:cs typeface="+mn-cs"/>
                        </a:rPr>
                        <a:t>Social and cultural change</a:t>
                      </a: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Outcome-minor edits </a:t>
                      </a:r>
                    </a:p>
                    <a:p>
                      <a:pPr marL="285750" indent="-285750">
                        <a:buFontTx/>
                        <a:buChar char="-"/>
                      </a:pPr>
                      <a:r>
                        <a:rPr lang="en-AU" dirty="0"/>
                        <a:t>Key Knowledge –minor edits to emphasise concepts and some additional knowledge examples</a:t>
                      </a:r>
                    </a:p>
                    <a:p>
                      <a:pPr marL="285750" indent="-285750">
                        <a:buFontTx/>
                        <a:buChar char="-"/>
                      </a:pPr>
                      <a:r>
                        <a:rPr lang="en-AU" dirty="0"/>
                        <a:t>Key skills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421991927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3219530037"/>
              </p:ext>
            </p:extLst>
          </p:nvPr>
        </p:nvGraphicFramePr>
        <p:xfrm>
          <a:off x="107504" y="63378"/>
          <a:ext cx="8821390" cy="4604336"/>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Units 1: Change and conflict</a:t>
                      </a:r>
                    </a:p>
                  </a:txBody>
                  <a:tcPr/>
                </a:tc>
                <a:extLst>
                  <a:ext uri="{0D108BD9-81ED-4DB2-BD59-A6C34878D82A}">
                    <a16:rowId xmlns:a16="http://schemas.microsoft.com/office/drawing/2014/main" val="3084720532"/>
                  </a:ext>
                </a:extLst>
              </a:tr>
              <a:tr h="432437">
                <a:tc>
                  <a:txBody>
                    <a:bodyPr/>
                    <a:lstStyle/>
                    <a:p>
                      <a:r>
                        <a:rPr lang="en-AU" dirty="0"/>
                        <a:t>Area of Study Two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Social and cultural change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lvl="0" indent="-285750">
                        <a:buFont typeface="Arial" panose="020B0604020202020204" pitchFamily="34" charset="0"/>
                        <a:buChar char="•"/>
                      </a:pPr>
                      <a:r>
                        <a:rPr lang="en-GB" sz="1600" dirty="0">
                          <a:solidFill>
                            <a:srgbClr val="0099E3"/>
                          </a:solidFill>
                          <a:effectLst/>
                        </a:rPr>
                        <a:t>the significant changes in </a:t>
                      </a:r>
                      <a:r>
                        <a:rPr lang="en-GB" sz="1600" dirty="0">
                          <a:effectLst/>
                        </a:rPr>
                        <a:t>how society was organised and the </a:t>
                      </a:r>
                      <a:r>
                        <a:rPr lang="en-GB" sz="1600" dirty="0">
                          <a:solidFill>
                            <a:srgbClr val="0099E3"/>
                          </a:solidFill>
                          <a:effectLst/>
                        </a:rPr>
                        <a:t>ways this influenced</a:t>
                      </a:r>
                      <a:r>
                        <a:rPr lang="en-GB" sz="1600" dirty="0">
                          <a:effectLst/>
                        </a:rPr>
                        <a:t> how people lived their lives,… </a:t>
                      </a:r>
                    </a:p>
                    <a:p>
                      <a:pPr marL="285750" lvl="0" indent="-285750">
                        <a:buFont typeface="Arial" panose="020B0604020202020204" pitchFamily="34" charset="0"/>
                        <a:buChar char="•"/>
                      </a:pPr>
                      <a:r>
                        <a:rPr lang="en-GB" sz="1600" dirty="0">
                          <a:solidFill>
                            <a:srgbClr val="0099E3"/>
                          </a:solidFill>
                          <a:effectLst/>
                        </a:rPr>
                        <a:t>continuity and change to the </a:t>
                      </a:r>
                      <a:r>
                        <a:rPr lang="en-GB" sz="1600" dirty="0">
                          <a:effectLst/>
                        </a:rPr>
                        <a:t>social life and experiences of people,…</a:t>
                      </a:r>
                    </a:p>
                    <a:p>
                      <a:pPr marL="285750" lvl="0" indent="-285750">
                        <a:buFont typeface="Arial" panose="020B0604020202020204" pitchFamily="34" charset="0"/>
                        <a:buChar char="•"/>
                      </a:pPr>
                      <a:r>
                        <a:rPr lang="en-GB" sz="1600" dirty="0">
                          <a:solidFill>
                            <a:srgbClr val="0099E3"/>
                          </a:solidFill>
                          <a:effectLst/>
                        </a:rPr>
                        <a:t>the methods and consequences </a:t>
                      </a:r>
                      <a:r>
                        <a:rPr lang="en-GB" sz="1600" dirty="0">
                          <a:effectLst/>
                        </a:rPr>
                        <a:t>of inclusion and/or exclusion of certain groups from participating in the society,...</a:t>
                      </a:r>
                    </a:p>
                    <a:p>
                      <a:pPr marL="285750" lvl="0" indent="-285750">
                        <a:buFont typeface="Arial" panose="020B0604020202020204" pitchFamily="34" charset="0"/>
                        <a:buChar char="•"/>
                      </a:pPr>
                      <a:r>
                        <a:rPr lang="en-GB" sz="1600" dirty="0">
                          <a:effectLst/>
                        </a:rPr>
                        <a:t>the ways in which particular forms of cultural expression such as art, literature, architecture, film and music both influenced and reflected social, economic and political change</a:t>
                      </a:r>
                      <a:endParaRPr lang="en-AU" sz="1600" dirty="0">
                        <a:effectLst/>
                      </a:endParaRPr>
                    </a:p>
                    <a:p>
                      <a:pPr marL="285750" lvl="0" indent="-285750">
                        <a:buFont typeface="Arial" panose="020B0604020202020204" pitchFamily="34" charset="0"/>
                        <a:buChar char="•"/>
                      </a:pPr>
                      <a:r>
                        <a:rPr lang="en-GB" sz="1600" dirty="0">
                          <a:solidFill>
                            <a:srgbClr val="0099E3"/>
                          </a:solidFill>
                          <a:effectLst/>
                        </a:rPr>
                        <a:t>the reasons </a:t>
                      </a:r>
                      <a:r>
                        <a:rPr lang="en-GB" sz="1600" dirty="0">
                          <a:effectLst/>
                        </a:rPr>
                        <a:t>for government, group and individual </a:t>
                      </a:r>
                      <a:r>
                        <a:rPr lang="en-GB" sz="1600" dirty="0">
                          <a:solidFill>
                            <a:srgbClr val="0099E3"/>
                          </a:solidFill>
                          <a:effectLst/>
                        </a:rPr>
                        <a:t>attempts to </a:t>
                      </a:r>
                      <a:r>
                        <a:rPr lang="en-GB" sz="1600" dirty="0">
                          <a:effectLst/>
                        </a:rPr>
                        <a:t>control, </a:t>
                      </a:r>
                      <a:r>
                        <a:rPr lang="en-GB" sz="1600" dirty="0">
                          <a:solidFill>
                            <a:srgbClr val="0099E3"/>
                          </a:solidFill>
                          <a:effectLst/>
                        </a:rPr>
                        <a:t>influence or resist </a:t>
                      </a:r>
                      <a:r>
                        <a:rPr lang="en-GB" sz="1600" dirty="0">
                          <a:effectLst/>
                        </a:rPr>
                        <a:t>cultural expression and use </a:t>
                      </a:r>
                      <a:r>
                        <a:rPr lang="en-GB" sz="1600" dirty="0">
                          <a:solidFill>
                            <a:srgbClr val="0099E3"/>
                          </a:solidFill>
                          <a:effectLst/>
                        </a:rPr>
                        <a:t>propaganda </a:t>
                      </a:r>
                      <a:r>
                        <a:rPr lang="en-GB" sz="1600" dirty="0">
                          <a:effectLst/>
                        </a:rPr>
                        <a:t>to challenge, influence and/or change political and social agendas</a:t>
                      </a:r>
                      <a:endParaRPr lang="en-AU" sz="1600" dirty="0">
                        <a:effectLst/>
                      </a:endParaRPr>
                    </a:p>
                    <a:p>
                      <a:pPr marL="285750" lvl="0" indent="-285750">
                        <a:buFont typeface="Arial" panose="020B0604020202020204" pitchFamily="34" charset="0"/>
                        <a:buChar char="•"/>
                      </a:pPr>
                      <a:r>
                        <a:rPr lang="en-GB" sz="1600" dirty="0">
                          <a:solidFill>
                            <a:srgbClr val="0099E3"/>
                          </a:solidFill>
                          <a:effectLst/>
                        </a:rPr>
                        <a:t>the perspectives and experiences of those affected by social and cultural change</a:t>
                      </a:r>
                      <a:r>
                        <a:rPr lang="en-GB" sz="1600" dirty="0">
                          <a:effectLst/>
                        </a:rPr>
                        <a:t>,…</a:t>
                      </a:r>
                    </a:p>
                    <a:p>
                      <a:pPr marL="285750" lvl="0" indent="-285750">
                        <a:buFont typeface="Arial" panose="020B0604020202020204" pitchFamily="34" charset="0"/>
                        <a:buChar char="•"/>
                      </a:pPr>
                      <a:r>
                        <a:rPr lang="en-GB" sz="1600" dirty="0">
                          <a:solidFill>
                            <a:srgbClr val="0099E3"/>
                          </a:solidFill>
                          <a:effectLst/>
                        </a:rPr>
                        <a:t>the significance of individuals and/or movements </a:t>
                      </a:r>
                      <a:r>
                        <a:rPr lang="en-GB" sz="1600" dirty="0">
                          <a:effectLst/>
                        </a:rPr>
                        <a:t>that contributed to social and/or political change through cultural expression,…</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86256660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3806481740"/>
              </p:ext>
            </p:extLst>
          </p:nvPr>
        </p:nvGraphicFramePr>
        <p:xfrm>
          <a:off x="107504" y="51470"/>
          <a:ext cx="8496944" cy="4516120"/>
        </p:xfrm>
        <a:graphic>
          <a:graphicData uri="http://schemas.openxmlformats.org/drawingml/2006/table">
            <a:tbl>
              <a:tblPr firstRow="1" bandRow="1">
                <a:tableStyleId>{85BE263C-DBD7-4A20-BB59-AAB30ACAA65A}</a:tableStyleId>
              </a:tblPr>
              <a:tblGrid>
                <a:gridCol w="1796102">
                  <a:extLst>
                    <a:ext uri="{9D8B030D-6E8A-4147-A177-3AD203B41FA5}">
                      <a16:colId xmlns:a16="http://schemas.microsoft.com/office/drawing/2014/main" val="2422161473"/>
                    </a:ext>
                  </a:extLst>
                </a:gridCol>
                <a:gridCol w="6700842">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Units 1: Change and conflict</a:t>
                      </a:r>
                    </a:p>
                  </a:txBody>
                  <a:tcPr/>
                </a:tc>
                <a:extLst>
                  <a:ext uri="{0D108BD9-81ED-4DB2-BD59-A6C34878D82A}">
                    <a16:rowId xmlns:a16="http://schemas.microsoft.com/office/drawing/2014/main" val="3084720532"/>
                  </a:ext>
                </a:extLst>
              </a:tr>
              <a:tr h="370840">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Social and cultural change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how everyday life changed prior to World War Two</a:t>
                      </a:r>
                      <a:endParaRPr lang="en-AU" sz="1600" dirty="0">
                        <a:effectLst/>
                      </a:endParaRPr>
                    </a:p>
                    <a:p>
                      <a:pPr marL="285750" lvl="0" indent="-285750">
                        <a:buFont typeface="Arial" panose="020B0604020202020204" pitchFamily="34" charset="0"/>
                        <a:buChar char="•"/>
                      </a:pPr>
                      <a:r>
                        <a:rPr lang="en-GB" sz="1600" dirty="0">
                          <a:effectLst/>
                        </a:rPr>
                        <a:t>analyse sources for use as evidence</a:t>
                      </a:r>
                      <a:endParaRPr lang="en-AU" sz="1600" dirty="0">
                        <a:effectLst/>
                      </a:endParaRPr>
                    </a:p>
                    <a:p>
                      <a:pPr marL="285750" lvl="0" indent="-285750">
                        <a:buFont typeface="Arial" panose="020B0604020202020204" pitchFamily="34" charset="0"/>
                        <a:buChar char="•"/>
                      </a:pPr>
                      <a:r>
                        <a:rPr lang="en-GB" sz="1600" dirty="0">
                          <a:effectLst/>
                        </a:rPr>
                        <a:t>identify the perspectives of people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different historical interpretations about continuities in and changes to everyday life </a:t>
                      </a:r>
                      <a:endParaRPr lang="en-AU" sz="1600" dirty="0">
                        <a:effectLst/>
                      </a:endParaRPr>
                    </a:p>
                    <a:p>
                      <a:pPr marL="285750" lvl="0" indent="-285750">
                        <a:buFont typeface="Arial" panose="020B0604020202020204" pitchFamily="34" charset="0"/>
                        <a:buChar char="•"/>
                      </a:pPr>
                      <a:r>
                        <a:rPr lang="en-GB" sz="1600" dirty="0">
                          <a:effectLst/>
                        </a:rPr>
                        <a:t>analyse the causes and consequences of changes to everyday life </a:t>
                      </a:r>
                      <a:endParaRPr lang="en-AU" sz="1600" dirty="0">
                        <a:effectLst/>
                      </a:endParaRPr>
                    </a:p>
                    <a:p>
                      <a:pPr marL="285750" lvl="0" indent="-285750">
                        <a:buFont typeface="Arial" panose="020B0604020202020204" pitchFamily="34" charset="0"/>
                        <a:buChar char="•"/>
                      </a:pPr>
                      <a:r>
                        <a:rPr lang="en-GB" sz="1600" dirty="0">
                          <a:effectLst/>
                        </a:rPr>
                        <a:t>explain how social and cultural conditions changed and/or stayed the same </a:t>
                      </a:r>
                      <a:endParaRPr lang="en-AU" sz="1600" dirty="0">
                        <a:effectLst/>
                      </a:endParaRPr>
                    </a:p>
                    <a:p>
                      <a:pPr marL="285750" lvl="0" indent="-285750">
                        <a:buFont typeface="Arial" panose="020B0604020202020204" pitchFamily="34" charset="0"/>
                        <a:buChar char="•"/>
                      </a:pPr>
                      <a:r>
                        <a:rPr lang="en-GB" sz="1600" dirty="0">
                          <a:effectLst/>
                        </a:rPr>
                        <a:t>evaluate the significance of events, ideas, individuals and movements that influenced and resisted change </a:t>
                      </a:r>
                      <a:endParaRPr lang="en-AU" sz="1600" dirty="0">
                        <a:effectLst/>
                      </a:endParaRPr>
                    </a:p>
                    <a:p>
                      <a:pPr marL="285750" lvl="0" indent="-285750">
                        <a:buFont typeface="Arial" panose="020B0604020202020204" pitchFamily="34" charset="0"/>
                        <a:buChar char="•"/>
                      </a:pPr>
                      <a:r>
                        <a:rPr lang="en-GB" sz="1600" dirty="0">
                          <a:effectLst/>
                        </a:rPr>
                        <a:t>construct arguments about social and cultural continuity and change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47390143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r>
              <a:rPr lang="en-AU" dirty="0">
                <a:solidFill>
                  <a:schemeClr val="tx1"/>
                </a:solidFill>
              </a:rPr>
              <a:t>Evaluation of historical value and reliability of a film depicting the context/s selected. </a:t>
            </a:r>
          </a:p>
          <a:p>
            <a:r>
              <a:rPr lang="en-AU" dirty="0">
                <a:solidFill>
                  <a:schemeClr val="tx1"/>
                </a:solidFill>
              </a:rPr>
              <a:t>Research how technological developments, such as in film and the wireless, changed daily life and enabled the spread of ideas and culture. </a:t>
            </a:r>
          </a:p>
          <a:p>
            <a:r>
              <a:rPr lang="en-AU" dirty="0">
                <a:solidFill>
                  <a:schemeClr val="tx1"/>
                </a:solidFill>
              </a:rPr>
              <a:t>Examine the unique experiences of a minority group </a:t>
            </a:r>
          </a:p>
          <a:p>
            <a:endParaRPr lang="en-AU" dirty="0"/>
          </a:p>
        </p:txBody>
      </p:sp>
    </p:spTree>
    <p:extLst>
      <p:ext uri="{BB962C8B-B14F-4D97-AF65-F5344CB8AC3E}">
        <p14:creationId xmlns:p14="http://schemas.microsoft.com/office/powerpoint/2010/main" val="286494932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D9157F5-123A-4E26-87E6-361E035AF613}"/>
              </a:ext>
            </a:extLst>
          </p:cNvPr>
          <p:cNvSpPr txBox="1"/>
          <p:nvPr/>
        </p:nvSpPr>
        <p:spPr>
          <a:xfrm>
            <a:off x="2286000" y="339502"/>
            <a:ext cx="4572000" cy="461665"/>
          </a:xfrm>
          <a:prstGeom prst="rect">
            <a:avLst/>
          </a:prstGeom>
          <a:noFill/>
        </p:spPr>
        <p:txBody>
          <a:bodyPr wrap="square">
            <a:spAutoFit/>
          </a:bodyPr>
          <a:lstStyle/>
          <a:p>
            <a:r>
              <a:rPr lang="en-AU" b="0" dirty="0">
                <a:solidFill>
                  <a:srgbClr val="0070C0"/>
                </a:solidFill>
              </a:rPr>
              <a:t>Acknowledgment of Country</a:t>
            </a:r>
            <a:endParaRPr lang="en-AU" dirty="0"/>
          </a:p>
        </p:txBody>
      </p:sp>
      <p:sp>
        <p:nvSpPr>
          <p:cNvPr id="9" name="TextBox 8">
            <a:extLst>
              <a:ext uri="{FF2B5EF4-FFF2-40B4-BE49-F238E27FC236}">
                <a16:creationId xmlns:a16="http://schemas.microsoft.com/office/drawing/2014/main" id="{D995E506-2DF2-4871-86F3-183B153D2AA7}"/>
              </a:ext>
            </a:extLst>
          </p:cNvPr>
          <p:cNvSpPr txBox="1"/>
          <p:nvPr/>
        </p:nvSpPr>
        <p:spPr>
          <a:xfrm>
            <a:off x="467544" y="1347614"/>
            <a:ext cx="8208912" cy="1754326"/>
          </a:xfrm>
          <a:prstGeom prst="rect">
            <a:avLst/>
          </a:prstGeom>
          <a:noFill/>
        </p:spPr>
        <p:txBody>
          <a:bodyPr wrap="square">
            <a:spAutoFit/>
          </a:bodyPr>
          <a:lstStyle/>
          <a:p>
            <a:pPr marL="0" indent="0">
              <a:spcBef>
                <a:spcPts val="335"/>
              </a:spcBef>
              <a:spcAft>
                <a:spcPts val="0"/>
              </a:spcAft>
              <a:buNone/>
            </a:pPr>
            <a:r>
              <a:rPr lang="en-AU" sz="1100" b="0" i="1" dirty="0">
                <a:solidFill>
                  <a:srgbClr val="000000"/>
                </a:solidFill>
                <a:latin typeface="+mj-lt"/>
                <a:ea typeface="Arial" panose="020B0604020202020204" pitchFamily="34" charset="0"/>
              </a:rPr>
              <a:t>I would like to acknowledge the traditional custodians of the many lands across Victoria on which each of you are living, learning and working from today.</a:t>
            </a:r>
            <a:endParaRPr lang="en-AU" sz="1100" b="0" dirty="0">
              <a:latin typeface="+mj-lt"/>
              <a:ea typeface="Arial" panose="020B0604020202020204" pitchFamily="34" charset="0"/>
            </a:endParaRPr>
          </a:p>
          <a:p>
            <a:pPr marL="0" indent="0" algn="just">
              <a:spcBef>
                <a:spcPts val="600"/>
              </a:spcBef>
              <a:spcAft>
                <a:spcPts val="600"/>
              </a:spcAft>
              <a:buNone/>
            </a:pPr>
            <a:r>
              <a:rPr lang="en-AU" sz="1100" b="0" i="1" dirty="0">
                <a:latin typeface="+mj-lt"/>
                <a:ea typeface="Times New Roman" panose="02020603050405020304" pitchFamily="18" charset="0"/>
                <a:cs typeface="Arial" panose="020B0604020202020204" pitchFamily="34" charset="0"/>
              </a:rPr>
              <a:t>For myself and those of us in the Melbourne metropolitan area, we acknowledge the traditional custodians of the Kulin Nations. </a:t>
            </a:r>
          </a:p>
          <a:p>
            <a:pPr marL="0" indent="0" algn="just">
              <a:spcBef>
                <a:spcPts val="600"/>
              </a:spcBef>
              <a:spcAft>
                <a:spcPts val="600"/>
              </a:spcAft>
              <a:buNone/>
            </a:pPr>
            <a:r>
              <a:rPr lang="en-AU" sz="1100" b="0" i="1" dirty="0">
                <a:latin typeface="+mj-lt"/>
                <a:ea typeface="Times New Roman" panose="02020603050405020304" pitchFamily="18" charset="0"/>
                <a:cs typeface="Arial" panose="020B0604020202020204" pitchFamily="34" charset="0"/>
              </a:rPr>
              <a:t>When acknowledging country, we recognise Aboriginal and Torres Strait Islander peoples’ spiritual and cultural connection to country and acknowledge their continued care of the lands and waterways over generations, while celebrating the continuation of a living culture that has a unique role in this region. </a:t>
            </a:r>
            <a:endParaRPr lang="en-AU" sz="1100" b="0" dirty="0">
              <a:latin typeface="+mj-lt"/>
              <a:ea typeface="Times New Roman" panose="02020603050405020304" pitchFamily="18" charset="0"/>
            </a:endParaRPr>
          </a:p>
          <a:p>
            <a:pPr marL="0" indent="0">
              <a:buNone/>
            </a:pPr>
            <a:r>
              <a:rPr lang="en-AU" sz="1100" b="0" i="1" dirty="0">
                <a:solidFill>
                  <a:srgbClr val="000000"/>
                </a:solidFill>
                <a:latin typeface="+mj-lt"/>
                <a:ea typeface="Times New Roman" panose="02020603050405020304" pitchFamily="18" charset="0"/>
              </a:rPr>
              <a:t>I would like to </a:t>
            </a:r>
            <a:r>
              <a:rPr lang="en-AU" sz="1100" b="0" i="1" dirty="0">
                <a:latin typeface="+mj-lt"/>
                <a:ea typeface="Times New Roman" panose="02020603050405020304" pitchFamily="18" charset="0"/>
              </a:rPr>
              <a:t>pay my respects to Elders past, present and emerging, for they hold the memories, traditions, culture and hopes of all Aboriginal and Torres Strait Islander peoples across the nation, and hope they will walk with us on our journey.</a:t>
            </a:r>
            <a:endParaRPr lang="en-AU" sz="1100" b="0" dirty="0">
              <a:latin typeface="+mj-lt"/>
            </a:endParaRPr>
          </a:p>
        </p:txBody>
      </p:sp>
      <p:pic>
        <p:nvPicPr>
          <p:cNvPr id="10" name="Picture 9">
            <a:extLst>
              <a:ext uri="{FF2B5EF4-FFF2-40B4-BE49-F238E27FC236}">
                <a16:creationId xmlns:a16="http://schemas.microsoft.com/office/drawing/2014/main" id="{4BBF9E8E-9957-41D4-8E6F-9C802BCECD29}"/>
              </a:ext>
            </a:extLst>
          </p:cNvPr>
          <p:cNvPicPr>
            <a:picLocks noChangeAspect="1"/>
          </p:cNvPicPr>
          <p:nvPr/>
        </p:nvPicPr>
        <p:blipFill>
          <a:blip r:embed="rId3"/>
          <a:stretch>
            <a:fillRect/>
          </a:stretch>
        </p:blipFill>
        <p:spPr>
          <a:xfrm>
            <a:off x="251521" y="3137886"/>
            <a:ext cx="8352928" cy="1414429"/>
          </a:xfrm>
          <a:prstGeom prst="rect">
            <a:avLst/>
          </a:prstGeom>
        </p:spPr>
      </p:pic>
    </p:spTree>
    <p:extLst>
      <p:ext uri="{BB962C8B-B14F-4D97-AF65-F5344CB8AC3E}">
        <p14:creationId xmlns:p14="http://schemas.microsoft.com/office/powerpoint/2010/main" val="180280321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180486" y="-6124"/>
            <a:ext cx="8712968" cy="857250"/>
          </a:xfrm>
        </p:spPr>
        <p:txBody>
          <a:bodyPr/>
          <a:lstStyle/>
          <a:p>
            <a:r>
              <a:rPr lang="en-AU" dirty="0"/>
              <a:t>Unit 2</a:t>
            </a:r>
            <a:r>
              <a:rPr lang="en-GB" dirty="0"/>
              <a:t>: The changing world order</a:t>
            </a:r>
            <a:endParaRPr lang="en-AU" dirty="0"/>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465789735"/>
              </p:ext>
            </p:extLst>
          </p:nvPr>
        </p:nvGraphicFramePr>
        <p:xfrm>
          <a:off x="179666" y="699542"/>
          <a:ext cx="8713788" cy="3826018"/>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084720532"/>
                  </a:ext>
                </a:extLst>
              </a:tr>
              <a:tr h="400634">
                <a:tc>
                  <a:txBody>
                    <a:bodyPr/>
                    <a:lstStyle/>
                    <a:p>
                      <a:r>
                        <a:rPr lang="en-AU" dirty="0"/>
                        <a:t>Area of Study One</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Causes, course and consequences of the Cold War </a:t>
                      </a:r>
                      <a:endParaRPr lang="en-AU" sz="1800" kern="1200" dirty="0">
                        <a:solidFill>
                          <a:schemeClr val="tx1"/>
                        </a:solidFill>
                        <a:effectLst/>
                        <a:latin typeface="+mn-lt"/>
                        <a:ea typeface="+mn-ea"/>
                        <a:cs typeface="+mn-cs"/>
                      </a:endParaRPr>
                    </a:p>
                  </a:txBody>
                  <a:tcPr/>
                </a:tc>
                <a:extLst>
                  <a:ext uri="{0D108BD9-81ED-4DB2-BD59-A6C34878D82A}">
                    <a16:rowId xmlns:a16="http://schemas.microsoft.com/office/drawing/2014/main" val="4221137923"/>
                  </a:ext>
                </a:extLst>
              </a:tr>
              <a:tr h="982590">
                <a:tc>
                  <a:txBody>
                    <a:bodyPr/>
                    <a:lstStyle/>
                    <a:p>
                      <a:r>
                        <a:rPr lang="en-AU" dirty="0"/>
                        <a:t>Outcome 1</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rgbClr val="0099E3"/>
                          </a:solidFill>
                          <a:effectLst/>
                          <a:latin typeface="+mn-lt"/>
                          <a:ea typeface="+mn-ea"/>
                          <a:cs typeface="+mn-cs"/>
                        </a:rPr>
                        <a:t>Explain the causes of the Cold War and analyse its consequences on nations and people.</a:t>
                      </a:r>
                      <a:endParaRPr lang="en-AU" sz="1800" kern="1200" dirty="0">
                        <a:solidFill>
                          <a:srgbClr val="0099E3"/>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2000" dirty="0"/>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What were the causes of the Cold War?</a:t>
                      </a:r>
                      <a:endParaRPr lang="en-AU" sz="1600" dirty="0">
                        <a:effectLst/>
                      </a:endParaRPr>
                    </a:p>
                    <a:p>
                      <a:pPr marL="285750" lvl="0" indent="-285750">
                        <a:buFont typeface="Arial" panose="020B0604020202020204" pitchFamily="34" charset="0"/>
                        <a:buChar char="•"/>
                      </a:pPr>
                      <a:r>
                        <a:rPr lang="en-GB" sz="1600" i="1" dirty="0">
                          <a:effectLst/>
                        </a:rPr>
                        <a:t>How did Cold War ideology contribute to increased tensions and conflict?</a:t>
                      </a:r>
                      <a:endParaRPr lang="en-AU" sz="1600" dirty="0">
                        <a:effectLst/>
                      </a:endParaRPr>
                    </a:p>
                    <a:p>
                      <a:pPr marL="285750" lvl="0" indent="-285750">
                        <a:buFont typeface="Arial" panose="020B0604020202020204" pitchFamily="34" charset="0"/>
                        <a:buChar char="•"/>
                      </a:pPr>
                      <a:r>
                        <a:rPr lang="en-GB" sz="1600" i="1" dirty="0">
                          <a:effectLst/>
                        </a:rPr>
                        <a:t>What were the consequences of the Cold War on nations and peoples?</a:t>
                      </a:r>
                      <a:endParaRPr lang="en-AU" sz="1600" dirty="0">
                        <a:effectLst/>
                      </a:endParaRPr>
                    </a:p>
                    <a:p>
                      <a:pPr marL="285750" lvl="0" indent="-285750">
                        <a:buFont typeface="Arial" panose="020B0604020202020204" pitchFamily="34" charset="0"/>
                        <a:buChar char="•"/>
                      </a:pPr>
                      <a:r>
                        <a:rPr lang="en-GB" sz="1600" i="1" dirty="0">
                          <a:effectLst/>
                        </a:rPr>
                        <a:t>What caused the end of the Cold War?</a:t>
                      </a:r>
                      <a:endParaRPr lang="en-AU" sz="1600" dirty="0">
                        <a:effectLst/>
                      </a:endParaRPr>
                    </a:p>
                    <a:p>
                      <a:pPr marL="285750" lvl="0" indent="-285750">
                        <a:buFont typeface="Arial" panose="020B0604020202020204" pitchFamily="34" charset="0"/>
                        <a:buChar char="•"/>
                      </a:pPr>
                      <a:r>
                        <a:rPr lang="en-GB" sz="1600" i="1" dirty="0">
                          <a:effectLst/>
                        </a:rPr>
                        <a:t>How did the social, political, economic and cultural conditions influence and change the post-Cold War world? </a:t>
                      </a:r>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10924298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A9A-F09E-45E8-B16E-B68C34161E74}"/>
              </a:ext>
            </a:extLst>
          </p:cNvPr>
          <p:cNvSpPr>
            <a:spLocks noGrp="1"/>
          </p:cNvSpPr>
          <p:nvPr>
            <p:ph type="title"/>
          </p:nvPr>
        </p:nvSpPr>
        <p:spPr/>
        <p:txBody>
          <a:bodyPr/>
          <a:lstStyle/>
          <a:p>
            <a:r>
              <a:rPr lang="en-AU" dirty="0"/>
              <a:t>Historical Contexts</a:t>
            </a:r>
          </a:p>
        </p:txBody>
      </p:sp>
      <p:sp>
        <p:nvSpPr>
          <p:cNvPr id="3" name="Content Placeholder 2">
            <a:extLst>
              <a:ext uri="{FF2B5EF4-FFF2-40B4-BE49-F238E27FC236}">
                <a16:creationId xmlns:a16="http://schemas.microsoft.com/office/drawing/2014/main" id="{C2C72B64-95CD-4A34-9D36-7F5B6D1CF9FB}"/>
              </a:ext>
            </a:extLst>
          </p:cNvPr>
          <p:cNvSpPr>
            <a:spLocks noGrp="1"/>
          </p:cNvSpPr>
          <p:nvPr>
            <p:ph idx="1"/>
          </p:nvPr>
        </p:nvSpPr>
        <p:spPr/>
        <p:txBody>
          <a:bodyPr/>
          <a:lstStyle/>
          <a:p>
            <a:r>
              <a:rPr lang="en-GB" dirty="0"/>
              <a:t>In this area of study students may focus on one or more of the following contexts: Australia, China, France, Germany, Italy, Japan, Russia/USSR, the Ottoman Empire/Turkey, the British Empire/United Kingdom and/or the USA.</a:t>
            </a:r>
          </a:p>
          <a:p>
            <a:pPr lvl="1"/>
            <a:r>
              <a:rPr lang="en-GB" dirty="0"/>
              <a:t>Teachers may continue with the same one as Unit One or do a different one</a:t>
            </a:r>
            <a:endParaRPr lang="en-AU" dirty="0"/>
          </a:p>
          <a:p>
            <a:endParaRPr lang="en-AU" dirty="0"/>
          </a:p>
        </p:txBody>
      </p:sp>
    </p:spTree>
    <p:extLst>
      <p:ext uri="{BB962C8B-B14F-4D97-AF65-F5344CB8AC3E}">
        <p14:creationId xmlns:p14="http://schemas.microsoft.com/office/powerpoint/2010/main" val="264345588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2982663039"/>
              </p:ext>
            </p:extLst>
          </p:nvPr>
        </p:nvGraphicFramePr>
        <p:xfrm>
          <a:off x="178692" y="483518"/>
          <a:ext cx="8713788" cy="193040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 2</a:t>
                      </a:r>
                      <a:r>
                        <a:rPr lang="en-GB" sz="1800" b="1" kern="1200" dirty="0">
                          <a:solidFill>
                            <a:schemeClr val="lt1"/>
                          </a:solidFill>
                          <a:effectLst/>
                          <a:latin typeface="+mn-lt"/>
                          <a:ea typeface="+mn-ea"/>
                          <a:cs typeface="+mn-cs"/>
                        </a:rPr>
                        <a:t>: The changing world order</a:t>
                      </a:r>
                      <a:endParaRPr lang="en-AU" dirty="0"/>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One:</a:t>
                      </a:r>
                      <a:r>
                        <a:rPr lang="en-GB" sz="1800" kern="1200" dirty="0">
                          <a:solidFill>
                            <a:schemeClr val="dk1"/>
                          </a:solidFill>
                          <a:effectLst/>
                          <a:latin typeface="+mn-lt"/>
                          <a:ea typeface="+mn-ea"/>
                          <a:cs typeface="+mn-cs"/>
                        </a:rPr>
                        <a:t>Causes, course and consequences of the Cold War </a:t>
                      </a:r>
                      <a:endParaRPr lang="en-AU" sz="1800" kern="1200" dirty="0">
                        <a:solidFill>
                          <a:schemeClr val="dk1"/>
                        </a:solidFill>
                        <a:effectLst/>
                        <a:latin typeface="+mn-lt"/>
                        <a:ea typeface="+mn-ea"/>
                        <a:cs typeface="+mn-cs"/>
                      </a:endParaRP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refined for clarity </a:t>
                      </a:r>
                    </a:p>
                    <a:p>
                      <a:pPr marL="285750" indent="-285750">
                        <a:buFontTx/>
                        <a:buChar char="-"/>
                      </a:pPr>
                      <a:r>
                        <a:rPr lang="en-AU" dirty="0"/>
                        <a:t>Key Knowledge – minor edits </a:t>
                      </a:r>
                    </a:p>
                    <a:p>
                      <a:pPr marL="285750" indent="-285750">
                        <a:buFontTx/>
                        <a:buChar char="-"/>
                      </a:pPr>
                      <a:r>
                        <a:rPr lang="en-AU" dirty="0"/>
                        <a:t>Key skills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02168558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528734142"/>
              </p:ext>
            </p:extLst>
          </p:nvPr>
        </p:nvGraphicFramePr>
        <p:xfrm>
          <a:off x="318444" y="-884634"/>
          <a:ext cx="8821390" cy="5335856"/>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 2</a:t>
                      </a:r>
                      <a:r>
                        <a:rPr lang="en-GB" sz="1800" b="1" kern="1200" dirty="0">
                          <a:solidFill>
                            <a:schemeClr val="lt1"/>
                          </a:solidFill>
                          <a:effectLst/>
                          <a:latin typeface="+mn-lt"/>
                          <a:ea typeface="+mn-ea"/>
                          <a:cs typeface="+mn-cs"/>
                        </a:rPr>
                        <a:t>: The changing world order</a:t>
                      </a:r>
                      <a:endParaRPr lang="en-AU" dirty="0"/>
                    </a:p>
                  </a:txBody>
                  <a:tcPr/>
                </a:tc>
                <a:extLst>
                  <a:ext uri="{0D108BD9-81ED-4DB2-BD59-A6C34878D82A}">
                    <a16:rowId xmlns:a16="http://schemas.microsoft.com/office/drawing/2014/main" val="3084720532"/>
                  </a:ext>
                </a:extLst>
              </a:tr>
              <a:tr h="43243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Causes, course and consequences of the Cold War </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lvl="0" indent="-285750">
                        <a:buFont typeface="Arial" panose="020B0604020202020204" pitchFamily="34" charset="0"/>
                        <a:buChar char="•"/>
                      </a:pPr>
                      <a:r>
                        <a:rPr lang="en-GB" sz="1800" dirty="0">
                          <a:solidFill>
                            <a:srgbClr val="0099E3"/>
                          </a:solidFill>
                          <a:effectLst/>
                        </a:rPr>
                        <a:t>the causes of the Cold War</a:t>
                      </a:r>
                      <a:r>
                        <a:rPr lang="en-GB" sz="1800" dirty="0">
                          <a:effectLst/>
                        </a:rPr>
                        <a:t>,…</a:t>
                      </a:r>
                    </a:p>
                    <a:p>
                      <a:pPr marL="285750" lvl="0" indent="-285750">
                        <a:buFont typeface="Arial" panose="020B0604020202020204" pitchFamily="34" charset="0"/>
                        <a:buChar char="•"/>
                      </a:pPr>
                      <a:r>
                        <a:rPr lang="en-GB" sz="1800" dirty="0">
                          <a:effectLst/>
                        </a:rPr>
                        <a:t>the economic, political and social characteristics of the competing ideologies of communism in the USSR, and </a:t>
                      </a:r>
                      <a:r>
                        <a:rPr lang="en-GB" sz="1800" dirty="0">
                          <a:solidFill>
                            <a:srgbClr val="0099E3"/>
                          </a:solidFill>
                          <a:effectLst/>
                        </a:rPr>
                        <a:t>liberal democracy </a:t>
                      </a:r>
                      <a:r>
                        <a:rPr lang="en-GB" sz="1800" dirty="0">
                          <a:effectLst/>
                        </a:rPr>
                        <a:t>and capitalism in the USA and Europe</a:t>
                      </a:r>
                      <a:endParaRPr lang="en-AU" sz="1800" dirty="0">
                        <a:effectLst/>
                      </a:endParaRPr>
                    </a:p>
                    <a:p>
                      <a:pPr marL="285750" lvl="0" indent="-285750">
                        <a:buFont typeface="Arial" panose="020B0604020202020204" pitchFamily="34" charset="0"/>
                        <a:buChar char="•"/>
                      </a:pPr>
                      <a:r>
                        <a:rPr lang="en-GB" sz="1800" dirty="0">
                          <a:effectLst/>
                        </a:rPr>
                        <a:t>the significant features </a:t>
                      </a:r>
                      <a:r>
                        <a:rPr lang="en-GB" sz="1800" dirty="0">
                          <a:solidFill>
                            <a:srgbClr val="0099E3"/>
                          </a:solidFill>
                          <a:effectLst/>
                        </a:rPr>
                        <a:t>and consequences </a:t>
                      </a:r>
                      <a:r>
                        <a:rPr lang="en-GB" sz="1800" dirty="0">
                          <a:effectLst/>
                        </a:rPr>
                        <a:t>of the peace conferences at Yalta and Potsdam,…</a:t>
                      </a:r>
                    </a:p>
                    <a:p>
                      <a:pPr marL="285750" lvl="0" indent="-285750">
                        <a:buFont typeface="Arial" panose="020B0604020202020204" pitchFamily="34" charset="0"/>
                        <a:buChar char="•"/>
                      </a:pPr>
                      <a:r>
                        <a:rPr lang="en-GB" sz="1800" dirty="0">
                          <a:effectLst/>
                        </a:rPr>
                        <a:t>the establishment and goals of the UN,…</a:t>
                      </a:r>
                    </a:p>
                    <a:p>
                      <a:pPr marL="285750" lvl="0" indent="-285750">
                        <a:buFont typeface="Arial" panose="020B0604020202020204" pitchFamily="34" charset="0"/>
                        <a:buChar char="•"/>
                      </a:pPr>
                      <a:r>
                        <a:rPr lang="en-GB" sz="1800" dirty="0">
                          <a:effectLst/>
                        </a:rPr>
                        <a:t>the significant features </a:t>
                      </a:r>
                      <a:r>
                        <a:rPr lang="en-GB" sz="1800" dirty="0">
                          <a:solidFill>
                            <a:srgbClr val="0099E3"/>
                          </a:solidFill>
                          <a:effectLst/>
                        </a:rPr>
                        <a:t>and tensions </a:t>
                      </a:r>
                      <a:r>
                        <a:rPr lang="en-GB" sz="1800" dirty="0">
                          <a:effectLst/>
                        </a:rPr>
                        <a:t>of the Cold War,…</a:t>
                      </a:r>
                    </a:p>
                    <a:p>
                      <a:pPr marL="285750" lvl="0" indent="-285750">
                        <a:buFont typeface="Arial" panose="020B0604020202020204" pitchFamily="34" charset="0"/>
                        <a:buChar char="•"/>
                      </a:pPr>
                      <a:r>
                        <a:rPr lang="en-GB" sz="1800" dirty="0">
                          <a:effectLst/>
                        </a:rPr>
                        <a:t>proxy wars and conflicts that reflected </a:t>
                      </a:r>
                      <a:r>
                        <a:rPr lang="en-GB" sz="1800" dirty="0">
                          <a:solidFill>
                            <a:srgbClr val="0099E3"/>
                          </a:solidFill>
                          <a:effectLst/>
                        </a:rPr>
                        <a:t>the consequences </a:t>
                      </a:r>
                      <a:r>
                        <a:rPr lang="en-GB" sz="1800" dirty="0">
                          <a:effectLst/>
                        </a:rPr>
                        <a:t>of tensions and divisions of the Cold War, focusing on one or more of the following:</a:t>
                      </a:r>
                      <a:r>
                        <a:rPr lang="en-AU" sz="1800" dirty="0">
                          <a:effectLst/>
                        </a:rPr>
                        <a:t> </a:t>
                      </a:r>
                      <a:r>
                        <a:rPr lang="en-GB" sz="1800" dirty="0">
                          <a:effectLst/>
                        </a:rPr>
                        <a:t>the Korean War, the causes and reasons for the division of Germany and Berlin, causes of challenge and dissent among Soviet Satellites, the Vietnam War, events in Cuba and/or the civil war in Angola</a:t>
                      </a:r>
                    </a:p>
                    <a:p>
                      <a:pPr marL="285750" lvl="0" indent="-285750">
                        <a:buFont typeface="Arial" panose="020B0604020202020204" pitchFamily="34" charset="0"/>
                        <a:buChar char="•"/>
                      </a:pPr>
                      <a:r>
                        <a:rPr lang="en-GB" sz="1800" kern="1200" dirty="0">
                          <a:solidFill>
                            <a:srgbClr val="0099E3"/>
                          </a:solidFill>
                          <a:effectLst/>
                          <a:latin typeface="+mn-lt"/>
                          <a:ea typeface="+mn-ea"/>
                          <a:cs typeface="+mn-cs"/>
                        </a:rPr>
                        <a:t>long-term and short-term causes of the end of the Cold War</a:t>
                      </a:r>
                      <a:r>
                        <a:rPr lang="en-GB" sz="1800" kern="1200" dirty="0">
                          <a:solidFill>
                            <a:schemeClr val="dk1"/>
                          </a:solidFill>
                          <a:effectLst/>
                          <a:latin typeface="+mn-lt"/>
                          <a:ea typeface="+mn-ea"/>
                          <a:cs typeface="+mn-cs"/>
                        </a:rPr>
                        <a:t>,…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379679598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713162652"/>
              </p:ext>
            </p:extLst>
          </p:nvPr>
        </p:nvGraphicFramePr>
        <p:xfrm>
          <a:off x="107504" y="123478"/>
          <a:ext cx="8496944" cy="4516120"/>
        </p:xfrm>
        <a:graphic>
          <a:graphicData uri="http://schemas.openxmlformats.org/drawingml/2006/table">
            <a:tbl>
              <a:tblPr firstRow="1" bandRow="1">
                <a:tableStyleId>{85BE263C-DBD7-4A20-BB59-AAB30ACAA65A}</a:tableStyleId>
              </a:tblPr>
              <a:tblGrid>
                <a:gridCol w="1796102">
                  <a:extLst>
                    <a:ext uri="{9D8B030D-6E8A-4147-A177-3AD203B41FA5}">
                      <a16:colId xmlns:a16="http://schemas.microsoft.com/office/drawing/2014/main" val="2422161473"/>
                    </a:ext>
                  </a:extLst>
                </a:gridCol>
                <a:gridCol w="6700842">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 2</a:t>
                      </a:r>
                      <a:r>
                        <a:rPr lang="en-GB" sz="1800" b="1" kern="1200" dirty="0">
                          <a:solidFill>
                            <a:schemeClr val="lt1"/>
                          </a:solidFill>
                          <a:effectLst/>
                          <a:latin typeface="+mn-lt"/>
                          <a:ea typeface="+mn-ea"/>
                          <a:cs typeface="+mn-cs"/>
                        </a:rPr>
                        <a:t>: The changing world order</a:t>
                      </a:r>
                      <a:endParaRPr lang="en-AU" dirty="0"/>
                    </a:p>
                  </a:txBody>
                  <a:tcPr/>
                </a:tc>
                <a:extLst>
                  <a:ext uri="{0D108BD9-81ED-4DB2-BD59-A6C34878D82A}">
                    <a16:rowId xmlns:a16="http://schemas.microsoft.com/office/drawing/2014/main" val="3084720532"/>
                  </a:ext>
                </a:extLst>
              </a:tr>
              <a:tr h="370840">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Causes, course and consequences of the Cold War </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the causes and consequences of the Cold War</a:t>
                      </a:r>
                      <a:endParaRPr lang="en-AU" sz="1600" dirty="0">
                        <a:effectLst/>
                      </a:endParaRPr>
                    </a:p>
                    <a:p>
                      <a:pPr marL="285750" lvl="0" indent="-285750">
                        <a:buFont typeface="Arial" panose="020B0604020202020204" pitchFamily="34" charset="0"/>
                        <a:buChar char="•"/>
                      </a:pPr>
                      <a:r>
                        <a:rPr lang="en-GB" sz="1600" dirty="0">
                          <a:effectLst/>
                        </a:rPr>
                        <a:t>analyse sources for use as evidence</a:t>
                      </a:r>
                      <a:endParaRPr lang="en-AU" sz="1600" dirty="0">
                        <a:effectLst/>
                      </a:endParaRPr>
                    </a:p>
                    <a:p>
                      <a:pPr marL="285750" lvl="0" indent="-285750">
                        <a:buFont typeface="Arial" panose="020B0604020202020204" pitchFamily="34" charset="0"/>
                        <a:buChar char="•"/>
                      </a:pPr>
                      <a:r>
                        <a:rPr lang="en-GB" sz="1600" dirty="0">
                          <a:effectLst/>
                        </a:rPr>
                        <a:t>identify the perspectives of people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different historical interpretations about the causes and consequences of the Cold War</a:t>
                      </a:r>
                      <a:endParaRPr lang="en-AU" sz="1600" dirty="0">
                        <a:effectLst/>
                      </a:endParaRPr>
                    </a:p>
                    <a:p>
                      <a:pPr marL="285750" lvl="0" indent="-285750">
                        <a:buFont typeface="Arial" panose="020B0604020202020204" pitchFamily="34" charset="0"/>
                        <a:buChar char="•"/>
                      </a:pPr>
                      <a:r>
                        <a:rPr lang="en-GB" sz="1600" dirty="0">
                          <a:effectLst/>
                        </a:rPr>
                        <a:t>analyse the causes and consequences of the Cold War</a:t>
                      </a:r>
                      <a:endParaRPr lang="en-AU" sz="1600" dirty="0">
                        <a:effectLst/>
                      </a:endParaRPr>
                    </a:p>
                    <a:p>
                      <a:pPr marL="285750" lvl="0" indent="-285750">
                        <a:buFont typeface="Arial" panose="020B0604020202020204" pitchFamily="34" charset="0"/>
                        <a:buChar char="•"/>
                      </a:pPr>
                      <a:r>
                        <a:rPr lang="en-GB" sz="1600" dirty="0">
                          <a:effectLst/>
                        </a:rPr>
                        <a:t>explain how social, economic, political and cultural features changed and/or stayed the same during the Cold War</a:t>
                      </a:r>
                      <a:endParaRPr lang="en-AU" sz="1600" dirty="0">
                        <a:effectLst/>
                      </a:endParaRPr>
                    </a:p>
                    <a:p>
                      <a:pPr marL="285750" lvl="0" indent="-285750">
                        <a:buFont typeface="Arial" panose="020B0604020202020204" pitchFamily="34" charset="0"/>
                        <a:buChar char="•"/>
                      </a:pPr>
                      <a:r>
                        <a:rPr lang="en-GB" sz="1600" dirty="0">
                          <a:effectLst/>
                        </a:rPr>
                        <a:t>evaluate the significance of the Cold War and/or post-Cold War events, ideas, individuals and movements</a:t>
                      </a:r>
                      <a:endParaRPr lang="en-AU" sz="1600" dirty="0">
                        <a:effectLst/>
                      </a:endParaRPr>
                    </a:p>
                    <a:p>
                      <a:pPr marL="285750" lvl="0" indent="-285750">
                        <a:buFont typeface="Arial" panose="020B0604020202020204" pitchFamily="34" charset="0"/>
                        <a:buChar char="•"/>
                      </a:pPr>
                      <a:r>
                        <a:rPr lang="en-GB" sz="1600" dirty="0">
                          <a:effectLst/>
                        </a:rPr>
                        <a:t>construct arguments about the causes and consequences of the Cold War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395624177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r>
              <a:rPr lang="en-AU" b="0" dirty="0">
                <a:solidFill>
                  <a:schemeClr val="tx1"/>
                </a:solidFill>
              </a:rPr>
              <a:t>Create a Radar Chart (also known as a Spider Chart) on the causes of the Cold War</a:t>
            </a:r>
          </a:p>
          <a:p>
            <a:r>
              <a:rPr lang="en-AU" b="0" dirty="0"/>
              <a:t>Create an annotated timeline</a:t>
            </a:r>
          </a:p>
          <a:p>
            <a:r>
              <a:rPr lang="en-AU" b="0" dirty="0"/>
              <a:t>Jigsaw routine of the proxy wars and conflicts</a:t>
            </a:r>
          </a:p>
        </p:txBody>
      </p:sp>
    </p:spTree>
    <p:extLst>
      <p:ext uri="{BB962C8B-B14F-4D97-AF65-F5344CB8AC3E}">
        <p14:creationId xmlns:p14="http://schemas.microsoft.com/office/powerpoint/2010/main" val="116116044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r>
              <a:rPr lang="en-AU" b="0" dirty="0">
                <a:solidFill>
                  <a:schemeClr val="tx1"/>
                </a:solidFill>
              </a:rPr>
              <a:t>Constructing arguments, for example, about the importance of ping-pong diplomacy in the opening up of China, using writing scaffolds such as TEEAL</a:t>
            </a:r>
          </a:p>
          <a:p>
            <a:pPr lvl="1"/>
            <a:r>
              <a:rPr lang="en-AU" dirty="0">
                <a:solidFill>
                  <a:schemeClr val="tx1"/>
                </a:solidFill>
              </a:rPr>
              <a:t>Topic Sentence</a:t>
            </a:r>
          </a:p>
          <a:p>
            <a:pPr lvl="1"/>
            <a:r>
              <a:rPr lang="en-AU" b="0" dirty="0">
                <a:solidFill>
                  <a:schemeClr val="tx1"/>
                </a:solidFill>
              </a:rPr>
              <a:t>Explanation</a:t>
            </a:r>
          </a:p>
          <a:p>
            <a:pPr lvl="1"/>
            <a:r>
              <a:rPr lang="en-AU" dirty="0">
                <a:solidFill>
                  <a:schemeClr val="tx1"/>
                </a:solidFill>
              </a:rPr>
              <a:t>Evidence</a:t>
            </a:r>
          </a:p>
          <a:p>
            <a:pPr lvl="1"/>
            <a:r>
              <a:rPr lang="en-AU" b="0" dirty="0">
                <a:solidFill>
                  <a:schemeClr val="tx1"/>
                </a:solidFill>
              </a:rPr>
              <a:t>Analysis of evidence</a:t>
            </a:r>
          </a:p>
          <a:p>
            <a:pPr lvl="1"/>
            <a:r>
              <a:rPr lang="en-AU" dirty="0">
                <a:solidFill>
                  <a:schemeClr val="tx1"/>
                </a:solidFill>
              </a:rPr>
              <a:t>Linking sentence </a:t>
            </a:r>
            <a:endParaRPr lang="en-AU" b="0" dirty="0">
              <a:solidFill>
                <a:schemeClr val="tx1"/>
              </a:solidFill>
            </a:endParaRPr>
          </a:p>
          <a:p>
            <a:endParaRPr lang="en-AU" dirty="0"/>
          </a:p>
        </p:txBody>
      </p:sp>
    </p:spTree>
    <p:extLst>
      <p:ext uri="{BB962C8B-B14F-4D97-AF65-F5344CB8AC3E}">
        <p14:creationId xmlns:p14="http://schemas.microsoft.com/office/powerpoint/2010/main" val="428344469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215106" y="220630"/>
            <a:ext cx="8712968" cy="857250"/>
          </a:xfrm>
        </p:spPr>
        <p:txBody>
          <a:bodyPr/>
          <a:lstStyle/>
          <a:p>
            <a:r>
              <a:rPr lang="en-AU" dirty="0"/>
              <a:t>Unit 2</a:t>
            </a:r>
            <a:r>
              <a:rPr lang="en-GB" dirty="0"/>
              <a:t>: The changing world order</a:t>
            </a:r>
            <a:endParaRPr lang="en-AU" dirty="0"/>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3590818382"/>
              </p:ext>
            </p:extLst>
          </p:nvPr>
        </p:nvGraphicFramePr>
        <p:xfrm>
          <a:off x="215106" y="1052736"/>
          <a:ext cx="8713788" cy="3582178"/>
        </p:xfrm>
        <a:graphic>
          <a:graphicData uri="http://schemas.openxmlformats.org/drawingml/2006/table">
            <a:tbl>
              <a:tblPr firstRow="1" bandRow="1">
                <a:tableStyleId>{72833802-FEF1-4C79-8D5D-14CF1EAF98D9}</a:tableStyleId>
              </a:tblPr>
              <a:tblGrid>
                <a:gridCol w="2340670">
                  <a:extLst>
                    <a:ext uri="{9D8B030D-6E8A-4147-A177-3AD203B41FA5}">
                      <a16:colId xmlns:a16="http://schemas.microsoft.com/office/drawing/2014/main" val="2422161473"/>
                    </a:ext>
                  </a:extLst>
                </a:gridCol>
                <a:gridCol w="6373118">
                  <a:extLst>
                    <a:ext uri="{9D8B030D-6E8A-4147-A177-3AD203B41FA5}">
                      <a16:colId xmlns:a16="http://schemas.microsoft.com/office/drawing/2014/main" val="2017662329"/>
                    </a:ext>
                  </a:extLst>
                </a:gridCol>
              </a:tblGrid>
              <a:tr h="400634">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084720532"/>
                  </a:ext>
                </a:extLst>
              </a:tr>
              <a:tr h="400634">
                <a:tc>
                  <a:txBody>
                    <a:bodyPr/>
                    <a:lstStyle/>
                    <a:p>
                      <a:r>
                        <a:rPr lang="en-AU" dirty="0"/>
                        <a:t>Area of Study Two</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Challenge and change</a:t>
                      </a:r>
                      <a:endParaRPr lang="en-AU" sz="1800" kern="1200" dirty="0">
                        <a:solidFill>
                          <a:schemeClr val="tx1"/>
                        </a:solidFill>
                        <a:effectLst/>
                        <a:latin typeface="+mn-lt"/>
                        <a:ea typeface="+mn-ea"/>
                        <a:cs typeface="+mn-cs"/>
                      </a:endParaRPr>
                    </a:p>
                  </a:txBody>
                  <a:tcPr/>
                </a:tc>
                <a:extLst>
                  <a:ext uri="{0D108BD9-81ED-4DB2-BD59-A6C34878D82A}">
                    <a16:rowId xmlns:a16="http://schemas.microsoft.com/office/drawing/2014/main" val="4221137923"/>
                  </a:ext>
                </a:extLst>
              </a:tr>
              <a:tr h="982590">
                <a:tc>
                  <a:txBody>
                    <a:bodyPr/>
                    <a:lstStyle/>
                    <a:p>
                      <a:r>
                        <a:rPr lang="en-AU" dirty="0"/>
                        <a:t>Outcome 2</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Explain the </a:t>
                      </a:r>
                      <a:r>
                        <a:rPr lang="en-GB" sz="1800" kern="1200" dirty="0">
                          <a:solidFill>
                            <a:srgbClr val="0099E3"/>
                          </a:solidFill>
                          <a:effectLst/>
                          <a:latin typeface="+mn-lt"/>
                          <a:ea typeface="+mn-ea"/>
                          <a:cs typeface="+mn-cs"/>
                        </a:rPr>
                        <a:t>challenges to social, political and/or economic structures of power and evaluate the extent to which continuity and change occurred</a:t>
                      </a:r>
                      <a:r>
                        <a:rPr lang="en-GB" sz="1800" kern="1200" dirty="0">
                          <a:solidFill>
                            <a:schemeClr val="tx1"/>
                          </a:solidFill>
                          <a:effectLst/>
                          <a:latin typeface="+mn-lt"/>
                          <a:ea typeface="+mn-ea"/>
                          <a:cs typeface="+mn-cs"/>
                        </a:rPr>
                        <a:t>.</a:t>
                      </a:r>
                      <a:endParaRPr lang="en-AU" sz="1800" kern="1200" dirty="0">
                        <a:solidFill>
                          <a:schemeClr val="tx1"/>
                        </a:solidFill>
                        <a:effectLst/>
                        <a:latin typeface="+mn-lt"/>
                        <a:ea typeface="+mn-ea"/>
                        <a:cs typeface="+mn-cs"/>
                      </a:endParaRPr>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kern="1200" dirty="0">
                          <a:solidFill>
                            <a:schemeClr val="tx1"/>
                          </a:solidFill>
                          <a:effectLst/>
                          <a:latin typeface="+mn-lt"/>
                          <a:ea typeface="+mn-ea"/>
                          <a:cs typeface="+mn-cs"/>
                        </a:rPr>
                        <a:t>What caused the challenges to existing political and/or social structures and conditions?</a:t>
                      </a:r>
                      <a:endParaRPr lang="en-AU" sz="1600" dirty="0">
                        <a:effectLst/>
                      </a:endParaRPr>
                    </a:p>
                    <a:p>
                      <a:pPr marL="285750" lvl="0" indent="-285750">
                        <a:buFont typeface="Arial" panose="020B0604020202020204" pitchFamily="34" charset="0"/>
                        <a:buChar char="•"/>
                      </a:pPr>
                      <a:r>
                        <a:rPr lang="en-GB" sz="1600" i="1" kern="1200" dirty="0">
                          <a:solidFill>
                            <a:schemeClr val="tx1"/>
                          </a:solidFill>
                          <a:effectLst/>
                          <a:latin typeface="+mn-lt"/>
                          <a:ea typeface="+mn-ea"/>
                          <a:cs typeface="+mn-cs"/>
                        </a:rPr>
                        <a:t>How did the actions and ideas of popular movements and individuals contribute to continuity and change?</a:t>
                      </a:r>
                      <a:endParaRPr lang="en-AU" sz="1600" dirty="0">
                        <a:effectLst/>
                      </a:endParaRPr>
                    </a:p>
                    <a:p>
                      <a:pPr marL="285750" lvl="0" indent="-285750">
                        <a:buFont typeface="Arial" panose="020B0604020202020204" pitchFamily="34" charset="0"/>
                        <a:buChar char="•"/>
                      </a:pPr>
                      <a:r>
                        <a:rPr lang="en-GB" sz="1600" i="1" kern="1200" dirty="0">
                          <a:solidFill>
                            <a:schemeClr val="tx1"/>
                          </a:solidFill>
                          <a:effectLst/>
                          <a:latin typeface="+mn-lt"/>
                          <a:ea typeface="+mn-ea"/>
                          <a:cs typeface="+mn-cs"/>
                        </a:rPr>
                        <a:t>To what extent did change occur? </a:t>
                      </a:r>
                      <a:endParaRPr lang="en-AU" sz="1600" dirty="0">
                        <a:effectLst/>
                      </a:endParaRPr>
                    </a:p>
                    <a:p>
                      <a:pPr marL="285750" lvl="0" indent="-285750">
                        <a:buFont typeface="Arial" panose="020B0604020202020204" pitchFamily="34" charset="0"/>
                        <a:buChar char="•"/>
                      </a:pPr>
                      <a:r>
                        <a:rPr lang="en-GB" sz="1600" i="1" kern="1200" dirty="0">
                          <a:solidFill>
                            <a:schemeClr val="tx1"/>
                          </a:solidFill>
                          <a:effectLst/>
                          <a:latin typeface="+mn-lt"/>
                          <a:ea typeface="+mn-ea"/>
                          <a:cs typeface="+mn-cs"/>
                        </a:rPr>
                        <a:t>What were the perspectives and experiences of those who demanded and/or resisted change? </a:t>
                      </a:r>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219856583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1103841355"/>
              </p:ext>
            </p:extLst>
          </p:nvPr>
        </p:nvGraphicFramePr>
        <p:xfrm>
          <a:off x="178692" y="483518"/>
          <a:ext cx="8713788" cy="193040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 2</a:t>
                      </a:r>
                      <a:r>
                        <a:rPr lang="en-GB" sz="1800" b="1" kern="1200" dirty="0">
                          <a:solidFill>
                            <a:schemeClr val="lt1"/>
                          </a:solidFill>
                          <a:effectLst/>
                          <a:latin typeface="+mn-lt"/>
                          <a:ea typeface="+mn-ea"/>
                          <a:cs typeface="+mn-cs"/>
                        </a:rPr>
                        <a:t>: The changing world order</a:t>
                      </a:r>
                      <a:endParaRPr lang="en-AU" dirty="0"/>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 </a:t>
                      </a:r>
                      <a:r>
                        <a:rPr lang="en-GB" sz="1800" kern="1200" dirty="0">
                          <a:solidFill>
                            <a:schemeClr val="dk1"/>
                          </a:solidFill>
                          <a:effectLst/>
                          <a:latin typeface="+mn-lt"/>
                          <a:ea typeface="+mn-ea"/>
                          <a:cs typeface="+mn-cs"/>
                        </a:rPr>
                        <a:t>Challenge and change</a:t>
                      </a:r>
                      <a:endParaRPr lang="en-AU" sz="1800" kern="1200" dirty="0">
                        <a:solidFill>
                          <a:schemeClr val="dk1"/>
                        </a:solidFill>
                        <a:effectLst/>
                        <a:latin typeface="+mn-lt"/>
                        <a:ea typeface="+mn-ea"/>
                        <a:cs typeface="+mn-cs"/>
                      </a:endParaRP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refined for clarity </a:t>
                      </a:r>
                    </a:p>
                    <a:p>
                      <a:pPr marL="285750" indent="-285750">
                        <a:buFontTx/>
                        <a:buChar char="-"/>
                      </a:pPr>
                      <a:r>
                        <a:rPr lang="en-AU" dirty="0"/>
                        <a:t>Key Knowledge – refined for clarity and emphasise concepts</a:t>
                      </a:r>
                    </a:p>
                    <a:p>
                      <a:pPr marL="285750" indent="-285750">
                        <a:buFontTx/>
                        <a:buChar char="-"/>
                      </a:pPr>
                      <a:r>
                        <a:rPr lang="en-AU" dirty="0"/>
                        <a:t>Key skills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47745325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1CDD-3100-4487-8C81-D66746866117}"/>
              </a:ext>
            </a:extLst>
          </p:cNvPr>
          <p:cNvSpPr>
            <a:spLocks noGrp="1"/>
          </p:cNvSpPr>
          <p:nvPr>
            <p:ph type="title"/>
          </p:nvPr>
        </p:nvSpPr>
        <p:spPr/>
        <p:txBody>
          <a:bodyPr/>
          <a:lstStyle/>
          <a:p>
            <a:r>
              <a:rPr lang="en-AU" dirty="0"/>
              <a:t>Historical Contexts</a:t>
            </a:r>
          </a:p>
        </p:txBody>
      </p:sp>
      <p:sp>
        <p:nvSpPr>
          <p:cNvPr id="3" name="Content Placeholder 2">
            <a:extLst>
              <a:ext uri="{FF2B5EF4-FFF2-40B4-BE49-F238E27FC236}">
                <a16:creationId xmlns:a16="http://schemas.microsoft.com/office/drawing/2014/main" id="{C26DFDDB-EEF0-4691-9489-CB5914E57B2E}"/>
              </a:ext>
            </a:extLst>
          </p:cNvPr>
          <p:cNvSpPr>
            <a:spLocks noGrp="1"/>
          </p:cNvSpPr>
          <p:nvPr>
            <p:ph idx="1"/>
          </p:nvPr>
        </p:nvSpPr>
        <p:spPr/>
        <p:txBody>
          <a:bodyPr/>
          <a:lstStyle/>
          <a:p>
            <a:r>
              <a:rPr lang="en-GB" dirty="0"/>
              <a:t>This area of study focuses on challenge and change in relation to at least one of the following themes:</a:t>
            </a:r>
            <a:endParaRPr lang="en-GB" i="1" dirty="0"/>
          </a:p>
          <a:p>
            <a:pPr lvl="1"/>
            <a:r>
              <a:rPr lang="en-GB" dirty="0"/>
              <a:t>Decolonisation and self-determination movements, </a:t>
            </a:r>
          </a:p>
          <a:p>
            <a:pPr lvl="1"/>
            <a:r>
              <a:rPr lang="en-GB" dirty="0"/>
              <a:t>Terrorism campaigns, </a:t>
            </a:r>
          </a:p>
          <a:p>
            <a:pPr lvl="1"/>
            <a:r>
              <a:rPr lang="en-GB" dirty="0"/>
              <a:t>Regional conflicts, </a:t>
            </a:r>
          </a:p>
          <a:p>
            <a:pPr lvl="1"/>
            <a:r>
              <a:rPr lang="en-GB" dirty="0"/>
              <a:t>Social and political movements</a:t>
            </a:r>
            <a:r>
              <a:rPr lang="en-GB" i="1" dirty="0"/>
              <a:t>.</a:t>
            </a:r>
            <a:endParaRPr lang="en-AU" dirty="0"/>
          </a:p>
          <a:p>
            <a:r>
              <a:rPr lang="en-AU" dirty="0"/>
              <a:t>Study Design p.26 provides suggested examples for each</a:t>
            </a:r>
          </a:p>
        </p:txBody>
      </p:sp>
    </p:spTree>
    <p:extLst>
      <p:ext uri="{BB962C8B-B14F-4D97-AF65-F5344CB8AC3E}">
        <p14:creationId xmlns:p14="http://schemas.microsoft.com/office/powerpoint/2010/main" val="191802001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Outline</a:t>
            </a:r>
          </a:p>
        </p:txBody>
      </p:sp>
      <p:sp>
        <p:nvSpPr>
          <p:cNvPr id="3" name="Content Placeholder 2"/>
          <p:cNvSpPr>
            <a:spLocks noGrp="1"/>
          </p:cNvSpPr>
          <p:nvPr>
            <p:ph idx="1"/>
          </p:nvPr>
        </p:nvSpPr>
        <p:spPr/>
        <p:txBody>
          <a:bodyPr/>
          <a:lstStyle/>
          <a:p>
            <a:r>
              <a:rPr lang="en-AU" dirty="0"/>
              <a:t>At a glance</a:t>
            </a:r>
          </a:p>
          <a:p>
            <a:r>
              <a:rPr lang="en-AU" dirty="0"/>
              <a:t>Features of Units 1 and 2 Modern History</a:t>
            </a:r>
          </a:p>
          <a:p>
            <a:r>
              <a:rPr lang="en-AU" dirty="0"/>
              <a:t>Overview of the areas of study</a:t>
            </a:r>
          </a:p>
          <a:p>
            <a:r>
              <a:rPr lang="en-AU" dirty="0"/>
              <a:t>Teaching ideas</a:t>
            </a:r>
          </a:p>
          <a:p>
            <a:r>
              <a:rPr lang="en-AU" dirty="0"/>
              <a:t>Questions </a:t>
            </a:r>
          </a:p>
        </p:txBody>
      </p:sp>
    </p:spTree>
    <p:extLst>
      <p:ext uri="{BB962C8B-B14F-4D97-AF65-F5344CB8AC3E}">
        <p14:creationId xmlns:p14="http://schemas.microsoft.com/office/powerpoint/2010/main" val="363323856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311056483"/>
              </p:ext>
            </p:extLst>
          </p:nvPr>
        </p:nvGraphicFramePr>
        <p:xfrm>
          <a:off x="107504" y="15899"/>
          <a:ext cx="8821390" cy="4524597"/>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Units 2</a:t>
                      </a:r>
                      <a:r>
                        <a:rPr lang="en-GB" sz="1800" b="1" kern="1200" dirty="0">
                          <a:solidFill>
                            <a:schemeClr val="lt1"/>
                          </a:solidFill>
                          <a:effectLst/>
                          <a:latin typeface="+mn-lt"/>
                          <a:ea typeface="+mn-ea"/>
                          <a:cs typeface="+mn-cs"/>
                        </a:rPr>
                        <a:t>: The changing world order</a:t>
                      </a:r>
                      <a:endParaRPr lang="en-AU" dirty="0"/>
                    </a:p>
                  </a:txBody>
                  <a:tcPr/>
                </a:tc>
                <a:extLst>
                  <a:ext uri="{0D108BD9-81ED-4DB2-BD59-A6C34878D82A}">
                    <a16:rowId xmlns:a16="http://schemas.microsoft.com/office/drawing/2014/main" val="3084720532"/>
                  </a:ext>
                </a:extLst>
              </a:tr>
              <a:tr h="43243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Challenge and change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lvl="0" indent="-285750">
                        <a:buFont typeface="Arial" panose="020B0604020202020204" pitchFamily="34" charset="0"/>
                        <a:buChar char="•"/>
                      </a:pPr>
                      <a:r>
                        <a:rPr lang="en-GB" sz="1400" dirty="0">
                          <a:solidFill>
                            <a:srgbClr val="0099E3"/>
                          </a:solidFill>
                          <a:effectLst/>
                        </a:rPr>
                        <a:t>the causes</a:t>
                      </a:r>
                      <a:r>
                        <a:rPr lang="en-GB" sz="1400" dirty="0">
                          <a:effectLst/>
                        </a:rPr>
                        <a:t>, significant events and conditions that challenged </a:t>
                      </a:r>
                      <a:r>
                        <a:rPr lang="en-GB" sz="1400" dirty="0">
                          <a:solidFill>
                            <a:srgbClr val="0099E3"/>
                          </a:solidFill>
                          <a:effectLst/>
                        </a:rPr>
                        <a:t>traditional social, political and/or economic structures </a:t>
                      </a:r>
                      <a:r>
                        <a:rPr lang="en-GB" sz="1400" dirty="0">
                          <a:effectLst/>
                        </a:rPr>
                        <a:t>of power </a:t>
                      </a:r>
                      <a:endParaRPr lang="en-AU" sz="1400" dirty="0">
                        <a:effectLst/>
                      </a:endParaRPr>
                    </a:p>
                    <a:p>
                      <a:pPr marL="285750" lvl="0" indent="-285750">
                        <a:buFont typeface="Arial" panose="020B0604020202020204" pitchFamily="34" charset="0"/>
                        <a:buChar char="•"/>
                      </a:pPr>
                      <a:r>
                        <a:rPr lang="en-GB" sz="1400" dirty="0">
                          <a:effectLst/>
                        </a:rPr>
                        <a:t>the </a:t>
                      </a:r>
                      <a:r>
                        <a:rPr lang="en-GB" sz="1400" dirty="0">
                          <a:solidFill>
                            <a:srgbClr val="0099E3"/>
                          </a:solidFill>
                          <a:effectLst/>
                        </a:rPr>
                        <a:t>local and global </a:t>
                      </a:r>
                      <a:r>
                        <a:rPr lang="en-GB" sz="1400" dirty="0">
                          <a:effectLst/>
                        </a:rPr>
                        <a:t>ideas that influenced continuity and/or change,…</a:t>
                      </a:r>
                    </a:p>
                    <a:p>
                      <a:pPr marL="285750" lvl="0" indent="-285750">
                        <a:buFont typeface="Arial" panose="020B0604020202020204" pitchFamily="34" charset="0"/>
                        <a:buChar char="•"/>
                      </a:pPr>
                      <a:r>
                        <a:rPr lang="en-GB" sz="1400" dirty="0">
                          <a:solidFill>
                            <a:srgbClr val="0099E3"/>
                          </a:solidFill>
                          <a:effectLst/>
                        </a:rPr>
                        <a:t>significan</a:t>
                      </a:r>
                      <a:r>
                        <a:rPr lang="en-GB" sz="1400" dirty="0">
                          <a:effectLst/>
                        </a:rPr>
                        <a:t>t individuals, </a:t>
                      </a:r>
                      <a:r>
                        <a:rPr lang="en-GB" sz="1400" dirty="0">
                          <a:solidFill>
                            <a:srgbClr val="0099E3"/>
                          </a:solidFill>
                          <a:effectLst/>
                        </a:rPr>
                        <a:t>movements </a:t>
                      </a:r>
                      <a:r>
                        <a:rPr lang="en-GB" sz="1400" dirty="0">
                          <a:effectLst/>
                        </a:rPr>
                        <a:t>and/or groups who </a:t>
                      </a:r>
                      <a:r>
                        <a:rPr lang="en-GB" sz="1400" dirty="0">
                          <a:solidFill>
                            <a:srgbClr val="0099E3"/>
                          </a:solidFill>
                          <a:effectLst/>
                        </a:rPr>
                        <a:t>challenged existing structures of social, political and/or economic power </a:t>
                      </a:r>
                      <a:r>
                        <a:rPr lang="en-GB" sz="1400" dirty="0">
                          <a:effectLst/>
                        </a:rPr>
                        <a:t>and contributed to change</a:t>
                      </a:r>
                      <a:endParaRPr lang="en-AU" sz="1400" dirty="0">
                        <a:effectLst/>
                      </a:endParaRPr>
                    </a:p>
                    <a:p>
                      <a:pPr marL="285750" lvl="0" indent="-285750">
                        <a:buFont typeface="Arial" panose="020B0604020202020204" pitchFamily="34" charset="0"/>
                        <a:buChar char="•"/>
                      </a:pPr>
                      <a:r>
                        <a:rPr lang="en-GB" sz="1400" dirty="0">
                          <a:effectLst/>
                        </a:rPr>
                        <a:t>the methods employed by individuals and/or groups to </a:t>
                      </a:r>
                      <a:r>
                        <a:rPr lang="en-GB" sz="1400" dirty="0">
                          <a:solidFill>
                            <a:srgbClr val="0099E3"/>
                          </a:solidFill>
                          <a:effectLst/>
                        </a:rPr>
                        <a:t>express their views </a:t>
                      </a:r>
                      <a:r>
                        <a:rPr lang="en-GB" sz="1400" dirty="0">
                          <a:effectLst/>
                        </a:rPr>
                        <a:t>and demand change,…</a:t>
                      </a:r>
                    </a:p>
                    <a:p>
                      <a:pPr marL="285750" lvl="0" indent="-285750">
                        <a:buFont typeface="Arial" panose="020B0604020202020204" pitchFamily="34" charset="0"/>
                        <a:buChar char="•"/>
                      </a:pPr>
                      <a:r>
                        <a:rPr lang="en-GB" sz="1400" dirty="0">
                          <a:effectLst/>
                        </a:rPr>
                        <a:t>the responses </a:t>
                      </a:r>
                      <a:r>
                        <a:rPr lang="en-GB" sz="1400" dirty="0">
                          <a:solidFill>
                            <a:srgbClr val="0099E3"/>
                          </a:solidFill>
                          <a:effectLst/>
                        </a:rPr>
                        <a:t>and actions of </a:t>
                      </a:r>
                      <a:r>
                        <a:rPr lang="en-GB" sz="1400" dirty="0">
                          <a:effectLst/>
                        </a:rPr>
                        <a:t>established social, political and/or economic </a:t>
                      </a:r>
                      <a:r>
                        <a:rPr lang="en-GB" sz="1400" dirty="0">
                          <a:solidFill>
                            <a:srgbClr val="0099E3"/>
                          </a:solidFill>
                          <a:effectLst/>
                        </a:rPr>
                        <a:t>powers who sought continuity by resisting challenges and changes</a:t>
                      </a:r>
                      <a:endParaRPr lang="en-AU" sz="1400" dirty="0">
                        <a:solidFill>
                          <a:srgbClr val="0099E3"/>
                        </a:solidFill>
                        <a:effectLst/>
                      </a:endParaRPr>
                    </a:p>
                    <a:p>
                      <a:pPr marL="285750" lvl="0" indent="-285750">
                        <a:buFont typeface="Arial" panose="020B0604020202020204" pitchFamily="34" charset="0"/>
                        <a:buChar char="•"/>
                      </a:pPr>
                      <a:r>
                        <a:rPr lang="en-GB" sz="1400" dirty="0">
                          <a:effectLst/>
                        </a:rPr>
                        <a:t>the extent to which </a:t>
                      </a:r>
                      <a:r>
                        <a:rPr lang="en-GB" sz="1400" dirty="0">
                          <a:solidFill>
                            <a:srgbClr val="0099E3"/>
                          </a:solidFill>
                          <a:effectLst/>
                        </a:rPr>
                        <a:t>change occurred </a:t>
                      </a:r>
                      <a:r>
                        <a:rPr lang="en-GB" sz="1400" dirty="0">
                          <a:effectLst/>
                        </a:rPr>
                        <a:t>and goals and ideas were </a:t>
                      </a:r>
                      <a:r>
                        <a:rPr lang="en-GB" sz="1400" dirty="0">
                          <a:solidFill>
                            <a:srgbClr val="0099E3"/>
                          </a:solidFill>
                          <a:effectLst/>
                        </a:rPr>
                        <a:t>successfully achieved and implemented </a:t>
                      </a:r>
                      <a:endParaRPr lang="en-AU" sz="1400" dirty="0">
                        <a:solidFill>
                          <a:srgbClr val="0099E3"/>
                        </a:solidFill>
                        <a:effectLst/>
                      </a:endParaRPr>
                    </a:p>
                    <a:p>
                      <a:pPr marL="285750" lvl="0" indent="-285750">
                        <a:buFont typeface="Arial" panose="020B0604020202020204" pitchFamily="34" charset="0"/>
                        <a:buChar char="•"/>
                      </a:pPr>
                      <a:r>
                        <a:rPr lang="en-GB" sz="1400" dirty="0">
                          <a:solidFill>
                            <a:srgbClr val="0099E3"/>
                          </a:solidFill>
                          <a:effectLst/>
                        </a:rPr>
                        <a:t>the perspectives and experiences of those who challenged and demanded change and those  who resisted change</a:t>
                      </a:r>
                      <a:endParaRPr lang="en-AU" sz="1400" dirty="0">
                        <a:solidFill>
                          <a:srgbClr val="0099E3"/>
                        </a:solidFill>
                        <a:effectLst/>
                      </a:endParaRPr>
                    </a:p>
                    <a:p>
                      <a:pPr marL="285750" lvl="0" indent="-285750">
                        <a:buFont typeface="Arial" panose="020B0604020202020204" pitchFamily="34" charset="0"/>
                        <a:buChar char="•"/>
                      </a:pPr>
                      <a:r>
                        <a:rPr lang="en-GB" sz="1400" dirty="0">
                          <a:effectLst/>
                        </a:rPr>
                        <a:t>the short-term and long-term consequences of particular events, </a:t>
                      </a:r>
                      <a:r>
                        <a:rPr lang="en-GB" sz="1400" dirty="0">
                          <a:solidFill>
                            <a:srgbClr val="0099E3"/>
                          </a:solidFill>
                          <a:effectLst/>
                        </a:rPr>
                        <a:t>ideas</a:t>
                      </a:r>
                      <a:r>
                        <a:rPr lang="en-GB" sz="1400" dirty="0">
                          <a:effectLst/>
                        </a:rPr>
                        <a:t> and movements. </a:t>
                      </a:r>
                      <a:endParaRPr lang="en-AU" sz="1400" dirty="0">
                        <a:effectLst/>
                      </a:endParaRPr>
                    </a:p>
                    <a:p>
                      <a:pPr marL="285750" indent="-285750">
                        <a:buFont typeface="Arial" panose="020B0604020202020204" pitchFamily="34" charset="0"/>
                        <a:buChar char="•"/>
                      </a:pP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28509569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4072185230"/>
              </p:ext>
            </p:extLst>
          </p:nvPr>
        </p:nvGraphicFramePr>
        <p:xfrm>
          <a:off x="107504" y="51470"/>
          <a:ext cx="8496944" cy="4516120"/>
        </p:xfrm>
        <a:graphic>
          <a:graphicData uri="http://schemas.openxmlformats.org/drawingml/2006/table">
            <a:tbl>
              <a:tblPr firstRow="1" bandRow="1">
                <a:tableStyleId>{85BE263C-DBD7-4A20-BB59-AAB30ACAA65A}</a:tableStyleId>
              </a:tblPr>
              <a:tblGrid>
                <a:gridCol w="1796102">
                  <a:extLst>
                    <a:ext uri="{9D8B030D-6E8A-4147-A177-3AD203B41FA5}">
                      <a16:colId xmlns:a16="http://schemas.microsoft.com/office/drawing/2014/main" val="2422161473"/>
                    </a:ext>
                  </a:extLst>
                </a:gridCol>
                <a:gridCol w="6700842">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Units 2</a:t>
                      </a:r>
                      <a:r>
                        <a:rPr lang="en-GB" sz="1800" b="1" kern="1200" dirty="0">
                          <a:solidFill>
                            <a:schemeClr val="lt1"/>
                          </a:solidFill>
                          <a:effectLst/>
                          <a:latin typeface="+mn-lt"/>
                          <a:ea typeface="+mn-ea"/>
                          <a:cs typeface="+mn-cs"/>
                        </a:rPr>
                        <a:t>: The changing world order</a:t>
                      </a:r>
                      <a:endParaRPr lang="en-AU" dirty="0"/>
                    </a:p>
                  </a:txBody>
                  <a:tcPr/>
                </a:tc>
                <a:extLst>
                  <a:ext uri="{0D108BD9-81ED-4DB2-BD59-A6C34878D82A}">
                    <a16:rowId xmlns:a16="http://schemas.microsoft.com/office/drawing/2014/main" val="3084720532"/>
                  </a:ext>
                </a:extLst>
              </a:tr>
              <a:tr h="370840">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Challenge and change</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the challenges and changes to structures of power </a:t>
                      </a:r>
                      <a:endParaRPr lang="en-AU" sz="1600" dirty="0">
                        <a:effectLst/>
                      </a:endParaRPr>
                    </a:p>
                    <a:p>
                      <a:pPr marL="285750" lvl="0" indent="-285750">
                        <a:buFont typeface="Arial" panose="020B0604020202020204" pitchFamily="34" charset="0"/>
                        <a:buChar char="•"/>
                      </a:pPr>
                      <a:r>
                        <a:rPr lang="en-GB" sz="1600" dirty="0">
                          <a:effectLst/>
                        </a:rPr>
                        <a:t>analyse sources for use as evidence </a:t>
                      </a:r>
                      <a:endParaRPr lang="en-AU" sz="1600" dirty="0">
                        <a:effectLst/>
                      </a:endParaRPr>
                    </a:p>
                    <a:p>
                      <a:pPr marL="285750" lvl="0" indent="-285750">
                        <a:buFont typeface="Arial" panose="020B0604020202020204" pitchFamily="34" charset="0"/>
                        <a:buChar char="•"/>
                      </a:pPr>
                      <a:r>
                        <a:rPr lang="en-GB" sz="1600" dirty="0">
                          <a:effectLst/>
                        </a:rPr>
                        <a:t>identify the perspectives of people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different historical interpretations about challenges and changes to structures of power </a:t>
                      </a:r>
                      <a:endParaRPr lang="en-AU" sz="1600" dirty="0">
                        <a:effectLst/>
                      </a:endParaRPr>
                    </a:p>
                    <a:p>
                      <a:pPr marL="285750" lvl="0" indent="-285750">
                        <a:buFont typeface="Arial" panose="020B0604020202020204" pitchFamily="34" charset="0"/>
                        <a:buChar char="•"/>
                      </a:pPr>
                      <a:r>
                        <a:rPr lang="en-GB" sz="1600" dirty="0">
                          <a:effectLst/>
                        </a:rPr>
                        <a:t>analyse the causes and consequences of challenges to power structures</a:t>
                      </a:r>
                      <a:endParaRPr lang="en-AU" sz="1600" dirty="0">
                        <a:effectLst/>
                      </a:endParaRPr>
                    </a:p>
                    <a:p>
                      <a:pPr marL="285750" lvl="0" indent="-285750">
                        <a:buFont typeface="Arial" panose="020B0604020202020204" pitchFamily="34" charset="0"/>
                        <a:buChar char="•"/>
                      </a:pPr>
                      <a:r>
                        <a:rPr lang="en-GB" sz="1600" dirty="0">
                          <a:effectLst/>
                        </a:rPr>
                        <a:t>explain how structures of power changed and/or stayed the same</a:t>
                      </a:r>
                      <a:endParaRPr lang="en-AU" sz="1600" dirty="0">
                        <a:effectLst/>
                      </a:endParaRPr>
                    </a:p>
                    <a:p>
                      <a:pPr marL="285750" lvl="0" indent="-285750">
                        <a:buFont typeface="Arial" panose="020B0604020202020204" pitchFamily="34" charset="0"/>
                        <a:buChar char="•"/>
                      </a:pPr>
                      <a:r>
                        <a:rPr lang="en-GB" sz="1600" dirty="0">
                          <a:effectLst/>
                        </a:rPr>
                        <a:t>evaluate the significance of events, ideas, individuals and movements </a:t>
                      </a:r>
                      <a:endParaRPr lang="en-AU" sz="1600" dirty="0">
                        <a:effectLst/>
                      </a:endParaRPr>
                    </a:p>
                    <a:p>
                      <a:pPr marL="285750" lvl="0" indent="-285750">
                        <a:buFont typeface="Arial" panose="020B0604020202020204" pitchFamily="34" charset="0"/>
                        <a:buChar char="•"/>
                      </a:pPr>
                      <a:r>
                        <a:rPr lang="en-GB" sz="1600" dirty="0">
                          <a:effectLst/>
                        </a:rPr>
                        <a:t>construct arguments about continuity and change in modern history.</a:t>
                      </a:r>
                      <a:endParaRPr lang="en-AU" sz="1600" dirty="0">
                        <a:effectLst/>
                      </a:endParaRPr>
                    </a:p>
                    <a:p>
                      <a:pPr marL="285750" lvl="0" indent="-285750">
                        <a:buFont typeface="Arial" panose="020B0604020202020204" pitchFamily="34" charset="0"/>
                        <a:buChar char="•"/>
                      </a:pP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3247133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r>
              <a:rPr lang="en-AU" sz="1800" b="0" dirty="0">
                <a:effectLst/>
                <a:latin typeface="Arial" panose="020B0604020202020204" pitchFamily="34" charset="0"/>
                <a:ea typeface="Arial" panose="020B0604020202020204" pitchFamily="34" charset="0"/>
                <a:cs typeface="Times New Roman" panose="02020603050405020304" pitchFamily="18" charset="0"/>
              </a:rPr>
              <a:t>Create a flowchart that details the short-term and long-term consequences of the actions of the Palestinian Liberation Organisation. </a:t>
            </a:r>
          </a:p>
          <a:p>
            <a:r>
              <a:rPr lang="en-AU" sz="1800" b="0" dirty="0">
                <a:effectLst/>
                <a:latin typeface="Arial" panose="020B0604020202020204" pitchFamily="34" charset="0"/>
                <a:ea typeface="Arial" panose="020B0604020202020204" pitchFamily="34" charset="0"/>
                <a:cs typeface="Times New Roman" panose="02020603050405020304" pitchFamily="18" charset="0"/>
              </a:rPr>
              <a:t>Create a global map of the hot-spots of protests during the year 1968. Use arrows to indicate how each protest sparked or influenced another protest. </a:t>
            </a:r>
          </a:p>
          <a:p>
            <a:r>
              <a:rPr lang="en-AU" sz="1800" b="0" dirty="0">
                <a:effectLst/>
                <a:latin typeface="Arial" panose="020B0604020202020204" pitchFamily="34" charset="0"/>
                <a:ea typeface="Arial" panose="020B0604020202020204" pitchFamily="34" charset="0"/>
                <a:cs typeface="Times New Roman" panose="02020603050405020304" pitchFamily="18" charset="0"/>
              </a:rPr>
              <a:t>Speak like an expert task: students record themselves, presenting as a historian would, on the perspectives and experiences of those living through the selected context. </a:t>
            </a:r>
          </a:p>
          <a:p>
            <a:r>
              <a:rPr lang="en-AU" sz="1800" b="0" dirty="0">
                <a:latin typeface="Arial" panose="020B0604020202020204" pitchFamily="34" charset="0"/>
                <a:ea typeface="Arial" panose="020B0604020202020204" pitchFamily="34" charset="0"/>
                <a:cs typeface="Times New Roman" panose="02020603050405020304" pitchFamily="18" charset="0"/>
              </a:rPr>
              <a:t>Story, source, scholarship worksheet.</a:t>
            </a:r>
            <a:endParaRPr lang="en-AU" sz="1800" b="0" dirty="0">
              <a:effectLst/>
              <a:latin typeface="Arial" panose="020B0604020202020204" pitchFamily="34" charset="0"/>
              <a:ea typeface="Arial" panose="020B0604020202020204" pitchFamily="34" charset="0"/>
              <a:cs typeface="Times New Roman" panose="02020603050405020304" pitchFamily="18" charset="0"/>
            </a:endParaRPr>
          </a:p>
          <a:p>
            <a:pPr marL="0"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23068030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48537-DB0D-4A9D-A684-660BB82AD901}"/>
              </a:ext>
            </a:extLst>
          </p:cNvPr>
          <p:cNvSpPr>
            <a:spLocks noGrp="1"/>
          </p:cNvSpPr>
          <p:nvPr>
            <p:ph type="title"/>
          </p:nvPr>
        </p:nvSpPr>
        <p:spPr>
          <a:xfrm>
            <a:off x="241800" y="114300"/>
            <a:ext cx="8640960" cy="857250"/>
          </a:xfrm>
        </p:spPr>
        <p:txBody>
          <a:bodyPr/>
          <a:lstStyle/>
          <a:p>
            <a:r>
              <a:rPr lang="en-AU" dirty="0"/>
              <a:t>Assessment Ideas</a:t>
            </a:r>
          </a:p>
        </p:txBody>
      </p:sp>
      <p:sp>
        <p:nvSpPr>
          <p:cNvPr id="5" name="Content Placeholder 4">
            <a:extLst>
              <a:ext uri="{FF2B5EF4-FFF2-40B4-BE49-F238E27FC236}">
                <a16:creationId xmlns:a16="http://schemas.microsoft.com/office/drawing/2014/main" id="{F309E851-748D-46A3-BCC4-24B454C2A67F}"/>
              </a:ext>
            </a:extLst>
          </p:cNvPr>
          <p:cNvSpPr>
            <a:spLocks noGrp="1"/>
          </p:cNvSpPr>
          <p:nvPr>
            <p:ph sz="half" idx="1"/>
          </p:nvPr>
        </p:nvSpPr>
        <p:spPr>
          <a:xfrm>
            <a:off x="203481" y="1588064"/>
            <a:ext cx="3432415" cy="2750046"/>
          </a:xfrm>
        </p:spPr>
        <p:txBody>
          <a:bodyPr/>
          <a:lstStyle/>
          <a:p>
            <a:pPr lvl="0"/>
            <a:r>
              <a:rPr lang="en-GB" sz="2000" dirty="0"/>
              <a:t>a historical inquiry</a:t>
            </a:r>
            <a:endParaRPr lang="en-AU" sz="2000" dirty="0"/>
          </a:p>
          <a:p>
            <a:pPr lvl="0"/>
            <a:r>
              <a:rPr lang="en-GB" sz="2000" dirty="0"/>
              <a:t>an essay</a:t>
            </a:r>
            <a:endParaRPr lang="en-AU" sz="2000" dirty="0"/>
          </a:p>
          <a:p>
            <a:pPr lvl="0"/>
            <a:r>
              <a:rPr lang="en-GB" sz="2000" dirty="0"/>
              <a:t>evaluation of historical sources </a:t>
            </a:r>
            <a:endParaRPr lang="en-AU" sz="2000" dirty="0"/>
          </a:p>
          <a:p>
            <a:pPr lvl="0"/>
            <a:r>
              <a:rPr lang="en-GB" sz="2000" dirty="0"/>
              <a:t>short-answer questions</a:t>
            </a:r>
            <a:endParaRPr lang="en-AU" sz="2000" dirty="0"/>
          </a:p>
          <a:p>
            <a:pPr lvl="0"/>
            <a:r>
              <a:rPr lang="en-GB" sz="2000" dirty="0"/>
              <a:t>extended responses</a:t>
            </a:r>
            <a:endParaRPr lang="en-AU" sz="2000" dirty="0"/>
          </a:p>
          <a:p>
            <a:pPr lvl="0"/>
            <a:r>
              <a:rPr lang="en-GB" sz="2000" dirty="0"/>
              <a:t>a multimedia presentation</a:t>
            </a:r>
            <a:r>
              <a:rPr lang="en-GB" dirty="0"/>
              <a:t>. </a:t>
            </a:r>
            <a:endParaRPr lang="en-AU" dirty="0"/>
          </a:p>
          <a:p>
            <a:endParaRPr lang="en-AU" dirty="0"/>
          </a:p>
        </p:txBody>
      </p:sp>
      <p:sp>
        <p:nvSpPr>
          <p:cNvPr id="6" name="Content Placeholder 5">
            <a:extLst>
              <a:ext uri="{FF2B5EF4-FFF2-40B4-BE49-F238E27FC236}">
                <a16:creationId xmlns:a16="http://schemas.microsoft.com/office/drawing/2014/main" id="{1A76471D-7F9B-4E88-AF8C-9D2DA1B96AD3}"/>
              </a:ext>
            </a:extLst>
          </p:cNvPr>
          <p:cNvSpPr>
            <a:spLocks noGrp="1"/>
          </p:cNvSpPr>
          <p:nvPr>
            <p:ph sz="half" idx="2"/>
          </p:nvPr>
        </p:nvSpPr>
        <p:spPr>
          <a:xfrm>
            <a:off x="3698184" y="1485900"/>
            <a:ext cx="5194296" cy="2971800"/>
          </a:xfrm>
        </p:spPr>
        <p:txBody>
          <a:bodyPr/>
          <a:lstStyle/>
          <a:p>
            <a:pPr marL="0" indent="0">
              <a:buNone/>
            </a:pPr>
            <a:r>
              <a:rPr lang="en-AU" b="0" dirty="0">
                <a:solidFill>
                  <a:schemeClr val="tx1"/>
                </a:solidFill>
              </a:rPr>
              <a:t>Examples such as:</a:t>
            </a:r>
          </a:p>
          <a:p>
            <a:r>
              <a:rPr lang="en-AU" b="0" dirty="0">
                <a:solidFill>
                  <a:schemeClr val="tx1"/>
                </a:solidFill>
              </a:rPr>
              <a:t>Creating a website analysing the reliability of relevant primary sources</a:t>
            </a:r>
          </a:p>
          <a:p>
            <a:r>
              <a:rPr lang="en-AU" b="0" dirty="0">
                <a:solidFill>
                  <a:schemeClr val="tx1"/>
                </a:solidFill>
              </a:rPr>
              <a:t>A historical inquiry with a final extended response</a:t>
            </a:r>
          </a:p>
        </p:txBody>
      </p:sp>
      <p:sp>
        <p:nvSpPr>
          <p:cNvPr id="7" name="TextBox 6">
            <a:extLst>
              <a:ext uri="{FF2B5EF4-FFF2-40B4-BE49-F238E27FC236}">
                <a16:creationId xmlns:a16="http://schemas.microsoft.com/office/drawing/2014/main" id="{344D64A6-97E2-4264-873A-209F70D6504B}"/>
              </a:ext>
            </a:extLst>
          </p:cNvPr>
          <p:cNvSpPr txBox="1"/>
          <p:nvPr/>
        </p:nvSpPr>
        <p:spPr>
          <a:xfrm>
            <a:off x="265769" y="771550"/>
            <a:ext cx="8352928" cy="830997"/>
          </a:xfrm>
          <a:prstGeom prst="rect">
            <a:avLst/>
          </a:prstGeom>
          <a:noFill/>
        </p:spPr>
        <p:txBody>
          <a:bodyPr wrap="square" rtlCol="0">
            <a:spAutoFit/>
          </a:bodyPr>
          <a:lstStyle/>
          <a:p>
            <a:r>
              <a:rPr lang="en-GB" dirty="0"/>
              <a:t>Suitable tasks for assessment in these units may be selected from the following:</a:t>
            </a:r>
            <a:endParaRPr lang="en-AU" dirty="0"/>
          </a:p>
        </p:txBody>
      </p:sp>
    </p:spTree>
    <p:extLst>
      <p:ext uri="{BB962C8B-B14F-4D97-AF65-F5344CB8AC3E}">
        <p14:creationId xmlns:p14="http://schemas.microsoft.com/office/powerpoint/2010/main" val="382167700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6BA96-8D9E-4B49-9D37-8D25577D737F}"/>
              </a:ext>
            </a:extLst>
          </p:cNvPr>
          <p:cNvSpPr>
            <a:spLocks noGrp="1"/>
          </p:cNvSpPr>
          <p:nvPr>
            <p:ph type="title"/>
          </p:nvPr>
        </p:nvSpPr>
        <p:spPr/>
        <p:txBody>
          <a:bodyPr/>
          <a:lstStyle/>
          <a:p>
            <a:r>
              <a:rPr lang="en-AU" b="0" dirty="0">
                <a:solidFill>
                  <a:schemeClr val="accent6"/>
                </a:solidFill>
              </a:rPr>
              <a:t>Creating a website analysing the reliability of relevant primary sources</a:t>
            </a:r>
            <a:br>
              <a:rPr lang="en-AU" b="0" dirty="0">
                <a:solidFill>
                  <a:schemeClr val="tx1"/>
                </a:solidFill>
              </a:rPr>
            </a:br>
            <a:endParaRPr lang="en-AU" dirty="0"/>
          </a:p>
        </p:txBody>
      </p:sp>
      <p:sp>
        <p:nvSpPr>
          <p:cNvPr id="3" name="Content Placeholder 2">
            <a:extLst>
              <a:ext uri="{FF2B5EF4-FFF2-40B4-BE49-F238E27FC236}">
                <a16:creationId xmlns:a16="http://schemas.microsoft.com/office/drawing/2014/main" id="{3D8EC3A7-99D4-4AF7-97D2-D7B7D21EB00F}"/>
              </a:ext>
            </a:extLst>
          </p:cNvPr>
          <p:cNvSpPr>
            <a:spLocks noGrp="1"/>
          </p:cNvSpPr>
          <p:nvPr>
            <p:ph sz="half" idx="1"/>
          </p:nvPr>
        </p:nvSpPr>
        <p:spPr>
          <a:xfrm>
            <a:off x="251520" y="1485900"/>
            <a:ext cx="8892480" cy="2971800"/>
          </a:xfrm>
        </p:spPr>
        <p:txBody>
          <a:bodyPr/>
          <a:lstStyle/>
          <a:p>
            <a:r>
              <a:rPr lang="en-AU" b="0" dirty="0"/>
              <a:t>Consider the space the website will be created in </a:t>
            </a:r>
          </a:p>
          <a:p>
            <a:r>
              <a:rPr lang="en-AU" b="0" dirty="0"/>
              <a:t>Support students to understand copywrite requirements</a:t>
            </a:r>
          </a:p>
          <a:p>
            <a:r>
              <a:rPr lang="en-AU" b="0" dirty="0"/>
              <a:t>Students should consider for each source the: type, origin, content, context, purpose and reliability </a:t>
            </a:r>
          </a:p>
          <a:p>
            <a:r>
              <a:rPr lang="en-AU" b="0" dirty="0"/>
              <a:t>In the reliability component students need to make reference to other sources on their website as well as any other relevant factual information and historian/s interpretations </a:t>
            </a:r>
          </a:p>
        </p:txBody>
      </p:sp>
    </p:spTree>
    <p:extLst>
      <p:ext uri="{BB962C8B-B14F-4D97-AF65-F5344CB8AC3E}">
        <p14:creationId xmlns:p14="http://schemas.microsoft.com/office/powerpoint/2010/main" val="238638475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5B467-D173-4102-A4E2-EA30E3458034}"/>
              </a:ext>
            </a:extLst>
          </p:cNvPr>
          <p:cNvSpPr>
            <a:spLocks noGrp="1"/>
          </p:cNvSpPr>
          <p:nvPr>
            <p:ph type="title"/>
          </p:nvPr>
        </p:nvSpPr>
        <p:spPr/>
        <p:txBody>
          <a:bodyPr/>
          <a:lstStyle/>
          <a:p>
            <a:r>
              <a:rPr lang="en-AU" b="0" dirty="0">
                <a:solidFill>
                  <a:schemeClr val="accent6"/>
                </a:solidFill>
              </a:rPr>
              <a:t>A historical inquiry with a final extended response</a:t>
            </a:r>
            <a:br>
              <a:rPr lang="en-AU" b="0" dirty="0">
                <a:solidFill>
                  <a:schemeClr val="tx1"/>
                </a:solidFill>
              </a:rPr>
            </a:br>
            <a:endParaRPr lang="en-AU" dirty="0"/>
          </a:p>
        </p:txBody>
      </p:sp>
      <p:sp>
        <p:nvSpPr>
          <p:cNvPr id="3" name="Content Placeholder 2">
            <a:extLst>
              <a:ext uri="{FF2B5EF4-FFF2-40B4-BE49-F238E27FC236}">
                <a16:creationId xmlns:a16="http://schemas.microsoft.com/office/drawing/2014/main" id="{62EA1F67-C5E2-4F1E-AF11-09F1C60D5106}"/>
              </a:ext>
            </a:extLst>
          </p:cNvPr>
          <p:cNvSpPr>
            <a:spLocks noGrp="1"/>
          </p:cNvSpPr>
          <p:nvPr>
            <p:ph sz="half" idx="1"/>
          </p:nvPr>
        </p:nvSpPr>
        <p:spPr>
          <a:xfrm>
            <a:off x="251520" y="1485900"/>
            <a:ext cx="8568952" cy="2971800"/>
          </a:xfrm>
        </p:spPr>
        <p:txBody>
          <a:bodyPr/>
          <a:lstStyle/>
          <a:p>
            <a:r>
              <a:rPr lang="en-AU" b="0" dirty="0"/>
              <a:t>Consider a framework to follow, such as The Big Six (Eisenberg &amp; Berkowitz 1990)</a:t>
            </a:r>
          </a:p>
          <a:p>
            <a:r>
              <a:rPr lang="en-AU" b="0" dirty="0"/>
              <a:t>Developing historical inquiry questions can be challenging at the start of a topic, consider scaffolding with guiding ‘big’ question/s </a:t>
            </a:r>
          </a:p>
          <a:p>
            <a:r>
              <a:rPr lang="en-AU" b="0" dirty="0"/>
              <a:t>Authentication of student work</a:t>
            </a:r>
          </a:p>
          <a:p>
            <a:r>
              <a:rPr lang="en-AU" b="0" dirty="0"/>
              <a:t>The extended response (as a part of the synthesis step)</a:t>
            </a:r>
          </a:p>
        </p:txBody>
      </p:sp>
    </p:spTree>
    <p:extLst>
      <p:ext uri="{BB962C8B-B14F-4D97-AF65-F5344CB8AC3E}">
        <p14:creationId xmlns:p14="http://schemas.microsoft.com/office/powerpoint/2010/main" val="243543892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D0087E-11D4-405E-8251-560DFBA0940D}"/>
              </a:ext>
            </a:extLst>
          </p:cNvPr>
          <p:cNvSpPr>
            <a:spLocks noGrp="1"/>
          </p:cNvSpPr>
          <p:nvPr>
            <p:ph type="title"/>
          </p:nvPr>
        </p:nvSpPr>
        <p:spPr/>
        <p:txBody>
          <a:bodyPr/>
          <a:lstStyle/>
          <a:p>
            <a:r>
              <a:rPr lang="en-AU" dirty="0"/>
              <a:t>Questions</a:t>
            </a:r>
          </a:p>
        </p:txBody>
      </p:sp>
      <p:sp>
        <p:nvSpPr>
          <p:cNvPr id="5" name="Text Placeholder 4">
            <a:extLst>
              <a:ext uri="{FF2B5EF4-FFF2-40B4-BE49-F238E27FC236}">
                <a16:creationId xmlns:a16="http://schemas.microsoft.com/office/drawing/2014/main" id="{5E78CF52-AB23-4F04-BF53-C9060EE8294E}"/>
              </a:ext>
            </a:extLst>
          </p:cNvPr>
          <p:cNvSpPr>
            <a:spLocks noGrp="1"/>
          </p:cNvSpPr>
          <p:nvPr>
            <p:ph type="body" idx="1"/>
          </p:nvPr>
        </p:nvSpPr>
        <p:spPr/>
        <p:txBody>
          <a:bodyPr/>
          <a:lstStyle/>
          <a:p>
            <a:r>
              <a:rPr lang="en-AU" dirty="0"/>
              <a:t>Units 1 and 2 </a:t>
            </a:r>
            <a:r>
              <a:rPr lang="en-AU"/>
              <a:t>Modern History</a:t>
            </a:r>
          </a:p>
        </p:txBody>
      </p:sp>
    </p:spTree>
    <p:extLst>
      <p:ext uri="{BB962C8B-B14F-4D97-AF65-F5344CB8AC3E}">
        <p14:creationId xmlns:p14="http://schemas.microsoft.com/office/powerpoint/2010/main" val="5883084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8A35-1114-49B3-91B1-A8E63DEB1E3F}"/>
              </a:ext>
            </a:extLst>
          </p:cNvPr>
          <p:cNvSpPr>
            <a:spLocks noGrp="1"/>
          </p:cNvSpPr>
          <p:nvPr>
            <p:ph type="title"/>
          </p:nvPr>
        </p:nvSpPr>
        <p:spPr/>
        <p:txBody>
          <a:bodyPr/>
          <a:lstStyle/>
          <a:p>
            <a:r>
              <a:rPr lang="en-AU" dirty="0"/>
              <a:t>At a glance</a:t>
            </a:r>
          </a:p>
        </p:txBody>
      </p:sp>
      <p:graphicFrame>
        <p:nvGraphicFramePr>
          <p:cNvPr id="4" name="Content Placeholder 3">
            <a:extLst>
              <a:ext uri="{FF2B5EF4-FFF2-40B4-BE49-F238E27FC236}">
                <a16:creationId xmlns:a16="http://schemas.microsoft.com/office/drawing/2014/main" id="{2950D0C3-0ECB-48F3-BE11-AD8BA7714CC4}"/>
              </a:ext>
            </a:extLst>
          </p:cNvPr>
          <p:cNvGraphicFramePr>
            <a:graphicFrameLocks noGrp="1"/>
          </p:cNvGraphicFramePr>
          <p:nvPr>
            <p:ph idx="1"/>
            <p:extLst>
              <p:ext uri="{D42A27DB-BD31-4B8C-83A1-F6EECF244321}">
                <p14:modId xmlns:p14="http://schemas.microsoft.com/office/powerpoint/2010/main" val="3182097957"/>
              </p:ext>
            </p:extLst>
          </p:nvPr>
        </p:nvGraphicFramePr>
        <p:xfrm>
          <a:off x="611560" y="1203598"/>
          <a:ext cx="8064897" cy="1920240"/>
        </p:xfrm>
        <a:graphic>
          <a:graphicData uri="http://schemas.openxmlformats.org/drawingml/2006/table">
            <a:tbl>
              <a:tblPr firstRow="1" bandRow="1">
                <a:tableStyleId>{21E4AEA4-8DFA-4A89-87EB-49C32662AFE0}</a:tableStyleId>
              </a:tblPr>
              <a:tblGrid>
                <a:gridCol w="1170807">
                  <a:extLst>
                    <a:ext uri="{9D8B030D-6E8A-4147-A177-3AD203B41FA5}">
                      <a16:colId xmlns:a16="http://schemas.microsoft.com/office/drawing/2014/main" val="2198516938"/>
                    </a:ext>
                  </a:extLst>
                </a:gridCol>
                <a:gridCol w="3184238">
                  <a:extLst>
                    <a:ext uri="{9D8B030D-6E8A-4147-A177-3AD203B41FA5}">
                      <a16:colId xmlns:a16="http://schemas.microsoft.com/office/drawing/2014/main" val="1517360189"/>
                    </a:ext>
                  </a:extLst>
                </a:gridCol>
                <a:gridCol w="3709852">
                  <a:extLst>
                    <a:ext uri="{9D8B030D-6E8A-4147-A177-3AD203B41FA5}">
                      <a16:colId xmlns:a16="http://schemas.microsoft.com/office/drawing/2014/main" val="3647679469"/>
                    </a:ext>
                  </a:extLst>
                </a:gridCol>
              </a:tblGrid>
              <a:tr h="293102">
                <a:tc>
                  <a:txBody>
                    <a:bodyPr/>
                    <a:lstStyle/>
                    <a:p>
                      <a:endParaRPr lang="en-AU" dirty="0"/>
                    </a:p>
                  </a:txBody>
                  <a:tcPr/>
                </a:tc>
                <a:tc>
                  <a:txBody>
                    <a:bodyPr/>
                    <a:lstStyle/>
                    <a:p>
                      <a:pPr algn="ctr"/>
                      <a:r>
                        <a:rPr lang="en-AU" dirty="0"/>
                        <a:t>Unit 1 </a:t>
                      </a:r>
                      <a:r>
                        <a:rPr lang="en-GB" sz="1800" b="1" kern="1200" dirty="0">
                          <a:solidFill>
                            <a:schemeClr val="lt1"/>
                          </a:solidFill>
                          <a:effectLst/>
                          <a:latin typeface="+mn-lt"/>
                          <a:ea typeface="+mn-ea"/>
                          <a:cs typeface="+mn-cs"/>
                        </a:rPr>
                        <a:t>Change and conflict</a:t>
                      </a:r>
                      <a:endParaRPr lang="en-AU" dirty="0"/>
                    </a:p>
                  </a:txBody>
                  <a:tcPr/>
                </a:tc>
                <a:tc>
                  <a:txBody>
                    <a:bodyPr/>
                    <a:lstStyle/>
                    <a:p>
                      <a:pPr algn="ctr"/>
                      <a:r>
                        <a:rPr lang="en-AU" dirty="0"/>
                        <a:t>Unit 2 </a:t>
                      </a:r>
                      <a:r>
                        <a:rPr lang="en-GB" sz="1800" b="1" kern="1200" dirty="0">
                          <a:solidFill>
                            <a:schemeClr val="lt1"/>
                          </a:solidFill>
                          <a:effectLst/>
                          <a:latin typeface="+mn-lt"/>
                          <a:ea typeface="+mn-ea"/>
                          <a:cs typeface="+mn-cs"/>
                        </a:rPr>
                        <a:t>The changing world order</a:t>
                      </a:r>
                      <a:endParaRPr lang="en-AU" dirty="0"/>
                    </a:p>
                  </a:txBody>
                  <a:tcPr/>
                </a:tc>
                <a:extLst>
                  <a:ext uri="{0D108BD9-81ED-4DB2-BD59-A6C34878D82A}">
                    <a16:rowId xmlns:a16="http://schemas.microsoft.com/office/drawing/2014/main" val="2894843587"/>
                  </a:ext>
                </a:extLst>
              </a:tr>
              <a:tr h="370840">
                <a:tc>
                  <a:txBody>
                    <a:bodyPr/>
                    <a:lstStyle/>
                    <a:p>
                      <a:r>
                        <a:rPr lang="en-AU" dirty="0"/>
                        <a:t>Area of Study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Ideology and conflict</a:t>
                      </a:r>
                      <a:endParaRPr lang="en-AU" sz="1800" kern="1200" dirty="0">
                        <a:solidFill>
                          <a:schemeClr val="dk1"/>
                        </a:solidFill>
                        <a:effectLst/>
                        <a:latin typeface="+mn-lt"/>
                        <a:ea typeface="+mn-ea"/>
                        <a:cs typeface="+mn-cs"/>
                      </a:endParaRP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Causes, course and consequences of the Cold War </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6918774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2</a:t>
                      </a: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Social and cultural change</a:t>
                      </a:r>
                      <a:endParaRPr lang="en-AU" sz="1800" kern="1200" dirty="0">
                        <a:solidFill>
                          <a:schemeClr val="dk1"/>
                        </a:solidFill>
                        <a:effectLst/>
                        <a:latin typeface="+mn-lt"/>
                        <a:ea typeface="+mn-ea"/>
                        <a:cs typeface="+mn-cs"/>
                      </a:endParaRP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Challenge and change</a:t>
                      </a:r>
                      <a:endParaRPr lang="en-AU" sz="1800" kern="1200" dirty="0">
                        <a:solidFill>
                          <a:schemeClr val="dk1"/>
                        </a:solidFill>
                        <a:effectLst/>
                        <a:latin typeface="+mn-lt"/>
                        <a:ea typeface="+mn-ea"/>
                        <a:cs typeface="+mn-cs"/>
                      </a:endParaRPr>
                    </a:p>
                    <a:p>
                      <a:endParaRPr lang="en-AU" dirty="0"/>
                    </a:p>
                  </a:txBody>
                  <a:tcPr/>
                </a:tc>
                <a:extLst>
                  <a:ext uri="{0D108BD9-81ED-4DB2-BD59-A6C34878D82A}">
                    <a16:rowId xmlns:a16="http://schemas.microsoft.com/office/drawing/2014/main" val="3797276898"/>
                  </a:ext>
                </a:extLst>
              </a:tr>
            </a:tbl>
          </a:graphicData>
        </a:graphic>
      </p:graphicFrame>
    </p:spTree>
    <p:extLst>
      <p:ext uri="{BB962C8B-B14F-4D97-AF65-F5344CB8AC3E}">
        <p14:creationId xmlns:p14="http://schemas.microsoft.com/office/powerpoint/2010/main" val="7089034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0"/>
            <a:ext cx="8712968" cy="857250"/>
          </a:xfrm>
        </p:spPr>
        <p:txBody>
          <a:bodyPr/>
          <a:lstStyle/>
          <a:p>
            <a:r>
              <a:rPr lang="en-AU" dirty="0"/>
              <a:t>Overview of changes </a:t>
            </a:r>
          </a:p>
        </p:txBody>
      </p:sp>
      <p:sp>
        <p:nvSpPr>
          <p:cNvPr id="3" name="Content Placeholder 2"/>
          <p:cNvSpPr>
            <a:spLocks noGrp="1"/>
          </p:cNvSpPr>
          <p:nvPr>
            <p:ph idx="1"/>
          </p:nvPr>
        </p:nvSpPr>
        <p:spPr>
          <a:xfrm>
            <a:off x="107504" y="771550"/>
            <a:ext cx="8712968" cy="2971800"/>
          </a:xfrm>
        </p:spPr>
        <p:txBody>
          <a:bodyPr/>
          <a:lstStyle/>
          <a:p>
            <a:r>
              <a:rPr lang="en-AU" dirty="0"/>
              <a:t>Change of title to Modern History</a:t>
            </a:r>
          </a:p>
          <a:p>
            <a:r>
              <a:rPr lang="en-AU" dirty="0"/>
              <a:t>Flexibility in the timeframe to allow of the context selected</a:t>
            </a:r>
          </a:p>
          <a:p>
            <a:r>
              <a:rPr lang="en-AU" dirty="0"/>
              <a:t>Made the historical concepts more explicit in outcomes and key knowledge </a:t>
            </a:r>
          </a:p>
          <a:p>
            <a:r>
              <a:rPr lang="en-AU" dirty="0"/>
              <a:t>Refined the outcomes</a:t>
            </a:r>
          </a:p>
        </p:txBody>
      </p:sp>
    </p:spTree>
    <p:extLst>
      <p:ext uri="{BB962C8B-B14F-4D97-AF65-F5344CB8AC3E}">
        <p14:creationId xmlns:p14="http://schemas.microsoft.com/office/powerpoint/2010/main" val="31339482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C3F26-7B6D-4E4F-9704-1A9711B75209}"/>
              </a:ext>
            </a:extLst>
          </p:cNvPr>
          <p:cNvSpPr>
            <a:spLocks noGrp="1"/>
          </p:cNvSpPr>
          <p:nvPr>
            <p:ph type="title"/>
          </p:nvPr>
        </p:nvSpPr>
        <p:spPr/>
        <p:txBody>
          <a:bodyPr/>
          <a:lstStyle/>
          <a:p>
            <a:r>
              <a:rPr lang="en-AU" dirty="0"/>
              <a:t>Overview of changes </a:t>
            </a:r>
          </a:p>
        </p:txBody>
      </p:sp>
      <p:sp>
        <p:nvSpPr>
          <p:cNvPr id="3" name="Content Placeholder 2">
            <a:extLst>
              <a:ext uri="{FF2B5EF4-FFF2-40B4-BE49-F238E27FC236}">
                <a16:creationId xmlns:a16="http://schemas.microsoft.com/office/drawing/2014/main" id="{FA2F7F8C-6BFF-4103-9903-EC1C33C51B3D}"/>
              </a:ext>
            </a:extLst>
          </p:cNvPr>
          <p:cNvSpPr>
            <a:spLocks noGrp="1"/>
          </p:cNvSpPr>
          <p:nvPr>
            <p:ph idx="1"/>
          </p:nvPr>
        </p:nvSpPr>
        <p:spPr/>
        <p:txBody>
          <a:bodyPr/>
          <a:lstStyle/>
          <a:p>
            <a:r>
              <a:rPr lang="en-AU" dirty="0"/>
              <a:t>Refined the key knowledge</a:t>
            </a:r>
          </a:p>
          <a:p>
            <a:pPr lvl="1"/>
            <a:r>
              <a:rPr lang="en-AU" dirty="0"/>
              <a:t>The stems have been refined for clarity and emphasise historical thinking concepts </a:t>
            </a:r>
          </a:p>
          <a:p>
            <a:pPr lvl="1"/>
            <a:r>
              <a:rPr lang="en-AU" dirty="0"/>
              <a:t>Knowledge has been reorganised to make it more coherent</a:t>
            </a:r>
          </a:p>
          <a:p>
            <a:pPr lvl="1"/>
            <a:r>
              <a:rPr lang="en-AU" dirty="0"/>
              <a:t>more illustrated examples of knowledge following “….,such as…” that may be applied depending on the contexts selected</a:t>
            </a:r>
          </a:p>
        </p:txBody>
      </p:sp>
    </p:spTree>
    <p:extLst>
      <p:ext uri="{BB962C8B-B14F-4D97-AF65-F5344CB8AC3E}">
        <p14:creationId xmlns:p14="http://schemas.microsoft.com/office/powerpoint/2010/main" val="11852150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225B-B9A3-4099-BC96-1FC76A048F91}"/>
              </a:ext>
            </a:extLst>
          </p:cNvPr>
          <p:cNvSpPr>
            <a:spLocks noGrp="1"/>
          </p:cNvSpPr>
          <p:nvPr>
            <p:ph type="title"/>
          </p:nvPr>
        </p:nvSpPr>
        <p:spPr/>
        <p:txBody>
          <a:bodyPr/>
          <a:lstStyle/>
          <a:p>
            <a:r>
              <a:rPr lang="en-AU" dirty="0"/>
              <a:t>Big Planning Ideas</a:t>
            </a:r>
          </a:p>
        </p:txBody>
      </p:sp>
      <p:sp>
        <p:nvSpPr>
          <p:cNvPr id="3" name="Content Placeholder 2">
            <a:extLst>
              <a:ext uri="{FF2B5EF4-FFF2-40B4-BE49-F238E27FC236}">
                <a16:creationId xmlns:a16="http://schemas.microsoft.com/office/drawing/2014/main" id="{FE06DFFF-908F-4142-865C-2FA265B98B40}"/>
              </a:ext>
            </a:extLst>
          </p:cNvPr>
          <p:cNvSpPr>
            <a:spLocks noGrp="1"/>
          </p:cNvSpPr>
          <p:nvPr>
            <p:ph idx="1"/>
          </p:nvPr>
        </p:nvSpPr>
        <p:spPr>
          <a:xfrm>
            <a:off x="21621" y="1085850"/>
            <a:ext cx="8712968" cy="2971800"/>
          </a:xfrm>
        </p:spPr>
        <p:txBody>
          <a:bodyPr/>
          <a:lstStyle/>
          <a:p>
            <a:r>
              <a:rPr lang="en-GB" sz="2000" b="0" dirty="0">
                <a:solidFill>
                  <a:schemeClr val="tx1"/>
                </a:solidFill>
              </a:rPr>
              <a:t>What do you want themes/ideas do you want to teach? How can you weave these themes/ideas throughout your course?</a:t>
            </a:r>
          </a:p>
          <a:p>
            <a:r>
              <a:rPr lang="en-GB" sz="2000" b="0" dirty="0">
                <a:solidFill>
                  <a:schemeClr val="tx1"/>
                </a:solidFill>
              </a:rPr>
              <a:t>Student choice: is there an opportunity for you to tailor a course based on student choice?</a:t>
            </a:r>
          </a:p>
          <a:p>
            <a:r>
              <a:rPr lang="en-GB" sz="2000" b="0" dirty="0">
                <a:solidFill>
                  <a:schemeClr val="tx1"/>
                </a:solidFill>
              </a:rPr>
              <a:t>What will be the following unit 3 and 4? Front loading is possible. </a:t>
            </a:r>
          </a:p>
          <a:p>
            <a:r>
              <a:rPr lang="en-GB" sz="2000" b="0" dirty="0">
                <a:solidFill>
                  <a:schemeClr val="tx1"/>
                </a:solidFill>
              </a:rPr>
              <a:t>Reflection: using a routine such as Roses, Thorns (in your practise) and Buds unpack your experience as a senior history teacher. What would you like to retain? What would you like to change? What excites you about this Study Design?</a:t>
            </a:r>
            <a:endParaRPr lang="en-AU" sz="2000" b="0" dirty="0">
              <a:solidFill>
                <a:schemeClr val="tx1"/>
              </a:solidFill>
            </a:endParaRPr>
          </a:p>
        </p:txBody>
      </p:sp>
    </p:spTree>
    <p:extLst>
      <p:ext uri="{BB962C8B-B14F-4D97-AF65-F5344CB8AC3E}">
        <p14:creationId xmlns:p14="http://schemas.microsoft.com/office/powerpoint/2010/main" val="329433963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215106" y="38473"/>
            <a:ext cx="8712968" cy="857250"/>
          </a:xfrm>
        </p:spPr>
        <p:txBody>
          <a:bodyPr/>
          <a:lstStyle/>
          <a:p>
            <a:r>
              <a:rPr lang="en-AU" dirty="0"/>
              <a:t>Unit 1 </a:t>
            </a:r>
            <a:r>
              <a:rPr lang="en-GB" dirty="0"/>
              <a:t>Change and conflict</a:t>
            </a:r>
            <a:endParaRPr lang="en-AU" dirty="0"/>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1439072145"/>
              </p:ext>
            </p:extLst>
          </p:nvPr>
        </p:nvGraphicFramePr>
        <p:xfrm>
          <a:off x="215106" y="771551"/>
          <a:ext cx="8713788" cy="3936883"/>
        </p:xfrm>
        <a:graphic>
          <a:graphicData uri="http://schemas.openxmlformats.org/drawingml/2006/table">
            <a:tbl>
              <a:tblPr firstRow="1" bandRow="1">
                <a:tableStyleId>{72833802-FEF1-4C79-8D5D-14CF1EAF98D9}</a:tableStyleId>
              </a:tblPr>
              <a:tblGrid>
                <a:gridCol w="1764606">
                  <a:extLst>
                    <a:ext uri="{9D8B030D-6E8A-4147-A177-3AD203B41FA5}">
                      <a16:colId xmlns:a16="http://schemas.microsoft.com/office/drawing/2014/main" val="2422161473"/>
                    </a:ext>
                  </a:extLst>
                </a:gridCol>
                <a:gridCol w="6949182">
                  <a:extLst>
                    <a:ext uri="{9D8B030D-6E8A-4147-A177-3AD203B41FA5}">
                      <a16:colId xmlns:a16="http://schemas.microsoft.com/office/drawing/2014/main" val="2017662329"/>
                    </a:ext>
                  </a:extLst>
                </a:gridCol>
              </a:tblGrid>
              <a:tr h="821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One</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bg1"/>
                          </a:solidFill>
                          <a:effectLst/>
                          <a:latin typeface="+mn-lt"/>
                          <a:ea typeface="+mn-ea"/>
                          <a:cs typeface="+mn-cs"/>
                        </a:rPr>
                        <a:t>Ideology and conflict</a:t>
                      </a:r>
                      <a:endParaRPr lang="en-AU" sz="1800" kern="1200" dirty="0">
                        <a:solidFill>
                          <a:schemeClr val="bg1"/>
                        </a:solidFill>
                        <a:effectLst/>
                        <a:latin typeface="+mn-lt"/>
                        <a:ea typeface="+mn-ea"/>
                        <a:cs typeface="+mn-cs"/>
                      </a:endParaRPr>
                    </a:p>
                  </a:txBody>
                  <a:tcPr/>
                </a:tc>
                <a:extLst>
                  <a:ext uri="{0D108BD9-81ED-4DB2-BD59-A6C34878D82A}">
                    <a16:rowId xmlns:a16="http://schemas.microsoft.com/office/drawing/2014/main" val="3084720532"/>
                  </a:ext>
                </a:extLst>
              </a:tr>
              <a:tr h="1068261">
                <a:tc>
                  <a:txBody>
                    <a:bodyPr/>
                    <a:lstStyle/>
                    <a:p>
                      <a:r>
                        <a:rPr lang="en-AU" dirty="0"/>
                        <a:t>Outcome 1</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Explain </a:t>
                      </a:r>
                      <a:r>
                        <a:rPr lang="en-GB" sz="1800" kern="1200" dirty="0">
                          <a:solidFill>
                            <a:srgbClr val="0099E3"/>
                          </a:solidFill>
                          <a:effectLst/>
                          <a:latin typeface="+mn-lt"/>
                          <a:ea typeface="+mn-ea"/>
                          <a:cs typeface="+mn-cs"/>
                        </a:rPr>
                        <a:t>how significant events, ideologies and individuals contributed to political and economic changes in the first half of the 20th century, and analyse how these </a:t>
                      </a:r>
                      <a:r>
                        <a:rPr lang="en-GB" sz="1800" kern="1200" dirty="0">
                          <a:solidFill>
                            <a:schemeClr val="tx1"/>
                          </a:solidFill>
                          <a:effectLst/>
                          <a:latin typeface="+mn-lt"/>
                          <a:ea typeface="+mn-ea"/>
                          <a:cs typeface="+mn-cs"/>
                        </a:rPr>
                        <a:t>contributed to the causes of World War Two.</a:t>
                      </a:r>
                      <a:endParaRPr lang="en-AU" sz="1800" kern="1200" dirty="0">
                        <a:solidFill>
                          <a:schemeClr val="tx1"/>
                        </a:solidFill>
                        <a:effectLst/>
                        <a:latin typeface="+mn-lt"/>
                        <a:ea typeface="+mn-ea"/>
                        <a:cs typeface="+mn-cs"/>
                      </a:endParaRPr>
                    </a:p>
                  </a:txBody>
                  <a:tcPr/>
                </a:tc>
                <a:extLst>
                  <a:ext uri="{0D108BD9-81ED-4DB2-BD59-A6C34878D82A}">
                    <a16:rowId xmlns:a16="http://schemas.microsoft.com/office/drawing/2014/main" val="1577447254"/>
                  </a:ext>
                </a:extLst>
              </a:tr>
              <a:tr h="1926423">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How did significant events and ideas contribute to conflict and change? </a:t>
                      </a:r>
                      <a:endParaRPr lang="en-AU" sz="1600" dirty="0">
                        <a:effectLst/>
                      </a:endParaRPr>
                    </a:p>
                    <a:p>
                      <a:pPr marL="285750" lvl="0" indent="-285750">
                        <a:buFont typeface="Arial" panose="020B0604020202020204" pitchFamily="34" charset="0"/>
                        <a:buChar char="•"/>
                      </a:pPr>
                      <a:r>
                        <a:rPr lang="en-GB" sz="1600" i="1" dirty="0">
                          <a:effectLst/>
                        </a:rPr>
                        <a:t>How did individuals and movements challenge existing political and economic conditions?  </a:t>
                      </a:r>
                      <a:endParaRPr lang="en-AU" sz="1600" dirty="0">
                        <a:effectLst/>
                      </a:endParaRPr>
                    </a:p>
                    <a:p>
                      <a:pPr marL="285750" lvl="0" indent="-285750">
                        <a:buFont typeface="Arial" panose="020B0604020202020204" pitchFamily="34" charset="0"/>
                        <a:buChar char="•"/>
                      </a:pPr>
                      <a:r>
                        <a:rPr lang="en-GB" sz="1600" i="1" dirty="0">
                          <a:effectLst/>
                        </a:rPr>
                        <a:t>What were the consequences of World War One?</a:t>
                      </a:r>
                      <a:endParaRPr lang="en-AU" sz="1600" dirty="0">
                        <a:effectLst/>
                      </a:endParaRPr>
                    </a:p>
                    <a:p>
                      <a:pPr marL="285750" lvl="0" indent="-285750">
                        <a:buFont typeface="Arial" panose="020B0604020202020204" pitchFamily="34" charset="0"/>
                        <a:buChar char="•"/>
                      </a:pPr>
                      <a:r>
                        <a:rPr lang="en-GB" sz="1600" i="1" dirty="0">
                          <a:effectLst/>
                        </a:rPr>
                        <a:t>How did ideology influence the emergence of new nation states? </a:t>
                      </a:r>
                      <a:endParaRPr lang="en-AU" sz="1600" dirty="0">
                        <a:effectLst/>
                      </a:endParaRPr>
                    </a:p>
                    <a:p>
                      <a:pPr marL="285750" lvl="0" indent="-285750">
                        <a:buFont typeface="Arial" panose="020B0604020202020204" pitchFamily="34" charset="0"/>
                        <a:buChar char="•"/>
                      </a:pPr>
                      <a:r>
                        <a:rPr lang="en-GB" sz="1600" i="1" dirty="0">
                          <a:effectLst/>
                        </a:rPr>
                        <a:t>To what extent did the events, ideologies, individuals, movements and new nations contribute to the causes of World War Two?</a:t>
                      </a:r>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86191169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2333476293"/>
              </p:ext>
            </p:extLst>
          </p:nvPr>
        </p:nvGraphicFramePr>
        <p:xfrm>
          <a:off x="178692" y="483518"/>
          <a:ext cx="8713788" cy="193040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 1</a:t>
                      </a:r>
                      <a:r>
                        <a:rPr lang="en-GB" sz="1800" b="1" kern="1200" dirty="0">
                          <a:solidFill>
                            <a:schemeClr val="lt1"/>
                          </a:solidFill>
                          <a:effectLst/>
                          <a:latin typeface="+mn-lt"/>
                          <a:ea typeface="+mn-ea"/>
                          <a:cs typeface="+mn-cs"/>
                        </a:rPr>
                        <a:t>: Change and conflict</a:t>
                      </a:r>
                      <a:endParaRPr lang="en-AU" dirty="0"/>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One: </a:t>
                      </a:r>
                      <a:r>
                        <a:rPr lang="en-GB" sz="1800" kern="1200" dirty="0">
                          <a:solidFill>
                            <a:schemeClr val="dk1"/>
                          </a:solidFill>
                          <a:effectLst/>
                          <a:latin typeface="+mn-lt"/>
                          <a:ea typeface="+mn-ea"/>
                          <a:cs typeface="+mn-cs"/>
                        </a:rPr>
                        <a:t>Ideology and conflict</a:t>
                      </a:r>
                      <a:endParaRPr lang="en-AU" sz="1800" kern="1200" dirty="0">
                        <a:solidFill>
                          <a:schemeClr val="dk1"/>
                        </a:solidFill>
                        <a:effectLst/>
                        <a:latin typeface="+mn-lt"/>
                        <a:ea typeface="+mn-ea"/>
                        <a:cs typeface="+mn-cs"/>
                      </a:endParaRP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a:t>
                      </a:r>
                    </a:p>
                    <a:p>
                      <a:pPr marL="285750" indent="-285750">
                        <a:buFontTx/>
                        <a:buChar char="-"/>
                      </a:pPr>
                      <a:r>
                        <a:rPr lang="en-AU" dirty="0"/>
                        <a:t>Key Knowledge</a:t>
                      </a:r>
                    </a:p>
                    <a:p>
                      <a:pPr marL="285750" indent="-285750">
                        <a:buFontTx/>
                        <a:buChar char="-"/>
                      </a:pPr>
                      <a:r>
                        <a:rPr lang="en-AU" dirty="0"/>
                        <a:t>Key skills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372534747"/>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E245F-EDC5-408A-95EA-47B4E09086DD}"/>
</file>

<file path=customXml/itemProps2.xml><?xml version="1.0" encoding="utf-8"?>
<ds:datastoreItem xmlns:ds="http://schemas.openxmlformats.org/officeDocument/2006/customXml" ds:itemID="{74C10D6F-BCFD-4CED-BCD0-BD434EE4B160}">
  <ds:schemaRefs>
    <ds:schemaRef ds:uri="http://purl.org/dc/dcmitype/"/>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A5B15B75-E3CD-4E2A-B3B0-995C4D3D5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VCAA Powerpoint Template</Template>
  <TotalTime>36057</TotalTime>
  <Words>2739</Words>
  <Application>Microsoft Office PowerPoint</Application>
  <PresentationFormat>On-screen Show (16:9)</PresentationFormat>
  <Paragraphs>294</Paragraphs>
  <Slides>36</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Times New Roman</vt:lpstr>
      <vt:lpstr>Verdana</vt:lpstr>
      <vt:lpstr>VCAA Powerpoint Template</vt:lpstr>
      <vt:lpstr>VCE History Units 1 and 2 Modern History</vt:lpstr>
      <vt:lpstr>PowerPoint Presentation</vt:lpstr>
      <vt:lpstr>Outline</vt:lpstr>
      <vt:lpstr>At a glance</vt:lpstr>
      <vt:lpstr>Overview of changes </vt:lpstr>
      <vt:lpstr>Overview of changes </vt:lpstr>
      <vt:lpstr>Big Planning Ideas</vt:lpstr>
      <vt:lpstr>Unit 1 Change and conflict</vt:lpstr>
      <vt:lpstr>PowerPoint Presentation</vt:lpstr>
      <vt:lpstr>PowerPoint Presentation</vt:lpstr>
      <vt:lpstr>PowerPoint Presentation</vt:lpstr>
      <vt:lpstr>Teaching and Learning Ideas </vt:lpstr>
      <vt:lpstr>Teaching and Learning Ideas </vt:lpstr>
      <vt:lpstr>Unit 1: Change and conflict</vt:lpstr>
      <vt:lpstr>Historical Contexts</vt:lpstr>
      <vt:lpstr>PowerPoint Presentation</vt:lpstr>
      <vt:lpstr>PowerPoint Presentation</vt:lpstr>
      <vt:lpstr>PowerPoint Presentation</vt:lpstr>
      <vt:lpstr>Teaching and Learning Ideas </vt:lpstr>
      <vt:lpstr>Unit 2: The changing world order</vt:lpstr>
      <vt:lpstr>Historical Contexts</vt:lpstr>
      <vt:lpstr>PowerPoint Presentation</vt:lpstr>
      <vt:lpstr>PowerPoint Presentation</vt:lpstr>
      <vt:lpstr>PowerPoint Presentation</vt:lpstr>
      <vt:lpstr>Teaching and Learning Ideas </vt:lpstr>
      <vt:lpstr>Teaching and Learning Ideas </vt:lpstr>
      <vt:lpstr>Unit 2: The changing world order</vt:lpstr>
      <vt:lpstr>PowerPoint Presentation</vt:lpstr>
      <vt:lpstr>Historical Contexts</vt:lpstr>
      <vt:lpstr>PowerPoint Presentation</vt:lpstr>
      <vt:lpstr>PowerPoint Presentation</vt:lpstr>
      <vt:lpstr>Teaching and Learning Ideas </vt:lpstr>
      <vt:lpstr>Assessment Ideas</vt:lpstr>
      <vt:lpstr>Creating a website analysing the reliability of relevant primary sources </vt:lpstr>
      <vt:lpstr>A historical inquiry with a final extended response </vt:lpstr>
      <vt:lpstr>Questions</vt:lpstr>
    </vt:vector>
  </TitlesOfParts>
  <Company>Victorian Curriculum and Assessment Authority (VCAA)</Company>
  <LinksUpToDate>false</LinksUpToDate>
  <SharedDoc>false</SharedDoc>
  <HyperlinkBase>https://www.vcaa.vic.edu.au/Footer/Pages/Copyright.aspx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Units 1 and 2 Modern History</dc:title>
  <dc:subject>VCE History</dc:subject>
  <dc:creator/>
  <cp:keywords>History, Modern History, Implementation, AfT</cp:keywords>
  <cp:lastModifiedBy>Lien Doan</cp:lastModifiedBy>
  <cp:revision>35</cp:revision>
  <dcterms:created xsi:type="dcterms:W3CDTF">2019-11-06T22:47:18Z</dcterms:created>
  <dcterms:modified xsi:type="dcterms:W3CDTF">2021-07-23T01:35:04Z</dcterms:modified>
  <cp:category>History, Modern History, Implementation, AfT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