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257" r:id="rId5"/>
    <p:sldId id="258" r:id="rId6"/>
    <p:sldId id="297" r:id="rId7"/>
    <p:sldId id="298" r:id="rId8"/>
    <p:sldId id="299" r:id="rId9"/>
    <p:sldId id="300" r:id="rId10"/>
    <p:sldId id="328" r:id="rId11"/>
    <p:sldId id="301" r:id="rId12"/>
    <p:sldId id="330" r:id="rId13"/>
    <p:sldId id="302" r:id="rId14"/>
    <p:sldId id="303" r:id="rId15"/>
    <p:sldId id="304" r:id="rId16"/>
    <p:sldId id="306" r:id="rId17"/>
    <p:sldId id="335" r:id="rId18"/>
    <p:sldId id="305" r:id="rId19"/>
    <p:sldId id="307" r:id="rId20"/>
    <p:sldId id="336" r:id="rId21"/>
    <p:sldId id="308" r:id="rId22"/>
    <p:sldId id="309" r:id="rId23"/>
    <p:sldId id="310" r:id="rId24"/>
    <p:sldId id="313" r:id="rId25"/>
    <p:sldId id="337" r:id="rId26"/>
    <p:sldId id="311" r:id="rId27"/>
    <p:sldId id="331" r:id="rId28"/>
    <p:sldId id="338" r:id="rId29"/>
    <p:sldId id="295" r:id="rId30"/>
    <p:sldId id="332" r:id="rId31"/>
    <p:sldId id="333" r:id="rId32"/>
    <p:sldId id="334" r:id="rId33"/>
    <p:sldId id="329" r:id="rId34"/>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05"/>
    <p:restoredTop sz="61538" autoAdjust="0"/>
  </p:normalViewPr>
  <p:slideViewPr>
    <p:cSldViewPr>
      <p:cViewPr varScale="1">
        <p:scale>
          <a:sx n="54" d="100"/>
          <a:sy n="54" d="100"/>
        </p:scale>
        <p:origin x="1260" y="4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4147450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669476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533527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6090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692304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4273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514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3928100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4285490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66088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1793711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9759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861515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41741423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VCE History</a:t>
            </a:r>
            <a:br>
              <a:rPr lang="en-AU" dirty="0"/>
            </a:br>
            <a:r>
              <a:rPr lang="en-AU" dirty="0"/>
              <a:t>Units 3 and 4 Ancient History</a:t>
            </a:r>
          </a:p>
        </p:txBody>
      </p:sp>
      <p:sp>
        <p:nvSpPr>
          <p:cNvPr id="5" name="Subtitle 4"/>
          <p:cNvSpPr>
            <a:spLocks noGrp="1"/>
          </p:cNvSpPr>
          <p:nvPr>
            <p:ph type="subTitle" idx="1"/>
          </p:nvPr>
        </p:nvSpPr>
        <p:spPr/>
        <p:txBody>
          <a:bodyPr/>
          <a:lstStyle/>
          <a:p>
            <a:r>
              <a:rPr lang="en-AU" dirty="0"/>
              <a:t>Implementation Workshop</a:t>
            </a:r>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p:txBody>
          <a:bodyPr/>
          <a:lstStyle/>
          <a:p>
            <a:r>
              <a:rPr lang="en-AU" dirty="0"/>
              <a:t>Units 3 and 4 Ancient History </a:t>
            </a:r>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2375908949"/>
              </p:ext>
            </p:extLst>
          </p:nvPr>
        </p:nvGraphicFramePr>
        <p:xfrm>
          <a:off x="215106" y="1052736"/>
          <a:ext cx="8713788" cy="3302042"/>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400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One</a:t>
                      </a:r>
                      <a:endParaRPr lang="en-AU" b="1" dirty="0"/>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bg1"/>
                          </a:solidFill>
                          <a:effectLst/>
                          <a:latin typeface="+mn-lt"/>
                          <a:ea typeface="+mn-ea"/>
                          <a:cs typeface="+mn-cs"/>
                        </a:rPr>
                        <a:t>Living in an ancient society</a:t>
                      </a:r>
                      <a:endParaRPr lang="en-AU" sz="1800" b="1" kern="1200" dirty="0">
                        <a:solidFill>
                          <a:schemeClr val="bg1"/>
                        </a:solidFill>
                        <a:effectLst/>
                        <a:latin typeface="+mn-lt"/>
                        <a:ea typeface="+mn-ea"/>
                        <a:cs typeface="+mn-cs"/>
                      </a:endParaRPr>
                    </a:p>
                    <a:p>
                      <a:endParaRPr lang="en-AU" dirty="0"/>
                    </a:p>
                  </a:txBody>
                  <a:tcPr/>
                </a:tc>
                <a:extLst>
                  <a:ext uri="{0D108BD9-81ED-4DB2-BD59-A6C34878D82A}">
                    <a16:rowId xmlns:a16="http://schemas.microsoft.com/office/drawing/2014/main" val="3084720532"/>
                  </a:ext>
                </a:extLst>
              </a:tr>
              <a:tr h="982590">
                <a:tc>
                  <a:txBody>
                    <a:bodyPr/>
                    <a:lstStyle/>
                    <a:p>
                      <a:r>
                        <a:rPr lang="en-AU" dirty="0"/>
                        <a:t>Outcome 1</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Analyse the features of an ancient society and </a:t>
                      </a:r>
                      <a:r>
                        <a:rPr lang="en-GB" sz="1800" kern="1200" dirty="0">
                          <a:solidFill>
                            <a:srgbClr val="0099E3"/>
                          </a:solidFill>
                          <a:effectLst/>
                          <a:latin typeface="+mn-lt"/>
                          <a:ea typeface="+mn-ea"/>
                          <a:cs typeface="+mn-cs"/>
                        </a:rPr>
                        <a:t>evaluate how these features developed, interacted and changed</a:t>
                      </a:r>
                      <a:r>
                        <a:rPr lang="en-GB" sz="1800" kern="1200" dirty="0">
                          <a:solidFill>
                            <a:schemeClr val="tx1"/>
                          </a:solidFill>
                          <a:effectLst/>
                          <a:latin typeface="+mn-lt"/>
                          <a:ea typeface="+mn-ea"/>
                          <a:cs typeface="+mn-cs"/>
                        </a:rPr>
                        <a:t>.</a:t>
                      </a:r>
                      <a:endParaRPr lang="en-AU" sz="2000" dirty="0"/>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600" i="1" kern="1200" dirty="0">
                          <a:solidFill>
                            <a:schemeClr val="tx1"/>
                          </a:solidFill>
                          <a:effectLst/>
                          <a:latin typeface="+mn-lt"/>
                          <a:ea typeface="+mn-ea"/>
                          <a:cs typeface="+mn-cs"/>
                        </a:rPr>
                        <a:t>What were the social, political and economic features of an ancient society?</a:t>
                      </a:r>
                      <a:endParaRPr lang="en-AU"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600" i="1" kern="1200" dirty="0">
                          <a:solidFill>
                            <a:schemeClr val="tx1"/>
                          </a:solidFill>
                          <a:effectLst/>
                          <a:latin typeface="+mn-lt"/>
                          <a:ea typeface="+mn-ea"/>
                          <a:cs typeface="+mn-cs"/>
                        </a:rPr>
                        <a:t>Why were these social, political and economic features significant?</a:t>
                      </a:r>
                      <a:endParaRPr lang="en-AU"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600" i="1" kern="1200" dirty="0">
                          <a:solidFill>
                            <a:schemeClr val="tx1"/>
                          </a:solidFill>
                          <a:effectLst/>
                          <a:latin typeface="+mn-lt"/>
                          <a:ea typeface="+mn-ea"/>
                          <a:cs typeface="+mn-cs"/>
                        </a:rPr>
                        <a:t>How did the society develop and change?</a:t>
                      </a:r>
                      <a:endParaRPr lang="en-AU" sz="1600" kern="1200" dirty="0">
                        <a:solidFill>
                          <a:schemeClr val="tx1"/>
                        </a:solidFill>
                        <a:effectLst/>
                        <a:latin typeface="+mn-lt"/>
                        <a:ea typeface="+mn-ea"/>
                        <a:cs typeface="+mn-cs"/>
                      </a:endParaRPr>
                    </a:p>
                    <a:p>
                      <a:pPr lvl="0"/>
                      <a:endParaRPr lang="en-AU" sz="1600" dirty="0">
                        <a:effectLst/>
                      </a:endParaRPr>
                    </a:p>
                  </a:txBody>
                  <a:tcPr/>
                </a:tc>
                <a:extLst>
                  <a:ext uri="{0D108BD9-81ED-4DB2-BD59-A6C34878D82A}">
                    <a16:rowId xmlns:a16="http://schemas.microsoft.com/office/drawing/2014/main" val="3428961597"/>
                  </a:ext>
                </a:extLst>
              </a:tr>
            </a:tbl>
          </a:graphicData>
        </a:graphic>
      </p:graphicFrame>
      <p:sp>
        <p:nvSpPr>
          <p:cNvPr id="5" name="TextBox 4">
            <a:extLst>
              <a:ext uri="{FF2B5EF4-FFF2-40B4-BE49-F238E27FC236}">
                <a16:creationId xmlns:a16="http://schemas.microsoft.com/office/drawing/2014/main" id="{F39D8AD1-B02A-5848-B896-49951D13F1FE}"/>
              </a:ext>
            </a:extLst>
          </p:cNvPr>
          <p:cNvSpPr txBox="1"/>
          <p:nvPr/>
        </p:nvSpPr>
        <p:spPr>
          <a:xfrm>
            <a:off x="8748464" y="4354778"/>
            <a:ext cx="432048" cy="276999"/>
          </a:xfrm>
          <a:prstGeom prst="rect">
            <a:avLst/>
          </a:prstGeom>
          <a:noFill/>
        </p:spPr>
        <p:txBody>
          <a:bodyPr wrap="square" rtlCol="0">
            <a:spAutoFit/>
          </a:bodyPr>
          <a:lstStyle/>
          <a:p>
            <a:r>
              <a:rPr lang="en-US" sz="1200" dirty="0"/>
              <a:t>10</a:t>
            </a:r>
          </a:p>
        </p:txBody>
      </p:sp>
    </p:spTree>
    <p:extLst>
      <p:ext uri="{BB962C8B-B14F-4D97-AF65-F5344CB8AC3E}">
        <p14:creationId xmlns:p14="http://schemas.microsoft.com/office/powerpoint/2010/main" val="239790563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1292702660"/>
              </p:ext>
            </p:extLst>
          </p:nvPr>
        </p:nvGraphicFramePr>
        <p:xfrm>
          <a:off x="178692" y="483518"/>
          <a:ext cx="8713788" cy="2204720"/>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370840">
                <a:tc gridSpan="2">
                  <a:txBody>
                    <a:bodyPr/>
                    <a:lstStyle/>
                    <a:p>
                      <a:pPr algn="ctr"/>
                      <a:r>
                        <a:rPr lang="en-AU" dirty="0"/>
                        <a:t>Units 3 and 4 Ancient History </a:t>
                      </a:r>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r>
                        <a:rPr lang="en-AU" dirty="0"/>
                        <a:t>Area of Study One</a:t>
                      </a:r>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 refined to include “…</a:t>
                      </a:r>
                      <a:r>
                        <a:rPr lang="en-GB" sz="1800" kern="1200" dirty="0">
                          <a:solidFill>
                            <a:schemeClr val="tx1"/>
                          </a:solidFill>
                          <a:effectLst/>
                          <a:latin typeface="+mn-lt"/>
                          <a:ea typeface="+mn-ea"/>
                          <a:cs typeface="+mn-cs"/>
                        </a:rPr>
                        <a:t>evaluate how these features developed, interacted and changed.” </a:t>
                      </a:r>
                      <a:endParaRPr lang="en-AU" dirty="0"/>
                    </a:p>
                    <a:p>
                      <a:pPr marL="285750" indent="-285750">
                        <a:buFontTx/>
                        <a:buChar char="-"/>
                      </a:pPr>
                      <a:r>
                        <a:rPr lang="en-AU" dirty="0"/>
                        <a:t>Key Knowledge dot points have been reorganised around the features for clarity and focus knowledge</a:t>
                      </a: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5D0340D6-7F37-4C43-928C-F621104EC629}"/>
              </a:ext>
            </a:extLst>
          </p:cNvPr>
          <p:cNvSpPr txBox="1"/>
          <p:nvPr/>
        </p:nvSpPr>
        <p:spPr>
          <a:xfrm>
            <a:off x="8711952" y="4299942"/>
            <a:ext cx="432048" cy="276999"/>
          </a:xfrm>
          <a:prstGeom prst="rect">
            <a:avLst/>
          </a:prstGeom>
          <a:noFill/>
        </p:spPr>
        <p:txBody>
          <a:bodyPr wrap="square" rtlCol="0">
            <a:spAutoFit/>
          </a:bodyPr>
          <a:lstStyle/>
          <a:p>
            <a:r>
              <a:rPr lang="en-US" sz="1200" dirty="0"/>
              <a:t>11</a:t>
            </a:r>
          </a:p>
        </p:txBody>
      </p:sp>
    </p:spTree>
    <p:extLst>
      <p:ext uri="{BB962C8B-B14F-4D97-AF65-F5344CB8AC3E}">
        <p14:creationId xmlns:p14="http://schemas.microsoft.com/office/powerpoint/2010/main" val="113791756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3482874751"/>
              </p:ext>
            </p:extLst>
          </p:nvPr>
        </p:nvGraphicFramePr>
        <p:xfrm>
          <a:off x="107504" y="63378"/>
          <a:ext cx="8821390" cy="4524597"/>
        </p:xfrm>
        <a:graphic>
          <a:graphicData uri="http://schemas.openxmlformats.org/drawingml/2006/table">
            <a:tbl>
              <a:tblPr firstRow="1" bandRow="1">
                <a:tableStyleId>{85BE263C-DBD7-4A20-BB59-AAB30ACAA65A}</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422859">
                <a:tc>
                  <a:txBody>
                    <a:bodyPr/>
                    <a:lstStyle/>
                    <a:p>
                      <a:endParaRPr lang="en-AU" dirty="0"/>
                    </a:p>
                  </a:txBody>
                  <a:tcPr/>
                </a:tc>
                <a:tc>
                  <a:txBody>
                    <a:bodyPr/>
                    <a:lstStyle/>
                    <a:p>
                      <a:r>
                        <a:rPr lang="en-AU" dirty="0"/>
                        <a:t>Units 3 and 4 Ancient History </a:t>
                      </a:r>
                    </a:p>
                  </a:txBody>
                  <a:tcPr/>
                </a:tc>
                <a:extLst>
                  <a:ext uri="{0D108BD9-81ED-4DB2-BD59-A6C34878D82A}">
                    <a16:rowId xmlns:a16="http://schemas.microsoft.com/office/drawing/2014/main" val="3084720532"/>
                  </a:ext>
                </a:extLst>
              </a:tr>
              <a:tr h="432437">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Living in an ancient society</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669301">
                <a:tc>
                  <a:txBody>
                    <a:bodyPr/>
                    <a:lstStyle/>
                    <a:p>
                      <a:r>
                        <a:rPr lang="en-US" dirty="0"/>
                        <a:t>Key knowledge</a:t>
                      </a:r>
                      <a:endParaRPr lang="en-AU" dirty="0"/>
                    </a:p>
                  </a:txBody>
                  <a:tcPr/>
                </a:tc>
                <a:tc>
                  <a:txBody>
                    <a:bodyPr/>
                    <a:lstStyle/>
                    <a:p>
                      <a:pPr marL="285750" indent="-285750">
                        <a:buFont typeface="Arial" panose="020B0604020202020204" pitchFamily="34" charset="0"/>
                        <a:buChar char="•"/>
                      </a:pPr>
                      <a:r>
                        <a:rPr lang="en-GB" sz="1800" kern="1200" dirty="0">
                          <a:solidFill>
                            <a:schemeClr val="tx1"/>
                          </a:solidFill>
                          <a:effectLst/>
                          <a:latin typeface="+mn-lt"/>
                          <a:ea typeface="+mn-ea"/>
                          <a:cs typeface="+mn-cs"/>
                        </a:rPr>
                        <a:t>the social features of…and how these features may have influenced the development of the ancient society, including…</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the political features of and changes in…, including…</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the economic features of…and how these features may have caused social and political change, including…</a:t>
                      </a:r>
                    </a:p>
                    <a:p>
                      <a:pPr marL="285750" indent="-285750">
                        <a:buFont typeface="Arial" panose="020B0604020202020204" pitchFamily="34" charset="0"/>
                        <a:buChar char="•"/>
                      </a:pPr>
                      <a:r>
                        <a:rPr lang="en-GB" sz="1800" kern="1200" dirty="0">
                          <a:solidFill>
                            <a:schemeClr val="tx1"/>
                          </a:solidFill>
                          <a:effectLst/>
                          <a:latin typeface="+mn-lt"/>
                          <a:ea typeface="+mn-ea"/>
                          <a:cs typeface="+mn-cs"/>
                        </a:rPr>
                        <a:t>the causes, course and consequences of warfare and conflict, including…  </a:t>
                      </a:r>
                      <a:endParaRPr lang="en-GB" sz="1600" kern="1200" dirty="0">
                        <a:solidFill>
                          <a:schemeClr val="tx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21E00BC6-E9FE-4E42-8C9A-0D36E9ED2D69}"/>
              </a:ext>
            </a:extLst>
          </p:cNvPr>
          <p:cNvSpPr txBox="1"/>
          <p:nvPr/>
        </p:nvSpPr>
        <p:spPr>
          <a:xfrm>
            <a:off x="8676866" y="4227934"/>
            <a:ext cx="504056" cy="276999"/>
          </a:xfrm>
          <a:prstGeom prst="rect">
            <a:avLst/>
          </a:prstGeom>
          <a:noFill/>
        </p:spPr>
        <p:txBody>
          <a:bodyPr wrap="square" rtlCol="0">
            <a:spAutoFit/>
          </a:bodyPr>
          <a:lstStyle/>
          <a:p>
            <a:r>
              <a:rPr lang="en-US" sz="1200" dirty="0"/>
              <a:t>12</a:t>
            </a:r>
          </a:p>
        </p:txBody>
      </p:sp>
    </p:spTree>
    <p:extLst>
      <p:ext uri="{BB962C8B-B14F-4D97-AF65-F5344CB8AC3E}">
        <p14:creationId xmlns:p14="http://schemas.microsoft.com/office/powerpoint/2010/main" val="391233387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Key Knowledge for Area of Study 1</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r>
              <a:rPr lang="en-AU" sz="2800" dirty="0">
                <a:solidFill>
                  <a:srgbClr val="002060"/>
                </a:solidFill>
              </a:rPr>
              <a:t>The role of women in New Kingdom Egypt</a:t>
            </a:r>
          </a:p>
          <a:p>
            <a:pPr lvl="1"/>
            <a:r>
              <a:rPr lang="en-AU" sz="2800" dirty="0">
                <a:solidFill>
                  <a:srgbClr val="002060"/>
                </a:solidFill>
              </a:rPr>
              <a:t>A table with columns for men and women</a:t>
            </a:r>
          </a:p>
          <a:p>
            <a:pPr lvl="1"/>
            <a:r>
              <a:rPr lang="en-AU" sz="2800" dirty="0">
                <a:solidFill>
                  <a:srgbClr val="002060"/>
                </a:solidFill>
              </a:rPr>
              <a:t>Roles in daily life, public functions</a:t>
            </a:r>
          </a:p>
          <a:p>
            <a:pPr marL="0" indent="0">
              <a:buNone/>
            </a:pPr>
            <a:endParaRPr lang="en-AU" dirty="0"/>
          </a:p>
        </p:txBody>
      </p:sp>
      <p:sp>
        <p:nvSpPr>
          <p:cNvPr id="4" name="TextBox 3">
            <a:extLst>
              <a:ext uri="{FF2B5EF4-FFF2-40B4-BE49-F238E27FC236}">
                <a16:creationId xmlns:a16="http://schemas.microsoft.com/office/drawing/2014/main" id="{715DA68A-C03F-E443-8426-167BDEFD9733}"/>
              </a:ext>
            </a:extLst>
          </p:cNvPr>
          <p:cNvSpPr txBox="1"/>
          <p:nvPr/>
        </p:nvSpPr>
        <p:spPr>
          <a:xfrm>
            <a:off x="8711952" y="4180701"/>
            <a:ext cx="432048" cy="276999"/>
          </a:xfrm>
          <a:prstGeom prst="rect">
            <a:avLst/>
          </a:prstGeom>
          <a:noFill/>
        </p:spPr>
        <p:txBody>
          <a:bodyPr wrap="square" rtlCol="0">
            <a:spAutoFit/>
          </a:bodyPr>
          <a:lstStyle/>
          <a:p>
            <a:r>
              <a:rPr lang="en-US" sz="1200" dirty="0"/>
              <a:t>13</a:t>
            </a:r>
          </a:p>
        </p:txBody>
      </p:sp>
    </p:spTree>
    <p:extLst>
      <p:ext uri="{BB962C8B-B14F-4D97-AF65-F5344CB8AC3E}">
        <p14:creationId xmlns:p14="http://schemas.microsoft.com/office/powerpoint/2010/main" val="166222963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9A034-40DE-3547-9ABF-B281192B9F73}"/>
              </a:ext>
            </a:extLst>
          </p:cNvPr>
          <p:cNvSpPr>
            <a:spLocks noGrp="1"/>
          </p:cNvSpPr>
          <p:nvPr>
            <p:ph type="title"/>
          </p:nvPr>
        </p:nvSpPr>
        <p:spPr/>
        <p:txBody>
          <a:bodyPr/>
          <a:lstStyle/>
          <a:p>
            <a:r>
              <a:rPr lang="en-AU" dirty="0"/>
              <a:t>Key Knowledge for Area of Study 1</a:t>
            </a:r>
            <a:endParaRPr lang="en-US" dirty="0"/>
          </a:p>
        </p:txBody>
      </p:sp>
      <p:sp>
        <p:nvSpPr>
          <p:cNvPr id="3" name="Content Placeholder 2">
            <a:extLst>
              <a:ext uri="{FF2B5EF4-FFF2-40B4-BE49-F238E27FC236}">
                <a16:creationId xmlns:a16="http://schemas.microsoft.com/office/drawing/2014/main" id="{C723CB80-3BC4-7B47-B959-2607E7B4E425}"/>
              </a:ext>
            </a:extLst>
          </p:cNvPr>
          <p:cNvSpPr>
            <a:spLocks noGrp="1"/>
          </p:cNvSpPr>
          <p:nvPr>
            <p:ph idx="1"/>
          </p:nvPr>
        </p:nvSpPr>
        <p:spPr/>
        <p:txBody>
          <a:bodyPr/>
          <a:lstStyle/>
          <a:p>
            <a:r>
              <a:rPr lang="en-AU" sz="2800" dirty="0">
                <a:solidFill>
                  <a:srgbClr val="002060"/>
                </a:solidFill>
              </a:rPr>
              <a:t>The political systems of Ancient Greece</a:t>
            </a:r>
          </a:p>
          <a:p>
            <a:pPr lvl="1"/>
            <a:r>
              <a:rPr lang="en-AU" sz="2800" dirty="0">
                <a:solidFill>
                  <a:srgbClr val="002060"/>
                </a:solidFill>
              </a:rPr>
              <a:t>Pyramid diagrams of the reforms of Solon and Cleisthenes</a:t>
            </a:r>
          </a:p>
          <a:p>
            <a:pPr lvl="1"/>
            <a:r>
              <a:rPr lang="en-AU" sz="2800" dirty="0">
                <a:solidFill>
                  <a:srgbClr val="002060"/>
                </a:solidFill>
              </a:rPr>
              <a:t>The Spartan system of government for comparison </a:t>
            </a:r>
          </a:p>
          <a:p>
            <a:endParaRPr lang="en-US" dirty="0"/>
          </a:p>
        </p:txBody>
      </p:sp>
      <p:sp>
        <p:nvSpPr>
          <p:cNvPr id="4" name="TextBox 3">
            <a:extLst>
              <a:ext uri="{FF2B5EF4-FFF2-40B4-BE49-F238E27FC236}">
                <a16:creationId xmlns:a16="http://schemas.microsoft.com/office/drawing/2014/main" id="{0C375064-4126-044B-9EEA-88D87CB6B761}"/>
              </a:ext>
            </a:extLst>
          </p:cNvPr>
          <p:cNvSpPr txBox="1"/>
          <p:nvPr/>
        </p:nvSpPr>
        <p:spPr>
          <a:xfrm>
            <a:off x="8722816" y="4319200"/>
            <a:ext cx="432048" cy="276999"/>
          </a:xfrm>
          <a:prstGeom prst="rect">
            <a:avLst/>
          </a:prstGeom>
          <a:noFill/>
        </p:spPr>
        <p:txBody>
          <a:bodyPr wrap="square" rtlCol="0">
            <a:spAutoFit/>
          </a:bodyPr>
          <a:lstStyle/>
          <a:p>
            <a:r>
              <a:rPr lang="en-US" sz="1200" dirty="0"/>
              <a:t>14</a:t>
            </a:r>
          </a:p>
        </p:txBody>
      </p:sp>
    </p:spTree>
    <p:extLst>
      <p:ext uri="{BB962C8B-B14F-4D97-AF65-F5344CB8AC3E}">
        <p14:creationId xmlns:p14="http://schemas.microsoft.com/office/powerpoint/2010/main" val="362361313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657062629"/>
              </p:ext>
            </p:extLst>
          </p:nvPr>
        </p:nvGraphicFramePr>
        <p:xfrm>
          <a:off x="107504" y="123478"/>
          <a:ext cx="8712968" cy="4557370"/>
        </p:xfrm>
        <a:graphic>
          <a:graphicData uri="http://schemas.openxmlformats.org/drawingml/2006/table">
            <a:tbl>
              <a:tblPr firstRow="1" bandRow="1">
                <a:tableStyleId>{85BE263C-DBD7-4A20-BB59-AAB30ACAA65A}</a:tableStyleId>
              </a:tblPr>
              <a:tblGrid>
                <a:gridCol w="2088232">
                  <a:extLst>
                    <a:ext uri="{9D8B030D-6E8A-4147-A177-3AD203B41FA5}">
                      <a16:colId xmlns:a16="http://schemas.microsoft.com/office/drawing/2014/main" val="2422161473"/>
                    </a:ext>
                  </a:extLst>
                </a:gridCol>
                <a:gridCol w="6624736">
                  <a:extLst>
                    <a:ext uri="{9D8B030D-6E8A-4147-A177-3AD203B41FA5}">
                      <a16:colId xmlns:a16="http://schemas.microsoft.com/office/drawing/2014/main" val="2017662329"/>
                    </a:ext>
                  </a:extLst>
                </a:gridCol>
              </a:tblGrid>
              <a:tr h="355327">
                <a:tc>
                  <a:txBody>
                    <a:bodyPr/>
                    <a:lstStyle/>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Units 3 and 4 Ancient History </a:t>
                      </a:r>
                    </a:p>
                  </a:txBody>
                  <a:tcPr/>
                </a:tc>
                <a:extLst>
                  <a:ext uri="{0D108BD9-81ED-4DB2-BD59-A6C34878D82A}">
                    <a16:rowId xmlns:a16="http://schemas.microsoft.com/office/drawing/2014/main" val="3084720532"/>
                  </a:ext>
                </a:extLst>
              </a:tr>
              <a:tr h="355327">
                <a:tc>
                  <a:txBody>
                    <a:bodyPr/>
                    <a:lstStyle/>
                    <a:p>
                      <a:r>
                        <a:rPr lang="en-AU" dirty="0"/>
                        <a:t>Area of Study One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Living in an ancient society</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825850">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ask and use a range of historical questions to explore the features of the ancient society</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evaluate sources for use as evidence</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analyse the perspectives of people in the ancient society and how perspectives changed over time</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evaluate historical interpretations about the features of the ancient society</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analyse the causes and consequences of conflict and warfare in the ancient society</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evaluate the extent of continuity and change in the features of the ancient society</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evaluate the historical significance of the features of the ancient society</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construct arguments about the features of the ancient society using sources as evidence.</a:t>
                      </a:r>
                      <a:endParaRPr lang="en-AU" sz="16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B7812667-14AE-8147-92D2-AB9D6C0A719C}"/>
              </a:ext>
            </a:extLst>
          </p:cNvPr>
          <p:cNvSpPr txBox="1"/>
          <p:nvPr/>
        </p:nvSpPr>
        <p:spPr>
          <a:xfrm>
            <a:off x="8820472" y="4299942"/>
            <a:ext cx="576064" cy="276999"/>
          </a:xfrm>
          <a:prstGeom prst="rect">
            <a:avLst/>
          </a:prstGeom>
          <a:noFill/>
        </p:spPr>
        <p:txBody>
          <a:bodyPr wrap="square" rtlCol="0">
            <a:spAutoFit/>
          </a:bodyPr>
          <a:lstStyle/>
          <a:p>
            <a:r>
              <a:rPr lang="en-US" sz="1200" dirty="0"/>
              <a:t>15</a:t>
            </a:r>
          </a:p>
        </p:txBody>
      </p:sp>
    </p:spTree>
    <p:extLst>
      <p:ext uri="{BB962C8B-B14F-4D97-AF65-F5344CB8AC3E}">
        <p14:creationId xmlns:p14="http://schemas.microsoft.com/office/powerpoint/2010/main" val="51794588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323528" y="195486"/>
            <a:ext cx="8712968" cy="857250"/>
          </a:xfrm>
        </p:spPr>
        <p:txBody>
          <a:bodyPr/>
          <a:lstStyle/>
          <a:p>
            <a:r>
              <a:rPr lang="en-AU" dirty="0"/>
              <a:t>Key Skills for Area of Study 1</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5681" y="1226337"/>
            <a:ext cx="8712968" cy="3432100"/>
          </a:xfrm>
        </p:spPr>
        <p:txBody>
          <a:bodyPr/>
          <a:lstStyle/>
          <a:p>
            <a:r>
              <a:rPr lang="en-AU" sz="2800" b="0" dirty="0">
                <a:solidFill>
                  <a:srgbClr val="002060"/>
                </a:solidFill>
              </a:rPr>
              <a:t>Provide opportunities to practise and demonstrate the attainment of the Key Skills</a:t>
            </a:r>
          </a:p>
          <a:p>
            <a:r>
              <a:rPr lang="en-AU" sz="2800" b="0" dirty="0">
                <a:solidFill>
                  <a:srgbClr val="002060"/>
                </a:solidFill>
              </a:rPr>
              <a:t>Teach skills in conjunction with appropriate Key Knowledge points</a:t>
            </a:r>
          </a:p>
          <a:p>
            <a:pPr lvl="1"/>
            <a:endParaRPr lang="en-AU" sz="2800" dirty="0">
              <a:solidFill>
                <a:srgbClr val="FF0000"/>
              </a:solidFill>
            </a:endParaRPr>
          </a:p>
          <a:p>
            <a:endParaRPr lang="en-AU" dirty="0"/>
          </a:p>
        </p:txBody>
      </p:sp>
      <p:sp>
        <p:nvSpPr>
          <p:cNvPr id="4" name="TextBox 3">
            <a:extLst>
              <a:ext uri="{FF2B5EF4-FFF2-40B4-BE49-F238E27FC236}">
                <a16:creationId xmlns:a16="http://schemas.microsoft.com/office/drawing/2014/main" id="{6DF20C60-D23C-DA46-88D8-41E4077E5989}"/>
              </a:ext>
            </a:extLst>
          </p:cNvPr>
          <p:cNvSpPr txBox="1"/>
          <p:nvPr/>
        </p:nvSpPr>
        <p:spPr>
          <a:xfrm>
            <a:off x="8735516" y="4299942"/>
            <a:ext cx="432048" cy="276999"/>
          </a:xfrm>
          <a:prstGeom prst="rect">
            <a:avLst/>
          </a:prstGeom>
          <a:noFill/>
        </p:spPr>
        <p:txBody>
          <a:bodyPr wrap="square" rtlCol="0">
            <a:spAutoFit/>
          </a:bodyPr>
          <a:lstStyle/>
          <a:p>
            <a:r>
              <a:rPr lang="en-US" sz="1200" dirty="0"/>
              <a:t>16</a:t>
            </a:r>
          </a:p>
        </p:txBody>
      </p:sp>
    </p:spTree>
    <p:extLst>
      <p:ext uri="{BB962C8B-B14F-4D97-AF65-F5344CB8AC3E}">
        <p14:creationId xmlns:p14="http://schemas.microsoft.com/office/powerpoint/2010/main" val="233164878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C8E8-187C-F24D-B02B-10313420FB41}"/>
              </a:ext>
            </a:extLst>
          </p:cNvPr>
          <p:cNvSpPr>
            <a:spLocks noGrp="1"/>
          </p:cNvSpPr>
          <p:nvPr>
            <p:ph type="title"/>
          </p:nvPr>
        </p:nvSpPr>
        <p:spPr/>
        <p:txBody>
          <a:bodyPr/>
          <a:lstStyle/>
          <a:p>
            <a:r>
              <a:rPr lang="en-AU" dirty="0"/>
              <a:t>Key Skills for Area of Study 1</a:t>
            </a:r>
            <a:endParaRPr lang="en-US" dirty="0"/>
          </a:p>
        </p:txBody>
      </p:sp>
      <p:sp>
        <p:nvSpPr>
          <p:cNvPr id="3" name="Content Placeholder 2">
            <a:extLst>
              <a:ext uri="{FF2B5EF4-FFF2-40B4-BE49-F238E27FC236}">
                <a16:creationId xmlns:a16="http://schemas.microsoft.com/office/drawing/2014/main" id="{DF02A5B0-0EF7-A54C-B685-C4CFD465FFC8}"/>
              </a:ext>
            </a:extLst>
          </p:cNvPr>
          <p:cNvSpPr>
            <a:spLocks noGrp="1"/>
          </p:cNvSpPr>
          <p:nvPr>
            <p:ph idx="1"/>
          </p:nvPr>
        </p:nvSpPr>
        <p:spPr>
          <a:xfrm>
            <a:off x="179512" y="1268760"/>
            <a:ext cx="8712968" cy="3319214"/>
          </a:xfrm>
        </p:spPr>
        <p:txBody>
          <a:bodyPr/>
          <a:lstStyle/>
          <a:p>
            <a:r>
              <a:rPr lang="en-AU" dirty="0">
                <a:solidFill>
                  <a:srgbClr val="002060"/>
                </a:solidFill>
              </a:rPr>
              <a:t>For example:</a:t>
            </a:r>
          </a:p>
          <a:p>
            <a:pPr lvl="1"/>
            <a:r>
              <a:rPr lang="en-AU" sz="2400" dirty="0">
                <a:solidFill>
                  <a:srgbClr val="002060"/>
                </a:solidFill>
              </a:rPr>
              <a:t>A timeline for the impact of Rome’s expansion in Italy on the broadening of political rights to demonstrate cause and consequence</a:t>
            </a:r>
          </a:p>
          <a:p>
            <a:pPr lvl="1"/>
            <a:r>
              <a:rPr lang="en-AU" sz="2400" dirty="0">
                <a:solidFill>
                  <a:srgbClr val="002060"/>
                </a:solidFill>
              </a:rPr>
              <a:t>Analysis and evaluation of contemporary depictions of pharaohs (such as Thutmose III and Rameses II) and their role in creating and consolidating the Egyptian empire.</a:t>
            </a:r>
          </a:p>
        </p:txBody>
      </p:sp>
      <p:sp>
        <p:nvSpPr>
          <p:cNvPr id="4" name="TextBox 3">
            <a:extLst>
              <a:ext uri="{FF2B5EF4-FFF2-40B4-BE49-F238E27FC236}">
                <a16:creationId xmlns:a16="http://schemas.microsoft.com/office/drawing/2014/main" id="{C0DA769E-9265-B54D-9F00-3A128F01B151}"/>
              </a:ext>
            </a:extLst>
          </p:cNvPr>
          <p:cNvSpPr txBox="1"/>
          <p:nvPr/>
        </p:nvSpPr>
        <p:spPr>
          <a:xfrm>
            <a:off x="8735516" y="4310975"/>
            <a:ext cx="432048" cy="276999"/>
          </a:xfrm>
          <a:prstGeom prst="rect">
            <a:avLst/>
          </a:prstGeom>
          <a:noFill/>
        </p:spPr>
        <p:txBody>
          <a:bodyPr wrap="square" rtlCol="0">
            <a:spAutoFit/>
          </a:bodyPr>
          <a:lstStyle/>
          <a:p>
            <a:r>
              <a:rPr lang="en-US" sz="1200" dirty="0"/>
              <a:t>17</a:t>
            </a:r>
          </a:p>
        </p:txBody>
      </p:sp>
    </p:spTree>
    <p:extLst>
      <p:ext uri="{BB962C8B-B14F-4D97-AF65-F5344CB8AC3E}">
        <p14:creationId xmlns:p14="http://schemas.microsoft.com/office/powerpoint/2010/main" val="174957395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p:txBody>
          <a:bodyPr/>
          <a:lstStyle/>
          <a:p>
            <a:r>
              <a:rPr lang="en-AU" dirty="0"/>
              <a:t>Units 3 and 4 Ancient History</a:t>
            </a:r>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1206962148"/>
              </p:ext>
            </p:extLst>
          </p:nvPr>
        </p:nvGraphicFramePr>
        <p:xfrm>
          <a:off x="215106" y="1052736"/>
          <a:ext cx="8713788" cy="3638744"/>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400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Two</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bg1"/>
                          </a:solidFill>
                          <a:effectLst/>
                          <a:latin typeface="+mn-lt"/>
                          <a:ea typeface="+mn-ea"/>
                          <a:cs typeface="+mn-cs"/>
                        </a:rPr>
                        <a:t>People in power, societies in crisis</a:t>
                      </a:r>
                      <a:endParaRPr lang="en-AU" sz="1800" b="1" kern="1200" dirty="0">
                        <a:solidFill>
                          <a:schemeClr val="bg1"/>
                        </a:solidFill>
                        <a:effectLst/>
                        <a:latin typeface="+mn-lt"/>
                        <a:ea typeface="+mn-ea"/>
                        <a:cs typeface="+mn-cs"/>
                      </a:endParaRPr>
                    </a:p>
                  </a:txBody>
                  <a:tcPr/>
                </a:tc>
                <a:extLst>
                  <a:ext uri="{0D108BD9-81ED-4DB2-BD59-A6C34878D82A}">
                    <a16:rowId xmlns:a16="http://schemas.microsoft.com/office/drawing/2014/main" val="3084720532"/>
                  </a:ext>
                </a:extLst>
              </a:tr>
              <a:tr h="982590">
                <a:tc>
                  <a:txBody>
                    <a:bodyPr/>
                    <a:lstStyle/>
                    <a:p>
                      <a:r>
                        <a:rPr lang="en-AU" dirty="0"/>
                        <a:t>Outcome 2</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Evaluate the significance of a crisis in </a:t>
                      </a:r>
                      <a:br>
                        <a:rPr lang="en-GB" sz="1800" kern="1200" dirty="0">
                          <a:solidFill>
                            <a:schemeClr val="tx1"/>
                          </a:solidFill>
                          <a:effectLst/>
                          <a:latin typeface="+mn-lt"/>
                          <a:ea typeface="+mn-ea"/>
                          <a:cs typeface="+mn-cs"/>
                        </a:rPr>
                      </a:br>
                      <a:r>
                        <a:rPr lang="en-GB" sz="1800" kern="1200" dirty="0">
                          <a:solidFill>
                            <a:schemeClr val="tx1"/>
                          </a:solidFill>
                          <a:effectLst/>
                          <a:latin typeface="+mn-lt"/>
                          <a:ea typeface="+mn-ea"/>
                          <a:cs typeface="+mn-cs"/>
                        </a:rPr>
                        <a:t>an ancient society and </a:t>
                      </a:r>
                      <a:r>
                        <a:rPr lang="en-GB" sz="1800" kern="1200" dirty="0">
                          <a:solidFill>
                            <a:srgbClr val="0099E3"/>
                          </a:solidFill>
                          <a:effectLst/>
                          <a:latin typeface="+mn-lt"/>
                          <a:ea typeface="+mn-ea"/>
                          <a:cs typeface="+mn-cs"/>
                        </a:rPr>
                        <a:t>evaluate</a:t>
                      </a:r>
                      <a:r>
                        <a:rPr lang="en-GB" sz="1800" kern="1200" dirty="0">
                          <a:solidFill>
                            <a:schemeClr val="tx1"/>
                          </a:solidFill>
                          <a:effectLst/>
                          <a:latin typeface="+mn-lt"/>
                          <a:ea typeface="+mn-ea"/>
                          <a:cs typeface="+mn-cs"/>
                        </a:rPr>
                        <a:t> the role, </a:t>
                      </a:r>
                      <a:r>
                        <a:rPr lang="en-GB" sz="1800" kern="1200" dirty="0">
                          <a:solidFill>
                            <a:srgbClr val="0099E3"/>
                          </a:solidFill>
                          <a:effectLst/>
                          <a:latin typeface="+mn-lt"/>
                          <a:ea typeface="+mn-ea"/>
                          <a:cs typeface="+mn-cs"/>
                        </a:rPr>
                        <a:t>motives and influence</a:t>
                      </a:r>
                      <a:r>
                        <a:rPr lang="en-GB" sz="1800" kern="1200" dirty="0">
                          <a:solidFill>
                            <a:schemeClr val="tx1"/>
                          </a:solidFill>
                          <a:effectLst/>
                          <a:latin typeface="+mn-lt"/>
                          <a:ea typeface="+mn-ea"/>
                          <a:cs typeface="+mn-cs"/>
                        </a:rPr>
                        <a:t> of key individuals involved in the crisis.</a:t>
                      </a:r>
                      <a:endParaRPr lang="en-AU" sz="1800" kern="1200" dirty="0">
                        <a:solidFill>
                          <a:schemeClr val="tx1"/>
                        </a:solidFill>
                        <a:effectLst/>
                        <a:latin typeface="+mn-lt"/>
                        <a:ea typeface="+mn-ea"/>
                        <a:cs typeface="+mn-cs"/>
                      </a:endParaRPr>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800" i="1" kern="1200" dirty="0">
                          <a:solidFill>
                            <a:schemeClr val="tx1"/>
                          </a:solidFill>
                          <a:effectLst/>
                          <a:latin typeface="+mn-lt"/>
                          <a:ea typeface="+mn-ea"/>
                          <a:cs typeface="+mn-cs"/>
                        </a:rPr>
                        <a:t>What were the causes of the crisis in the ancient society?</a:t>
                      </a:r>
                      <a:endParaRPr lang="en-AU" sz="18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800" i="1" kern="1200" dirty="0">
                          <a:solidFill>
                            <a:schemeClr val="tx1"/>
                          </a:solidFill>
                          <a:effectLst/>
                          <a:latin typeface="+mn-lt"/>
                          <a:ea typeface="+mn-ea"/>
                          <a:cs typeface="+mn-cs"/>
                        </a:rPr>
                        <a:t>How did the consequences of the crisis change ancient societies?</a:t>
                      </a:r>
                      <a:endParaRPr lang="en-AU" sz="18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800" i="1" kern="1200" dirty="0">
                          <a:solidFill>
                            <a:schemeClr val="tx1"/>
                          </a:solidFill>
                          <a:effectLst/>
                          <a:latin typeface="+mn-lt"/>
                          <a:ea typeface="+mn-ea"/>
                          <a:cs typeface="+mn-cs"/>
                        </a:rPr>
                        <a:t>What were the roles, motives and influences of significant individuals in contributing to the crisis?  </a:t>
                      </a:r>
                      <a:endParaRPr lang="en-AU" sz="18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800" i="1" kern="1200" dirty="0">
                          <a:solidFill>
                            <a:schemeClr val="tx1"/>
                          </a:solidFill>
                          <a:effectLst/>
                          <a:latin typeface="+mn-lt"/>
                          <a:ea typeface="+mn-ea"/>
                          <a:cs typeface="+mn-cs"/>
                        </a:rPr>
                        <a:t>What are the different historical interpretations of the crisis?</a:t>
                      </a:r>
                      <a:endParaRPr lang="en-AU" sz="1800" kern="1200" dirty="0">
                        <a:solidFill>
                          <a:schemeClr val="tx1"/>
                        </a:solidFill>
                        <a:effectLst/>
                        <a:latin typeface="+mn-lt"/>
                        <a:ea typeface="+mn-ea"/>
                        <a:cs typeface="+mn-cs"/>
                      </a:endParaRPr>
                    </a:p>
                    <a:p>
                      <a:pPr lvl="0"/>
                      <a:endParaRPr lang="en-AU" sz="1600" dirty="0">
                        <a:effectLst/>
                      </a:endParaRPr>
                    </a:p>
                  </a:txBody>
                  <a:tcPr/>
                </a:tc>
                <a:extLst>
                  <a:ext uri="{0D108BD9-81ED-4DB2-BD59-A6C34878D82A}">
                    <a16:rowId xmlns:a16="http://schemas.microsoft.com/office/drawing/2014/main" val="3428961597"/>
                  </a:ext>
                </a:extLst>
              </a:tr>
            </a:tbl>
          </a:graphicData>
        </a:graphic>
      </p:graphicFrame>
      <p:sp>
        <p:nvSpPr>
          <p:cNvPr id="5" name="TextBox 4">
            <a:extLst>
              <a:ext uri="{FF2B5EF4-FFF2-40B4-BE49-F238E27FC236}">
                <a16:creationId xmlns:a16="http://schemas.microsoft.com/office/drawing/2014/main" id="{008A75A5-DDF3-F643-B38C-31A6EFC5EF9D}"/>
              </a:ext>
            </a:extLst>
          </p:cNvPr>
          <p:cNvSpPr txBox="1"/>
          <p:nvPr/>
        </p:nvSpPr>
        <p:spPr>
          <a:xfrm>
            <a:off x="8748464" y="4404807"/>
            <a:ext cx="432048" cy="276999"/>
          </a:xfrm>
          <a:prstGeom prst="rect">
            <a:avLst/>
          </a:prstGeom>
          <a:noFill/>
        </p:spPr>
        <p:txBody>
          <a:bodyPr wrap="square" rtlCol="0">
            <a:spAutoFit/>
          </a:bodyPr>
          <a:lstStyle/>
          <a:p>
            <a:r>
              <a:rPr lang="en-US" sz="1200" dirty="0"/>
              <a:t>18</a:t>
            </a:r>
          </a:p>
        </p:txBody>
      </p:sp>
    </p:spTree>
    <p:extLst>
      <p:ext uri="{BB962C8B-B14F-4D97-AF65-F5344CB8AC3E}">
        <p14:creationId xmlns:p14="http://schemas.microsoft.com/office/powerpoint/2010/main" val="183110079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4140413173"/>
              </p:ext>
            </p:extLst>
          </p:nvPr>
        </p:nvGraphicFramePr>
        <p:xfrm>
          <a:off x="178692" y="483518"/>
          <a:ext cx="8713788" cy="1930400"/>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370840">
                <a:tc gridSpan="2">
                  <a:txBody>
                    <a:bodyPr/>
                    <a:lstStyle/>
                    <a:p>
                      <a:pPr algn="ctr"/>
                      <a:r>
                        <a:rPr lang="en-AU"/>
                        <a:t>Units 3 and 4</a:t>
                      </a:r>
                      <a:endParaRPr lang="en-AU" dirty="0"/>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r>
                        <a:rPr lang="en-AU" dirty="0"/>
                        <a:t>Area of Study Two</a:t>
                      </a:r>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 refined “…</a:t>
                      </a:r>
                      <a:r>
                        <a:rPr lang="en-GB" sz="1800" kern="1200" dirty="0">
                          <a:solidFill>
                            <a:srgbClr val="0099E3"/>
                          </a:solidFill>
                          <a:effectLst/>
                          <a:latin typeface="+mn-lt"/>
                          <a:ea typeface="+mn-ea"/>
                          <a:cs typeface="+mn-cs"/>
                        </a:rPr>
                        <a:t>evaluate</a:t>
                      </a:r>
                      <a:r>
                        <a:rPr lang="en-GB" sz="1800" kern="1200" dirty="0">
                          <a:solidFill>
                            <a:schemeClr val="dk1"/>
                          </a:solidFill>
                          <a:effectLst/>
                          <a:latin typeface="+mn-lt"/>
                          <a:ea typeface="+mn-ea"/>
                          <a:cs typeface="+mn-cs"/>
                        </a:rPr>
                        <a:t> the role, </a:t>
                      </a:r>
                      <a:r>
                        <a:rPr lang="en-GB" sz="1800" kern="1200" dirty="0">
                          <a:solidFill>
                            <a:srgbClr val="0099E3"/>
                          </a:solidFill>
                          <a:effectLst/>
                          <a:latin typeface="+mn-lt"/>
                          <a:ea typeface="+mn-ea"/>
                          <a:cs typeface="+mn-cs"/>
                        </a:rPr>
                        <a:t>motives and influence </a:t>
                      </a:r>
                      <a:r>
                        <a:rPr lang="en-GB" sz="1800" kern="1200" dirty="0">
                          <a:solidFill>
                            <a:schemeClr val="dk1"/>
                          </a:solidFill>
                          <a:effectLst/>
                          <a:latin typeface="+mn-lt"/>
                          <a:ea typeface="+mn-ea"/>
                          <a:cs typeface="+mn-cs"/>
                        </a:rPr>
                        <a:t>of key individuals involved in the crisis</a:t>
                      </a:r>
                      <a:endParaRPr lang="en-AU" dirty="0"/>
                    </a:p>
                    <a:p>
                      <a:pPr marL="285750" indent="-285750">
                        <a:buFontTx/>
                        <a:buChar char="-"/>
                      </a:pPr>
                      <a:r>
                        <a:rPr lang="en-AU" dirty="0"/>
                        <a:t>Key Knowledge – refined and reorganised </a:t>
                      </a: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82FEEBAC-2206-DF4E-9160-90DFE1451858}"/>
              </a:ext>
            </a:extLst>
          </p:cNvPr>
          <p:cNvSpPr txBox="1"/>
          <p:nvPr/>
        </p:nvSpPr>
        <p:spPr>
          <a:xfrm>
            <a:off x="8748464" y="4299942"/>
            <a:ext cx="504056" cy="276999"/>
          </a:xfrm>
          <a:prstGeom prst="rect">
            <a:avLst/>
          </a:prstGeom>
          <a:noFill/>
        </p:spPr>
        <p:txBody>
          <a:bodyPr wrap="square" rtlCol="0">
            <a:spAutoFit/>
          </a:bodyPr>
          <a:lstStyle/>
          <a:p>
            <a:r>
              <a:rPr lang="en-US" sz="1200" dirty="0"/>
              <a:t>19</a:t>
            </a:r>
          </a:p>
        </p:txBody>
      </p:sp>
    </p:spTree>
    <p:extLst>
      <p:ext uri="{BB962C8B-B14F-4D97-AF65-F5344CB8AC3E}">
        <p14:creationId xmlns:p14="http://schemas.microsoft.com/office/powerpoint/2010/main" val="331856803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92" y="275273"/>
            <a:ext cx="8712968" cy="857250"/>
          </a:xfrm>
        </p:spPr>
        <p:txBody>
          <a:bodyPr/>
          <a:lstStyle/>
          <a:p>
            <a:pPr algn="ctr"/>
            <a:r>
              <a:rPr lang="en-AU" b="0" dirty="0">
                <a:solidFill>
                  <a:srgbClr val="0070C0"/>
                </a:solidFill>
              </a:rPr>
              <a:t>Acknowledgment of Country</a:t>
            </a:r>
            <a:endParaRPr lang="en-AU" dirty="0"/>
          </a:p>
        </p:txBody>
      </p:sp>
      <p:sp>
        <p:nvSpPr>
          <p:cNvPr id="3" name="Content Placeholder 2"/>
          <p:cNvSpPr>
            <a:spLocks noGrp="1"/>
          </p:cNvSpPr>
          <p:nvPr>
            <p:ph idx="1"/>
          </p:nvPr>
        </p:nvSpPr>
        <p:spPr>
          <a:xfrm>
            <a:off x="179512" y="1347614"/>
            <a:ext cx="8712968" cy="2971800"/>
          </a:xfrm>
        </p:spPr>
        <p:txBody>
          <a:bodyPr/>
          <a:lstStyle/>
          <a:p>
            <a:pPr marL="0" indent="0">
              <a:spcBef>
                <a:spcPts val="335"/>
              </a:spcBef>
              <a:spcAft>
                <a:spcPts val="0"/>
              </a:spcAft>
              <a:buNone/>
            </a:pPr>
            <a:r>
              <a:rPr lang="en-AU" sz="1100" b="0" i="1" dirty="0">
                <a:solidFill>
                  <a:srgbClr val="000000"/>
                </a:solidFill>
                <a:latin typeface="Arial" panose="020B0604020202020204" pitchFamily="34" charset="0"/>
                <a:ea typeface="Arial" panose="020B0604020202020204" pitchFamily="34" charset="0"/>
              </a:rPr>
              <a:t>I would like to acknowledge the traditional custodians of the many lands across Victoria on which each of you are living, learning and working from today.</a:t>
            </a:r>
            <a:endParaRPr lang="en-AU" sz="1100" b="0" dirty="0">
              <a:latin typeface="Times New Roman" panose="02020603050405020304" pitchFamily="18" charset="0"/>
              <a:ea typeface="Arial" panose="020B0604020202020204" pitchFamily="34" charset="0"/>
            </a:endParaRP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For myself and those of us in the Melbourne metropolitan area, we acknowledge the traditional custodians of the Kulin Nations. </a:t>
            </a: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When acknowledging country, we recognise Aboriginal and Torres Strait Islander peoples’ spiritual and cultural connection to country and acknowledge their continued care of the lands and waterways over generations, while celebrating the continuation of a living culture that has a unique role in this region. </a:t>
            </a:r>
            <a:endParaRPr lang="en-AU" sz="1100" b="0" dirty="0">
              <a:latin typeface="Arial" panose="020B0604020202020204" pitchFamily="34" charset="0"/>
              <a:ea typeface="Times New Roman" panose="02020603050405020304" pitchFamily="18" charset="0"/>
            </a:endParaRPr>
          </a:p>
          <a:p>
            <a:pPr marL="0" indent="0">
              <a:buNone/>
            </a:pPr>
            <a:r>
              <a:rPr lang="en-AU" sz="1100" b="0" i="1" dirty="0">
                <a:solidFill>
                  <a:srgbClr val="000000"/>
                </a:solidFill>
                <a:latin typeface="Arial" panose="020B0604020202020204" pitchFamily="34" charset="0"/>
                <a:ea typeface="Times New Roman" panose="02020603050405020304" pitchFamily="18" charset="0"/>
              </a:rPr>
              <a:t>I would like to </a:t>
            </a:r>
            <a:r>
              <a:rPr lang="en-AU" sz="1100" b="0" i="1" dirty="0">
                <a:latin typeface="Arial" panose="020B0604020202020204" pitchFamily="34" charset="0"/>
                <a:ea typeface="Times New Roman" panose="02020603050405020304" pitchFamily="18" charset="0"/>
              </a:rPr>
              <a:t>pay my respects to Elders past, present and emerging, for they hold the memories, traditions, culture and hopes of all Aboriginal and Torres Strait Islander peoples across the nation, and hope they will walk with us on our journey.</a:t>
            </a:r>
            <a:endParaRPr lang="en-AU" sz="1100" b="0" dirty="0"/>
          </a:p>
          <a:p>
            <a:endParaRPr lang="en-AU" dirty="0"/>
          </a:p>
        </p:txBody>
      </p:sp>
      <p:pic>
        <p:nvPicPr>
          <p:cNvPr id="4" name="Picture 3">
            <a:extLst>
              <a:ext uri="{FF2B5EF4-FFF2-40B4-BE49-F238E27FC236}">
                <a16:creationId xmlns:a16="http://schemas.microsoft.com/office/drawing/2014/main" id="{4CCE6415-0C1C-4217-B4B5-CAFA3005B1CD}"/>
              </a:ext>
            </a:extLst>
          </p:cNvPr>
          <p:cNvPicPr>
            <a:picLocks noChangeAspect="1"/>
          </p:cNvPicPr>
          <p:nvPr/>
        </p:nvPicPr>
        <p:blipFill>
          <a:blip r:embed="rId2"/>
          <a:stretch>
            <a:fillRect/>
          </a:stretch>
        </p:blipFill>
        <p:spPr>
          <a:xfrm>
            <a:off x="251521" y="3137886"/>
            <a:ext cx="8352928" cy="1414429"/>
          </a:xfrm>
          <a:prstGeom prst="rect">
            <a:avLst/>
          </a:prstGeom>
        </p:spPr>
      </p:pic>
      <p:sp>
        <p:nvSpPr>
          <p:cNvPr id="5" name="TextBox 4">
            <a:extLst>
              <a:ext uri="{FF2B5EF4-FFF2-40B4-BE49-F238E27FC236}">
                <a16:creationId xmlns:a16="http://schemas.microsoft.com/office/drawing/2014/main" id="{824947BE-4AE3-8A45-804C-A5A011B95DD8}"/>
              </a:ext>
            </a:extLst>
          </p:cNvPr>
          <p:cNvSpPr txBox="1"/>
          <p:nvPr/>
        </p:nvSpPr>
        <p:spPr>
          <a:xfrm>
            <a:off x="8676458" y="4169958"/>
            <a:ext cx="360038" cy="276999"/>
          </a:xfrm>
          <a:prstGeom prst="rect">
            <a:avLst/>
          </a:prstGeom>
          <a:noFill/>
        </p:spPr>
        <p:txBody>
          <a:bodyPr wrap="square" rtlCol="0">
            <a:spAutoFit/>
          </a:bodyPr>
          <a:lstStyle/>
          <a:p>
            <a:r>
              <a:rPr lang="en-US" sz="1200" dirty="0"/>
              <a:t>2</a:t>
            </a:r>
          </a:p>
        </p:txBody>
      </p:sp>
    </p:spTree>
    <p:extLst>
      <p:ext uri="{BB962C8B-B14F-4D97-AF65-F5344CB8AC3E}">
        <p14:creationId xmlns:p14="http://schemas.microsoft.com/office/powerpoint/2010/main" val="304413052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94223601"/>
              </p:ext>
            </p:extLst>
          </p:nvPr>
        </p:nvGraphicFramePr>
        <p:xfrm>
          <a:off x="107504" y="63378"/>
          <a:ext cx="8821390" cy="4524597"/>
        </p:xfrm>
        <a:graphic>
          <a:graphicData uri="http://schemas.openxmlformats.org/drawingml/2006/table">
            <a:tbl>
              <a:tblPr firstRow="1" bandRow="1">
                <a:tableStyleId>{85BE263C-DBD7-4A20-BB59-AAB30ACAA65A}</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422859">
                <a:tc>
                  <a:txBody>
                    <a:bodyPr/>
                    <a:lstStyle/>
                    <a:p>
                      <a:endParaRPr lang="en-AU" dirty="0"/>
                    </a:p>
                  </a:txBody>
                  <a:tcPr/>
                </a:tc>
                <a:tc>
                  <a:txBody>
                    <a:bodyPr/>
                    <a:lstStyle/>
                    <a:p>
                      <a:r>
                        <a:rPr lang="en-AU" dirty="0"/>
                        <a:t>Units 3 and 4</a:t>
                      </a:r>
                    </a:p>
                  </a:txBody>
                  <a:tcPr/>
                </a:tc>
                <a:extLst>
                  <a:ext uri="{0D108BD9-81ED-4DB2-BD59-A6C34878D82A}">
                    <a16:rowId xmlns:a16="http://schemas.microsoft.com/office/drawing/2014/main" val="3084720532"/>
                  </a:ext>
                </a:extLst>
              </a:tr>
              <a:tr h="432437">
                <a:tc>
                  <a:txBody>
                    <a:bodyPr/>
                    <a:lstStyle/>
                    <a:p>
                      <a:r>
                        <a:rPr lang="en-AU" dirty="0"/>
                        <a:t>Area of Study Two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People in power, societies in crisis</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669301">
                <a:tc>
                  <a:txBody>
                    <a:bodyPr/>
                    <a:lstStyle/>
                    <a:p>
                      <a:r>
                        <a:rPr lang="en-US" dirty="0"/>
                        <a:t>Key knowledge</a:t>
                      </a:r>
                      <a:endParaRPr lang="en-AU" dirty="0"/>
                    </a:p>
                  </a:txBody>
                  <a:tcPr/>
                </a:tc>
                <a:tc>
                  <a:txBody>
                    <a:bodyPr/>
                    <a:lstStyle/>
                    <a:p>
                      <a:pPr marL="285750" indent="-285750">
                        <a:buFont typeface="Arial" panose="020B0604020202020204" pitchFamily="34" charset="0"/>
                        <a:buChar char="•"/>
                      </a:pPr>
                      <a:r>
                        <a:rPr lang="en-GB" sz="1800" kern="1200" dirty="0">
                          <a:solidFill>
                            <a:schemeClr val="dk1"/>
                          </a:solidFill>
                          <a:effectLst/>
                          <a:latin typeface="+mn-lt"/>
                          <a:ea typeface="+mn-ea"/>
                          <a:cs typeface="+mn-cs"/>
                        </a:rPr>
                        <a:t>the causes of the (</a:t>
                      </a:r>
                      <a:r>
                        <a:rPr lang="en-GB" sz="1800" i="1" kern="1200" dirty="0">
                          <a:solidFill>
                            <a:schemeClr val="dk1"/>
                          </a:solidFill>
                          <a:effectLst/>
                          <a:latin typeface="+mn-lt"/>
                          <a:ea typeface="+mn-ea"/>
                          <a:cs typeface="+mn-cs"/>
                        </a:rPr>
                        <a:t>crisis</a:t>
                      </a:r>
                      <a:r>
                        <a:rPr lang="en-GB" sz="1800" kern="1200" dirty="0">
                          <a:solidFill>
                            <a:schemeClr val="dk1"/>
                          </a:solidFill>
                          <a:effectLst/>
                          <a:latin typeface="+mn-lt"/>
                          <a:ea typeface="+mn-ea"/>
                          <a:cs typeface="+mn-cs"/>
                        </a:rPr>
                        <a:t>) in the…, including </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the causes, course and consequences of key developments in the crisis, including…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dk1"/>
                          </a:solidFill>
                          <a:effectLst/>
                          <a:latin typeface="+mn-lt"/>
                          <a:ea typeface="+mn-ea"/>
                          <a:cs typeface="+mn-cs"/>
                        </a:rPr>
                        <a:t>the role, motives and influence of the following individuals: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dk1"/>
                          </a:solidFill>
                          <a:effectLst/>
                          <a:latin typeface="+mn-lt"/>
                          <a:ea typeface="+mn-ea"/>
                          <a:cs typeface="+mn-cs"/>
                        </a:rPr>
                        <a:t>(4 Individuals)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800" kern="1200" dirty="0">
                        <a:solidFill>
                          <a:schemeClr val="dk1"/>
                        </a:solidFill>
                        <a:effectLst/>
                        <a:latin typeface="+mn-lt"/>
                        <a:ea typeface="+mn-ea"/>
                        <a:cs typeface="+mn-cs"/>
                      </a:endParaRPr>
                    </a:p>
                    <a:p>
                      <a:pPr marL="285750" indent="-285750">
                        <a:buFont typeface="Arial" panose="020B0604020202020204" pitchFamily="34" charset="0"/>
                        <a:buChar char="•"/>
                      </a:pP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618554D5-2BEC-DE40-B022-E857433ACD3D}"/>
              </a:ext>
            </a:extLst>
          </p:cNvPr>
          <p:cNvSpPr txBox="1"/>
          <p:nvPr/>
        </p:nvSpPr>
        <p:spPr>
          <a:xfrm>
            <a:off x="8735516" y="4227934"/>
            <a:ext cx="432048" cy="276999"/>
          </a:xfrm>
          <a:prstGeom prst="rect">
            <a:avLst/>
          </a:prstGeom>
          <a:noFill/>
        </p:spPr>
        <p:txBody>
          <a:bodyPr wrap="square" rtlCol="0">
            <a:spAutoFit/>
          </a:bodyPr>
          <a:lstStyle/>
          <a:p>
            <a:r>
              <a:rPr lang="en-US" sz="1200" dirty="0"/>
              <a:t>20</a:t>
            </a:r>
          </a:p>
        </p:txBody>
      </p:sp>
    </p:spTree>
    <p:extLst>
      <p:ext uri="{BB962C8B-B14F-4D97-AF65-F5344CB8AC3E}">
        <p14:creationId xmlns:p14="http://schemas.microsoft.com/office/powerpoint/2010/main" val="342580833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79512" y="195486"/>
            <a:ext cx="8712968" cy="857250"/>
          </a:xfrm>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776982"/>
            <a:ext cx="8712968" cy="2971800"/>
          </a:xfrm>
        </p:spPr>
        <p:txBody>
          <a:bodyPr/>
          <a:lstStyle/>
          <a:p>
            <a:endParaRPr lang="en-AU" dirty="0">
              <a:solidFill>
                <a:srgbClr val="FF0000"/>
              </a:solidFill>
            </a:endParaRPr>
          </a:p>
          <a:p>
            <a:r>
              <a:rPr lang="en-AU" b="0" dirty="0">
                <a:solidFill>
                  <a:srgbClr val="002060"/>
                </a:solidFill>
              </a:rPr>
              <a:t>Egypt: students create and maintain a table of the four key individuals listed in the Key Knowledge</a:t>
            </a:r>
          </a:p>
          <a:p>
            <a:endParaRPr lang="en-AU" dirty="0"/>
          </a:p>
        </p:txBody>
      </p:sp>
      <p:graphicFrame>
        <p:nvGraphicFramePr>
          <p:cNvPr id="5" name="Table 4">
            <a:extLst>
              <a:ext uri="{FF2B5EF4-FFF2-40B4-BE49-F238E27FC236}">
                <a16:creationId xmlns:a16="http://schemas.microsoft.com/office/drawing/2014/main" id="{CDD720F8-FB0E-7742-8BDB-1611B9E16FBC}"/>
              </a:ext>
            </a:extLst>
          </p:cNvPr>
          <p:cNvGraphicFramePr>
            <a:graphicFrameLocks noGrp="1"/>
          </p:cNvGraphicFramePr>
          <p:nvPr>
            <p:extLst>
              <p:ext uri="{D42A27DB-BD31-4B8C-83A1-F6EECF244321}">
                <p14:modId xmlns:p14="http://schemas.microsoft.com/office/powerpoint/2010/main" val="692988665"/>
              </p:ext>
            </p:extLst>
          </p:nvPr>
        </p:nvGraphicFramePr>
        <p:xfrm>
          <a:off x="1583668" y="2298824"/>
          <a:ext cx="5904655" cy="2001520"/>
        </p:xfrm>
        <a:graphic>
          <a:graphicData uri="http://schemas.openxmlformats.org/drawingml/2006/table">
            <a:tbl>
              <a:tblPr firstRow="1" bandRow="1">
                <a:tableStyleId>{93296810-A885-4BE3-A3E7-6D5BEEA58F35}</a:tableStyleId>
              </a:tblPr>
              <a:tblGrid>
                <a:gridCol w="1180931">
                  <a:extLst>
                    <a:ext uri="{9D8B030D-6E8A-4147-A177-3AD203B41FA5}">
                      <a16:colId xmlns:a16="http://schemas.microsoft.com/office/drawing/2014/main" val="1620964180"/>
                    </a:ext>
                  </a:extLst>
                </a:gridCol>
                <a:gridCol w="1180931">
                  <a:extLst>
                    <a:ext uri="{9D8B030D-6E8A-4147-A177-3AD203B41FA5}">
                      <a16:colId xmlns:a16="http://schemas.microsoft.com/office/drawing/2014/main" val="1744601092"/>
                    </a:ext>
                  </a:extLst>
                </a:gridCol>
                <a:gridCol w="1180931">
                  <a:extLst>
                    <a:ext uri="{9D8B030D-6E8A-4147-A177-3AD203B41FA5}">
                      <a16:colId xmlns:a16="http://schemas.microsoft.com/office/drawing/2014/main" val="600424492"/>
                    </a:ext>
                  </a:extLst>
                </a:gridCol>
                <a:gridCol w="1180931">
                  <a:extLst>
                    <a:ext uri="{9D8B030D-6E8A-4147-A177-3AD203B41FA5}">
                      <a16:colId xmlns:a16="http://schemas.microsoft.com/office/drawing/2014/main" val="1536500643"/>
                    </a:ext>
                  </a:extLst>
                </a:gridCol>
                <a:gridCol w="1180931">
                  <a:extLst>
                    <a:ext uri="{9D8B030D-6E8A-4147-A177-3AD203B41FA5}">
                      <a16:colId xmlns:a16="http://schemas.microsoft.com/office/drawing/2014/main" val="2495405462"/>
                    </a:ext>
                  </a:extLst>
                </a:gridCol>
              </a:tblGrid>
              <a:tr h="370840">
                <a:tc>
                  <a:txBody>
                    <a:bodyPr/>
                    <a:lstStyle/>
                    <a:p>
                      <a:r>
                        <a:rPr lang="en-US" sz="1400" dirty="0">
                          <a:solidFill>
                            <a:schemeClr val="tx1"/>
                          </a:solidFill>
                        </a:rPr>
                        <a:t>Key individual</a:t>
                      </a:r>
                      <a:endParaRPr lang="en-US" sz="1400" b="1" dirty="0">
                        <a:solidFill>
                          <a:schemeClr val="tx1"/>
                        </a:solidFill>
                      </a:endParaRPr>
                    </a:p>
                  </a:txBody>
                  <a:tcPr/>
                </a:tc>
                <a:tc>
                  <a:txBody>
                    <a:bodyPr/>
                    <a:lstStyle/>
                    <a:p>
                      <a:r>
                        <a:rPr lang="en-US" sz="1400" b="1" dirty="0">
                          <a:solidFill>
                            <a:schemeClr val="tx1"/>
                          </a:solidFill>
                        </a:rPr>
                        <a:t>Role</a:t>
                      </a:r>
                    </a:p>
                  </a:txBody>
                  <a:tcPr/>
                </a:tc>
                <a:tc>
                  <a:txBody>
                    <a:bodyPr/>
                    <a:lstStyle/>
                    <a:p>
                      <a:r>
                        <a:rPr lang="en-US" sz="1400" b="1" dirty="0">
                          <a:solidFill>
                            <a:schemeClr val="tx1"/>
                          </a:solidFill>
                        </a:rPr>
                        <a:t>Motive</a:t>
                      </a:r>
                    </a:p>
                  </a:txBody>
                  <a:tcPr/>
                </a:tc>
                <a:tc>
                  <a:txBody>
                    <a:bodyPr/>
                    <a:lstStyle/>
                    <a:p>
                      <a:r>
                        <a:rPr lang="en-US" sz="1400" b="1" dirty="0">
                          <a:solidFill>
                            <a:schemeClr val="tx1"/>
                          </a:solidFill>
                        </a:rPr>
                        <a:t>Influence</a:t>
                      </a:r>
                    </a:p>
                  </a:txBody>
                  <a:tcPr/>
                </a:tc>
                <a:tc>
                  <a:txBody>
                    <a:bodyPr/>
                    <a:lstStyle/>
                    <a:p>
                      <a:r>
                        <a:rPr lang="en-US" sz="1400" b="1" dirty="0">
                          <a:solidFill>
                            <a:schemeClr val="tx1"/>
                          </a:solidFill>
                        </a:rPr>
                        <a:t>Quotes/</a:t>
                      </a:r>
                    </a:p>
                    <a:p>
                      <a:r>
                        <a:rPr lang="en-US" sz="1400" b="1" dirty="0">
                          <a:solidFill>
                            <a:schemeClr val="tx1"/>
                          </a:solidFill>
                        </a:rPr>
                        <a:t>evidence</a:t>
                      </a:r>
                    </a:p>
                  </a:txBody>
                  <a:tcPr/>
                </a:tc>
                <a:extLst>
                  <a:ext uri="{0D108BD9-81ED-4DB2-BD59-A6C34878D82A}">
                    <a16:rowId xmlns:a16="http://schemas.microsoft.com/office/drawing/2014/main" val="3458190220"/>
                  </a:ext>
                </a:extLst>
              </a:tr>
              <a:tr h="370840">
                <a:tc>
                  <a:txBody>
                    <a:bodyPr/>
                    <a:lstStyle/>
                    <a:p>
                      <a:r>
                        <a:rPr lang="en-US" sz="1400" b="1" dirty="0">
                          <a:solidFill>
                            <a:schemeClr val="tx1"/>
                          </a:solidFill>
                        </a:rPr>
                        <a:t>1.</a:t>
                      </a:r>
                    </a:p>
                  </a:txBody>
                  <a:tcPr/>
                </a:tc>
                <a:tc>
                  <a:txBody>
                    <a:bodyPr/>
                    <a:lstStyle/>
                    <a:p>
                      <a:endParaRPr lang="en-US" sz="1400" b="1" dirty="0">
                        <a:solidFill>
                          <a:schemeClr val="tx1"/>
                        </a:solidFill>
                      </a:endParaRPr>
                    </a:p>
                  </a:txBody>
                  <a:tcPr/>
                </a:tc>
                <a:tc>
                  <a:txBody>
                    <a:bodyPr/>
                    <a:lstStyle/>
                    <a:p>
                      <a:endParaRPr lang="en-US" sz="1400" b="1">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extLst>
                  <a:ext uri="{0D108BD9-81ED-4DB2-BD59-A6C34878D82A}">
                    <a16:rowId xmlns:a16="http://schemas.microsoft.com/office/drawing/2014/main" val="27343252"/>
                  </a:ext>
                </a:extLst>
              </a:tr>
              <a:tr h="370840">
                <a:tc>
                  <a:txBody>
                    <a:bodyPr/>
                    <a:lstStyle/>
                    <a:p>
                      <a:r>
                        <a:rPr lang="en-US" sz="1400" b="1" dirty="0">
                          <a:solidFill>
                            <a:schemeClr val="tx1"/>
                          </a:solidFill>
                        </a:rPr>
                        <a:t>2.</a:t>
                      </a:r>
                    </a:p>
                  </a:txBody>
                  <a:tcPr/>
                </a:tc>
                <a:tc>
                  <a:txBody>
                    <a:bodyPr/>
                    <a:lstStyle/>
                    <a:p>
                      <a:endParaRPr lang="en-US" sz="1400" b="1" dirty="0">
                        <a:solidFill>
                          <a:schemeClr val="tx1"/>
                        </a:solidFill>
                      </a:endParaRPr>
                    </a:p>
                  </a:txBody>
                  <a:tcPr/>
                </a:tc>
                <a:tc>
                  <a:txBody>
                    <a:bodyPr/>
                    <a:lstStyle/>
                    <a:p>
                      <a:endParaRPr lang="en-US" sz="1400" b="1">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extLst>
                  <a:ext uri="{0D108BD9-81ED-4DB2-BD59-A6C34878D82A}">
                    <a16:rowId xmlns:a16="http://schemas.microsoft.com/office/drawing/2014/main" val="1804675989"/>
                  </a:ext>
                </a:extLst>
              </a:tr>
              <a:tr h="370840">
                <a:tc>
                  <a:txBody>
                    <a:bodyPr/>
                    <a:lstStyle/>
                    <a:p>
                      <a:r>
                        <a:rPr lang="en-US" sz="1400" b="1" dirty="0">
                          <a:solidFill>
                            <a:schemeClr val="tx1"/>
                          </a:solidFill>
                        </a:rPr>
                        <a:t>3.</a:t>
                      </a:r>
                    </a:p>
                  </a:txBody>
                  <a:tcPr/>
                </a:tc>
                <a:tc>
                  <a:txBody>
                    <a:bodyPr/>
                    <a:lstStyle/>
                    <a:p>
                      <a:endParaRPr lang="en-US" sz="1400" b="1" dirty="0">
                        <a:solidFill>
                          <a:schemeClr val="tx1"/>
                        </a:solidFill>
                      </a:endParaRPr>
                    </a:p>
                  </a:txBody>
                  <a:tcPr/>
                </a:tc>
                <a:tc>
                  <a:txBody>
                    <a:bodyPr/>
                    <a:lstStyle/>
                    <a:p>
                      <a:endParaRPr lang="en-US" sz="1400" b="1">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extLst>
                  <a:ext uri="{0D108BD9-81ED-4DB2-BD59-A6C34878D82A}">
                    <a16:rowId xmlns:a16="http://schemas.microsoft.com/office/drawing/2014/main" val="3495400864"/>
                  </a:ext>
                </a:extLst>
              </a:tr>
              <a:tr h="370840">
                <a:tc>
                  <a:txBody>
                    <a:bodyPr/>
                    <a:lstStyle/>
                    <a:p>
                      <a:r>
                        <a:rPr lang="en-US" sz="1400" b="1" dirty="0">
                          <a:solidFill>
                            <a:schemeClr val="tx1"/>
                          </a:solidFill>
                        </a:rPr>
                        <a:t>4.</a:t>
                      </a:r>
                    </a:p>
                  </a:txBody>
                  <a:tcPr/>
                </a:tc>
                <a:tc>
                  <a:txBody>
                    <a:bodyPr/>
                    <a:lstStyle/>
                    <a:p>
                      <a:endParaRPr lang="en-US" sz="1400" b="1" dirty="0">
                        <a:solidFill>
                          <a:schemeClr val="tx1"/>
                        </a:solidFill>
                      </a:endParaRPr>
                    </a:p>
                  </a:txBody>
                  <a:tcPr/>
                </a:tc>
                <a:tc>
                  <a:txBody>
                    <a:bodyPr/>
                    <a:lstStyle/>
                    <a:p>
                      <a:endParaRPr lang="en-US" sz="1400" b="1">
                        <a:solidFill>
                          <a:schemeClr val="tx1"/>
                        </a:solidFill>
                      </a:endParaRPr>
                    </a:p>
                  </a:txBody>
                  <a:tcPr/>
                </a:tc>
                <a:tc>
                  <a:txBody>
                    <a:bodyPr/>
                    <a:lstStyle/>
                    <a:p>
                      <a:endParaRPr lang="en-US" sz="1400" b="1" dirty="0">
                        <a:solidFill>
                          <a:schemeClr val="tx1"/>
                        </a:solidFill>
                      </a:endParaRPr>
                    </a:p>
                  </a:txBody>
                  <a:tcPr/>
                </a:tc>
                <a:tc>
                  <a:txBody>
                    <a:bodyPr/>
                    <a:lstStyle/>
                    <a:p>
                      <a:endParaRPr lang="en-US" sz="1400" b="1" dirty="0">
                        <a:solidFill>
                          <a:schemeClr val="tx1"/>
                        </a:solidFill>
                      </a:endParaRPr>
                    </a:p>
                  </a:txBody>
                  <a:tcPr/>
                </a:tc>
                <a:extLst>
                  <a:ext uri="{0D108BD9-81ED-4DB2-BD59-A6C34878D82A}">
                    <a16:rowId xmlns:a16="http://schemas.microsoft.com/office/drawing/2014/main" val="976342513"/>
                  </a:ext>
                </a:extLst>
              </a:tr>
            </a:tbl>
          </a:graphicData>
        </a:graphic>
      </p:graphicFrame>
      <p:sp>
        <p:nvSpPr>
          <p:cNvPr id="6" name="TextBox 5">
            <a:extLst>
              <a:ext uri="{FF2B5EF4-FFF2-40B4-BE49-F238E27FC236}">
                <a16:creationId xmlns:a16="http://schemas.microsoft.com/office/drawing/2014/main" id="{2C3F37BB-D35A-0642-91C7-E1EE64F0A531}"/>
              </a:ext>
            </a:extLst>
          </p:cNvPr>
          <p:cNvSpPr txBox="1"/>
          <p:nvPr/>
        </p:nvSpPr>
        <p:spPr>
          <a:xfrm>
            <a:off x="8748464" y="4191778"/>
            <a:ext cx="576064" cy="276999"/>
          </a:xfrm>
          <a:prstGeom prst="rect">
            <a:avLst/>
          </a:prstGeom>
          <a:noFill/>
        </p:spPr>
        <p:txBody>
          <a:bodyPr wrap="square" rtlCol="0">
            <a:spAutoFit/>
          </a:bodyPr>
          <a:lstStyle/>
          <a:p>
            <a:r>
              <a:rPr lang="en-US" sz="1200" dirty="0"/>
              <a:t>21</a:t>
            </a:r>
          </a:p>
        </p:txBody>
      </p:sp>
    </p:spTree>
    <p:extLst>
      <p:ext uri="{BB962C8B-B14F-4D97-AF65-F5344CB8AC3E}">
        <p14:creationId xmlns:p14="http://schemas.microsoft.com/office/powerpoint/2010/main" val="362544170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42FA6-0406-A549-83C0-DC092A7DD9AD}"/>
              </a:ext>
            </a:extLst>
          </p:cNvPr>
          <p:cNvSpPr>
            <a:spLocks noGrp="1"/>
          </p:cNvSpPr>
          <p:nvPr>
            <p:ph type="title"/>
          </p:nvPr>
        </p:nvSpPr>
        <p:spPr/>
        <p:txBody>
          <a:bodyPr/>
          <a:lstStyle/>
          <a:p>
            <a:r>
              <a:rPr lang="en-AU" dirty="0"/>
              <a:t>Teaching and Learning Ideas </a:t>
            </a:r>
            <a:endParaRPr lang="en-US" dirty="0"/>
          </a:p>
        </p:txBody>
      </p:sp>
      <p:sp>
        <p:nvSpPr>
          <p:cNvPr id="3" name="Content Placeholder 2">
            <a:extLst>
              <a:ext uri="{FF2B5EF4-FFF2-40B4-BE49-F238E27FC236}">
                <a16:creationId xmlns:a16="http://schemas.microsoft.com/office/drawing/2014/main" id="{F6759651-5951-2543-9982-5AC98167ADA4}"/>
              </a:ext>
            </a:extLst>
          </p:cNvPr>
          <p:cNvSpPr>
            <a:spLocks noGrp="1"/>
          </p:cNvSpPr>
          <p:nvPr>
            <p:ph idx="1"/>
          </p:nvPr>
        </p:nvSpPr>
        <p:spPr/>
        <p:txBody>
          <a:bodyPr/>
          <a:lstStyle/>
          <a:p>
            <a:r>
              <a:rPr lang="en-AU" b="0" dirty="0">
                <a:solidFill>
                  <a:srgbClr val="002060"/>
                </a:solidFill>
              </a:rPr>
              <a:t>Greece: Use ancient and modern sources to consider the impact of the plague on Athens’ capacity to wage war and the role it played in their eventual defeat</a:t>
            </a:r>
          </a:p>
          <a:p>
            <a:pPr marL="0" indent="0">
              <a:buNone/>
            </a:pPr>
            <a:r>
              <a:rPr lang="en-AU" b="0" dirty="0">
                <a:solidFill>
                  <a:srgbClr val="002060"/>
                </a:solidFill>
              </a:rPr>
              <a:t> </a:t>
            </a:r>
          </a:p>
          <a:p>
            <a:r>
              <a:rPr lang="en-AU" b="0" dirty="0">
                <a:solidFill>
                  <a:srgbClr val="002060"/>
                </a:solidFill>
              </a:rPr>
              <a:t>Rome: compare and contrast the political and military careers of Marius and Sulla, and evaluate which had a more destructive impact on the fall of the republic</a:t>
            </a:r>
          </a:p>
          <a:p>
            <a:endParaRPr lang="en-AU" dirty="0"/>
          </a:p>
          <a:p>
            <a:endParaRPr lang="en-US" dirty="0"/>
          </a:p>
        </p:txBody>
      </p:sp>
      <p:sp>
        <p:nvSpPr>
          <p:cNvPr id="4" name="TextBox 3">
            <a:extLst>
              <a:ext uri="{FF2B5EF4-FFF2-40B4-BE49-F238E27FC236}">
                <a16:creationId xmlns:a16="http://schemas.microsoft.com/office/drawing/2014/main" id="{D217F2DA-8EA7-BE48-9D2B-62CF7BAD4D18}"/>
              </a:ext>
            </a:extLst>
          </p:cNvPr>
          <p:cNvSpPr txBox="1"/>
          <p:nvPr/>
        </p:nvSpPr>
        <p:spPr>
          <a:xfrm>
            <a:off x="8748464" y="4196427"/>
            <a:ext cx="576064" cy="276999"/>
          </a:xfrm>
          <a:prstGeom prst="rect">
            <a:avLst/>
          </a:prstGeom>
          <a:noFill/>
        </p:spPr>
        <p:txBody>
          <a:bodyPr wrap="square" rtlCol="0">
            <a:spAutoFit/>
          </a:bodyPr>
          <a:lstStyle/>
          <a:p>
            <a:r>
              <a:rPr lang="en-US" sz="1200" dirty="0"/>
              <a:t>22</a:t>
            </a:r>
          </a:p>
        </p:txBody>
      </p:sp>
    </p:spTree>
    <p:extLst>
      <p:ext uri="{BB962C8B-B14F-4D97-AF65-F5344CB8AC3E}">
        <p14:creationId xmlns:p14="http://schemas.microsoft.com/office/powerpoint/2010/main" val="248011206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2589737963"/>
              </p:ext>
            </p:extLst>
          </p:nvPr>
        </p:nvGraphicFramePr>
        <p:xfrm>
          <a:off x="323528" y="195486"/>
          <a:ext cx="8496944" cy="4480560"/>
        </p:xfrm>
        <a:graphic>
          <a:graphicData uri="http://schemas.openxmlformats.org/drawingml/2006/table">
            <a:tbl>
              <a:tblPr firstRow="1" bandRow="1">
                <a:tableStyleId>{85BE263C-DBD7-4A20-BB59-AAB30ACAA65A}</a:tableStyleId>
              </a:tblPr>
              <a:tblGrid>
                <a:gridCol w="2232248">
                  <a:extLst>
                    <a:ext uri="{9D8B030D-6E8A-4147-A177-3AD203B41FA5}">
                      <a16:colId xmlns:a16="http://schemas.microsoft.com/office/drawing/2014/main" val="2422161473"/>
                    </a:ext>
                  </a:extLst>
                </a:gridCol>
                <a:gridCol w="6264696">
                  <a:extLst>
                    <a:ext uri="{9D8B030D-6E8A-4147-A177-3AD203B41FA5}">
                      <a16:colId xmlns:a16="http://schemas.microsoft.com/office/drawing/2014/main" val="2017662329"/>
                    </a:ext>
                  </a:extLst>
                </a:gridCol>
              </a:tblGrid>
              <a:tr h="362728">
                <a:tc>
                  <a:txBody>
                    <a:bodyPr/>
                    <a:lstStyle/>
                    <a:p>
                      <a:endParaRPr lang="en-AU" dirty="0"/>
                    </a:p>
                  </a:txBody>
                  <a:tcPr/>
                </a:tc>
                <a:tc>
                  <a:txBody>
                    <a:bodyPr/>
                    <a:lstStyle/>
                    <a:p>
                      <a:r>
                        <a:rPr lang="en-AU" dirty="0"/>
                        <a:t>Units 3 and 4 Ancient History </a:t>
                      </a:r>
                    </a:p>
                  </a:txBody>
                  <a:tcPr/>
                </a:tc>
                <a:extLst>
                  <a:ext uri="{0D108BD9-81ED-4DB2-BD59-A6C34878D82A}">
                    <a16:rowId xmlns:a16="http://schemas.microsoft.com/office/drawing/2014/main" val="3084720532"/>
                  </a:ext>
                </a:extLst>
              </a:tr>
              <a:tr h="362728">
                <a:tc>
                  <a:txBody>
                    <a:bodyPr/>
                    <a:lstStyle/>
                    <a:p>
                      <a:r>
                        <a:rPr lang="en-AU" dirty="0"/>
                        <a:t>Area of Study Two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People in power, societies in crisis</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667032">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ask and use a range of historical questions to explore a crisis within the ancient society</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evaluate sources for use as evidence</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analyse the perspectives of people on a crisis within the ancient society and how perspectives changed over time</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evaluate historical interpretations about a crisis within the ancient society</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analyse the causes and consequences of a crisis within the ancient society</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evaluate the extent to which a crisis maintained continuity and/or brought about change in the ancient society</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evaluate the historical significance of a crisis within the ancient society</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construct arguments about a crisis in the ancient society using sources as evidence.</a:t>
                      </a:r>
                      <a:endParaRPr lang="en-AU" sz="16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
        <p:nvSpPr>
          <p:cNvPr id="3" name="TextBox 2">
            <a:extLst>
              <a:ext uri="{FF2B5EF4-FFF2-40B4-BE49-F238E27FC236}">
                <a16:creationId xmlns:a16="http://schemas.microsoft.com/office/drawing/2014/main" id="{8F9F34D8-DD0A-BE45-8835-35B7ED127F5D}"/>
              </a:ext>
            </a:extLst>
          </p:cNvPr>
          <p:cNvSpPr txBox="1"/>
          <p:nvPr/>
        </p:nvSpPr>
        <p:spPr>
          <a:xfrm>
            <a:off x="8676456" y="4227934"/>
            <a:ext cx="576064" cy="276999"/>
          </a:xfrm>
          <a:prstGeom prst="rect">
            <a:avLst/>
          </a:prstGeom>
          <a:noFill/>
        </p:spPr>
        <p:txBody>
          <a:bodyPr wrap="square" rtlCol="0">
            <a:spAutoFit/>
          </a:bodyPr>
          <a:lstStyle/>
          <a:p>
            <a:r>
              <a:rPr lang="en-US" sz="1200" dirty="0"/>
              <a:t>23</a:t>
            </a:r>
          </a:p>
        </p:txBody>
      </p:sp>
    </p:spTree>
    <p:extLst>
      <p:ext uri="{BB962C8B-B14F-4D97-AF65-F5344CB8AC3E}">
        <p14:creationId xmlns:p14="http://schemas.microsoft.com/office/powerpoint/2010/main" val="106358775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79512" y="339502"/>
            <a:ext cx="8712968" cy="857250"/>
          </a:xfrm>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1275606"/>
            <a:ext cx="8712968" cy="3514700"/>
          </a:xfrm>
        </p:spPr>
        <p:txBody>
          <a:bodyPr/>
          <a:lstStyle/>
          <a:p>
            <a:r>
              <a:rPr lang="en-AU" dirty="0">
                <a:solidFill>
                  <a:srgbClr val="002060"/>
                </a:solidFill>
              </a:rPr>
              <a:t>Rome: A ‘spider diagram’ of the so-called First Triumvirate:</a:t>
            </a:r>
          </a:p>
          <a:p>
            <a:pPr lvl="1"/>
            <a:r>
              <a:rPr lang="en-AU" sz="2400" dirty="0">
                <a:solidFill>
                  <a:srgbClr val="002060"/>
                </a:solidFill>
              </a:rPr>
              <a:t>Four causes</a:t>
            </a:r>
          </a:p>
          <a:p>
            <a:pPr lvl="1"/>
            <a:r>
              <a:rPr lang="en-AU" sz="2400" dirty="0">
                <a:solidFill>
                  <a:srgbClr val="002060"/>
                </a:solidFill>
              </a:rPr>
              <a:t>Four outcomes</a:t>
            </a:r>
          </a:p>
          <a:p>
            <a:endParaRPr lang="en-AU" dirty="0"/>
          </a:p>
        </p:txBody>
      </p:sp>
      <p:sp>
        <p:nvSpPr>
          <p:cNvPr id="5" name="Oval 4">
            <a:extLst>
              <a:ext uri="{FF2B5EF4-FFF2-40B4-BE49-F238E27FC236}">
                <a16:creationId xmlns:a16="http://schemas.microsoft.com/office/drawing/2014/main" id="{0D921530-536A-CF46-9485-B9668C7779C5}"/>
              </a:ext>
            </a:extLst>
          </p:cNvPr>
          <p:cNvSpPr/>
          <p:nvPr/>
        </p:nvSpPr>
        <p:spPr bwMode="auto">
          <a:xfrm>
            <a:off x="6237430" y="2528900"/>
            <a:ext cx="1080120" cy="1008112"/>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t>Key event</a:t>
            </a:r>
            <a:endParaRPr kumimoji="0" lang="en-US" sz="1400" b="0" i="0" u="none" strike="noStrike" cap="none" normalizeH="0" baseline="0" dirty="0">
              <a:ln>
                <a:noFill/>
              </a:ln>
              <a:solidFill>
                <a:schemeClr val="tx1"/>
              </a:solidFill>
              <a:effectLst/>
              <a:latin typeface="Verdana" pitchFamily="34" charset="0"/>
            </a:endParaRPr>
          </a:p>
        </p:txBody>
      </p:sp>
      <p:sp>
        <p:nvSpPr>
          <p:cNvPr id="6" name="Rounded Rectangle 5">
            <a:extLst>
              <a:ext uri="{FF2B5EF4-FFF2-40B4-BE49-F238E27FC236}">
                <a16:creationId xmlns:a16="http://schemas.microsoft.com/office/drawing/2014/main" id="{E206F510-2D28-344C-AA16-9EC13B87EE86}"/>
              </a:ext>
            </a:extLst>
          </p:cNvPr>
          <p:cNvSpPr/>
          <p:nvPr/>
        </p:nvSpPr>
        <p:spPr bwMode="auto">
          <a:xfrm>
            <a:off x="5083584" y="1902084"/>
            <a:ext cx="720080" cy="43204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Verdana" pitchFamily="34" charset="0"/>
              </a:rPr>
              <a:t>Cause 1</a:t>
            </a:r>
          </a:p>
        </p:txBody>
      </p:sp>
      <p:sp>
        <p:nvSpPr>
          <p:cNvPr id="7" name="Rounded Rectangle 6">
            <a:extLst>
              <a:ext uri="{FF2B5EF4-FFF2-40B4-BE49-F238E27FC236}">
                <a16:creationId xmlns:a16="http://schemas.microsoft.com/office/drawing/2014/main" id="{39B8254A-E2D2-E948-915E-0362BD4A282A}"/>
              </a:ext>
            </a:extLst>
          </p:cNvPr>
          <p:cNvSpPr/>
          <p:nvPr/>
        </p:nvSpPr>
        <p:spPr bwMode="auto">
          <a:xfrm>
            <a:off x="5083584" y="2546490"/>
            <a:ext cx="720080" cy="43204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ctr"/>
            <a:r>
              <a:rPr lang="en-US" sz="1000" dirty="0"/>
              <a:t>Cause 2</a:t>
            </a:r>
          </a:p>
        </p:txBody>
      </p:sp>
      <p:sp>
        <p:nvSpPr>
          <p:cNvPr id="8" name="Rounded Rectangle 7">
            <a:extLst>
              <a:ext uri="{FF2B5EF4-FFF2-40B4-BE49-F238E27FC236}">
                <a16:creationId xmlns:a16="http://schemas.microsoft.com/office/drawing/2014/main" id="{B7AC52E1-E98B-2C4A-9A3D-557C84AF30A4}"/>
              </a:ext>
            </a:extLst>
          </p:cNvPr>
          <p:cNvSpPr/>
          <p:nvPr/>
        </p:nvSpPr>
        <p:spPr bwMode="auto">
          <a:xfrm>
            <a:off x="5083584" y="3269791"/>
            <a:ext cx="720080" cy="43204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ctr"/>
            <a:r>
              <a:rPr lang="en-US" sz="1000" dirty="0"/>
              <a:t>Cause 3</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Verdana" pitchFamily="34" charset="0"/>
            </a:endParaRPr>
          </a:p>
        </p:txBody>
      </p:sp>
      <p:sp>
        <p:nvSpPr>
          <p:cNvPr id="9" name="Rounded Rectangle 8">
            <a:extLst>
              <a:ext uri="{FF2B5EF4-FFF2-40B4-BE49-F238E27FC236}">
                <a16:creationId xmlns:a16="http://schemas.microsoft.com/office/drawing/2014/main" id="{EEDF4B93-6380-054E-B5D4-D8775E4D8373}"/>
              </a:ext>
            </a:extLst>
          </p:cNvPr>
          <p:cNvSpPr/>
          <p:nvPr/>
        </p:nvSpPr>
        <p:spPr bwMode="auto">
          <a:xfrm>
            <a:off x="5083584" y="3886454"/>
            <a:ext cx="720080" cy="43204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ctr"/>
            <a:r>
              <a:rPr lang="en-US" sz="1000" dirty="0"/>
              <a:t>Cause 4</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Verdana" pitchFamily="34" charset="0"/>
            </a:endParaRPr>
          </a:p>
        </p:txBody>
      </p:sp>
      <p:sp>
        <p:nvSpPr>
          <p:cNvPr id="13" name="Rounded Rectangle 12">
            <a:extLst>
              <a:ext uri="{FF2B5EF4-FFF2-40B4-BE49-F238E27FC236}">
                <a16:creationId xmlns:a16="http://schemas.microsoft.com/office/drawing/2014/main" id="{34B2CF1C-FA6D-914E-BDA8-7D2BA4738A3D}"/>
              </a:ext>
            </a:extLst>
          </p:cNvPr>
          <p:cNvSpPr/>
          <p:nvPr/>
        </p:nvSpPr>
        <p:spPr bwMode="auto">
          <a:xfrm>
            <a:off x="7805960" y="1902084"/>
            <a:ext cx="720080" cy="43204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Verdana" pitchFamily="34" charset="0"/>
              </a:rPr>
              <a:t>Outcome 1</a:t>
            </a:r>
          </a:p>
        </p:txBody>
      </p:sp>
      <p:sp>
        <p:nvSpPr>
          <p:cNvPr id="14" name="Rounded Rectangle 13">
            <a:extLst>
              <a:ext uri="{FF2B5EF4-FFF2-40B4-BE49-F238E27FC236}">
                <a16:creationId xmlns:a16="http://schemas.microsoft.com/office/drawing/2014/main" id="{EA801372-76C7-0748-9837-33895435E1F4}"/>
              </a:ext>
            </a:extLst>
          </p:cNvPr>
          <p:cNvSpPr/>
          <p:nvPr/>
        </p:nvSpPr>
        <p:spPr bwMode="auto">
          <a:xfrm>
            <a:off x="7805960" y="2600395"/>
            <a:ext cx="720080" cy="43204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Verdana" pitchFamily="34" charset="0"/>
              </a:rPr>
              <a:t>Outcome 2</a:t>
            </a:r>
          </a:p>
        </p:txBody>
      </p:sp>
      <p:sp>
        <p:nvSpPr>
          <p:cNvPr id="15" name="Rounded Rectangle 14">
            <a:extLst>
              <a:ext uri="{FF2B5EF4-FFF2-40B4-BE49-F238E27FC236}">
                <a16:creationId xmlns:a16="http://schemas.microsoft.com/office/drawing/2014/main" id="{475CE66C-284A-7743-9F62-5EE00CADF68D}"/>
              </a:ext>
            </a:extLst>
          </p:cNvPr>
          <p:cNvSpPr/>
          <p:nvPr/>
        </p:nvSpPr>
        <p:spPr bwMode="auto">
          <a:xfrm>
            <a:off x="7793160" y="3265410"/>
            <a:ext cx="720080" cy="43204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Verdana" pitchFamily="34" charset="0"/>
              </a:rPr>
              <a:t>Outcome 3</a:t>
            </a:r>
          </a:p>
        </p:txBody>
      </p:sp>
      <p:sp>
        <p:nvSpPr>
          <p:cNvPr id="16" name="Rounded Rectangle 15">
            <a:extLst>
              <a:ext uri="{FF2B5EF4-FFF2-40B4-BE49-F238E27FC236}">
                <a16:creationId xmlns:a16="http://schemas.microsoft.com/office/drawing/2014/main" id="{2C9F3756-348B-754A-8FC9-0618AAAC89DF}"/>
              </a:ext>
            </a:extLst>
          </p:cNvPr>
          <p:cNvSpPr/>
          <p:nvPr/>
        </p:nvSpPr>
        <p:spPr bwMode="auto">
          <a:xfrm>
            <a:off x="7805960" y="3886454"/>
            <a:ext cx="720080" cy="43204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Verdana" pitchFamily="34" charset="0"/>
              </a:rPr>
              <a:t>Outcome 4</a:t>
            </a:r>
          </a:p>
        </p:txBody>
      </p:sp>
      <p:cxnSp>
        <p:nvCxnSpPr>
          <p:cNvPr id="18" name="Straight Arrow Connector 17">
            <a:extLst>
              <a:ext uri="{FF2B5EF4-FFF2-40B4-BE49-F238E27FC236}">
                <a16:creationId xmlns:a16="http://schemas.microsoft.com/office/drawing/2014/main" id="{94E5E7B7-822D-7041-8116-3CD4CA0F1D16}"/>
              </a:ext>
            </a:extLst>
          </p:cNvPr>
          <p:cNvCxnSpPr>
            <a:cxnSpLocks/>
            <a:stCxn id="5" idx="2"/>
            <a:endCxn id="6" idx="3"/>
          </p:cNvCxnSpPr>
          <p:nvPr/>
        </p:nvCxnSpPr>
        <p:spPr bwMode="auto">
          <a:xfrm flipH="1" flipV="1">
            <a:off x="5803664" y="2118108"/>
            <a:ext cx="433766" cy="91484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431E16B1-06EB-1942-A1B0-0C56965F50DE}"/>
              </a:ext>
            </a:extLst>
          </p:cNvPr>
          <p:cNvCxnSpPr>
            <a:cxnSpLocks/>
            <a:stCxn id="5" idx="2"/>
          </p:cNvCxnSpPr>
          <p:nvPr/>
        </p:nvCxnSpPr>
        <p:spPr bwMode="auto">
          <a:xfrm flipH="1">
            <a:off x="5803664" y="3032956"/>
            <a:ext cx="433766" cy="46074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a:extLst>
              <a:ext uri="{FF2B5EF4-FFF2-40B4-BE49-F238E27FC236}">
                <a16:creationId xmlns:a16="http://schemas.microsoft.com/office/drawing/2014/main" id="{CDC0C684-2ED2-7D47-BF62-554947011623}"/>
              </a:ext>
            </a:extLst>
          </p:cNvPr>
          <p:cNvCxnSpPr>
            <a:cxnSpLocks/>
            <a:stCxn id="5" idx="2"/>
          </p:cNvCxnSpPr>
          <p:nvPr/>
        </p:nvCxnSpPr>
        <p:spPr bwMode="auto">
          <a:xfrm flipH="1" flipV="1">
            <a:off x="5814418" y="2723068"/>
            <a:ext cx="423012" cy="30988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a:extLst>
              <a:ext uri="{FF2B5EF4-FFF2-40B4-BE49-F238E27FC236}">
                <a16:creationId xmlns:a16="http://schemas.microsoft.com/office/drawing/2014/main" id="{F055ABB4-A682-7C4C-AF93-8C91DB313507}"/>
              </a:ext>
            </a:extLst>
          </p:cNvPr>
          <p:cNvCxnSpPr>
            <a:cxnSpLocks/>
            <a:stCxn id="5" idx="2"/>
          </p:cNvCxnSpPr>
          <p:nvPr/>
        </p:nvCxnSpPr>
        <p:spPr bwMode="auto">
          <a:xfrm flipH="1">
            <a:off x="5812492" y="3032956"/>
            <a:ext cx="424938" cy="104629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A0C6D250-23C9-7F4A-9CDE-4F3355A882C4}"/>
              </a:ext>
            </a:extLst>
          </p:cNvPr>
          <p:cNvCxnSpPr>
            <a:cxnSpLocks/>
            <a:stCxn id="5" idx="6"/>
            <a:endCxn id="13" idx="1"/>
          </p:cNvCxnSpPr>
          <p:nvPr/>
        </p:nvCxnSpPr>
        <p:spPr bwMode="auto">
          <a:xfrm flipV="1">
            <a:off x="7317550" y="2118108"/>
            <a:ext cx="488410" cy="91484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Arrow Connector 27">
            <a:extLst>
              <a:ext uri="{FF2B5EF4-FFF2-40B4-BE49-F238E27FC236}">
                <a16:creationId xmlns:a16="http://schemas.microsoft.com/office/drawing/2014/main" id="{D216FD5F-8ACB-654E-9110-B1F4ED384D7D}"/>
              </a:ext>
            </a:extLst>
          </p:cNvPr>
          <p:cNvCxnSpPr>
            <a:cxnSpLocks/>
            <a:stCxn id="5" idx="6"/>
            <a:endCxn id="14" idx="1"/>
          </p:cNvCxnSpPr>
          <p:nvPr/>
        </p:nvCxnSpPr>
        <p:spPr bwMode="auto">
          <a:xfrm flipV="1">
            <a:off x="7317550" y="2816419"/>
            <a:ext cx="488410" cy="21653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AAB8F1D6-61DB-BF4C-AF3E-414CFEDCB515}"/>
              </a:ext>
            </a:extLst>
          </p:cNvPr>
          <p:cNvCxnSpPr>
            <a:cxnSpLocks/>
            <a:stCxn id="5" idx="6"/>
            <a:endCxn id="15" idx="1"/>
          </p:cNvCxnSpPr>
          <p:nvPr/>
        </p:nvCxnSpPr>
        <p:spPr bwMode="auto">
          <a:xfrm>
            <a:off x="7317550" y="3032956"/>
            <a:ext cx="475610" cy="44847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a:extLst>
              <a:ext uri="{FF2B5EF4-FFF2-40B4-BE49-F238E27FC236}">
                <a16:creationId xmlns:a16="http://schemas.microsoft.com/office/drawing/2014/main" id="{CEDD1EBB-B121-514D-B179-E6CED1A1F3C7}"/>
              </a:ext>
            </a:extLst>
          </p:cNvPr>
          <p:cNvCxnSpPr>
            <a:cxnSpLocks/>
            <a:stCxn id="5" idx="6"/>
            <a:endCxn id="16" idx="1"/>
          </p:cNvCxnSpPr>
          <p:nvPr/>
        </p:nvCxnSpPr>
        <p:spPr bwMode="auto">
          <a:xfrm>
            <a:off x="7317550" y="3032956"/>
            <a:ext cx="488410" cy="106952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a:extLst>
              <a:ext uri="{FF2B5EF4-FFF2-40B4-BE49-F238E27FC236}">
                <a16:creationId xmlns:a16="http://schemas.microsoft.com/office/drawing/2014/main" id="{6AF6D3BA-DD27-D444-9CEC-7111DD70E974}"/>
              </a:ext>
            </a:extLst>
          </p:cNvPr>
          <p:cNvSpPr txBox="1"/>
          <p:nvPr/>
        </p:nvSpPr>
        <p:spPr>
          <a:xfrm>
            <a:off x="8676456" y="4227934"/>
            <a:ext cx="576064" cy="276999"/>
          </a:xfrm>
          <a:prstGeom prst="rect">
            <a:avLst/>
          </a:prstGeom>
          <a:noFill/>
        </p:spPr>
        <p:txBody>
          <a:bodyPr wrap="square" rtlCol="0">
            <a:spAutoFit/>
          </a:bodyPr>
          <a:lstStyle/>
          <a:p>
            <a:r>
              <a:rPr lang="en-US" sz="1200" dirty="0"/>
              <a:t>24</a:t>
            </a:r>
          </a:p>
        </p:txBody>
      </p:sp>
    </p:spTree>
    <p:extLst>
      <p:ext uri="{BB962C8B-B14F-4D97-AF65-F5344CB8AC3E}">
        <p14:creationId xmlns:p14="http://schemas.microsoft.com/office/powerpoint/2010/main" val="408808047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689D5-EE4B-5F41-912B-ECF928D4E654}"/>
              </a:ext>
            </a:extLst>
          </p:cNvPr>
          <p:cNvSpPr>
            <a:spLocks noGrp="1"/>
          </p:cNvSpPr>
          <p:nvPr>
            <p:ph type="title"/>
          </p:nvPr>
        </p:nvSpPr>
        <p:spPr/>
        <p:txBody>
          <a:bodyPr/>
          <a:lstStyle/>
          <a:p>
            <a:r>
              <a:rPr lang="en-AU" dirty="0"/>
              <a:t>Teaching and Learning Ideas </a:t>
            </a:r>
            <a:endParaRPr lang="en-US" dirty="0"/>
          </a:p>
        </p:txBody>
      </p:sp>
      <p:sp>
        <p:nvSpPr>
          <p:cNvPr id="3" name="Content Placeholder 2">
            <a:extLst>
              <a:ext uri="{FF2B5EF4-FFF2-40B4-BE49-F238E27FC236}">
                <a16:creationId xmlns:a16="http://schemas.microsoft.com/office/drawing/2014/main" id="{4F2BABA2-BD2A-D14A-8F55-193E9AFF7006}"/>
              </a:ext>
            </a:extLst>
          </p:cNvPr>
          <p:cNvSpPr>
            <a:spLocks noGrp="1"/>
          </p:cNvSpPr>
          <p:nvPr>
            <p:ph idx="1"/>
          </p:nvPr>
        </p:nvSpPr>
        <p:spPr>
          <a:xfrm>
            <a:off x="174204" y="1287190"/>
            <a:ext cx="8712968" cy="2971800"/>
          </a:xfrm>
        </p:spPr>
        <p:txBody>
          <a:bodyPr/>
          <a:lstStyle/>
          <a:p>
            <a:r>
              <a:rPr lang="en-AU" b="0" dirty="0">
                <a:solidFill>
                  <a:srgbClr val="002060"/>
                </a:solidFill>
              </a:rPr>
              <a:t>Greece: A flow chart outlining risings tensions between Athens and Sparta from 460 BCE (and earlier) to 431 BCE in order to construct an argument about the origin of the crisis</a:t>
            </a:r>
          </a:p>
          <a:p>
            <a:endParaRPr lang="en-AU" b="0" dirty="0">
              <a:solidFill>
                <a:srgbClr val="002060"/>
              </a:solidFill>
            </a:endParaRPr>
          </a:p>
          <a:p>
            <a:r>
              <a:rPr lang="en-AU" b="0" dirty="0">
                <a:solidFill>
                  <a:srgbClr val="002060"/>
                </a:solidFill>
              </a:rPr>
              <a:t>Egypt: Analysing changes in sculpture and engravings during the </a:t>
            </a:r>
            <a:r>
              <a:rPr lang="en-AU" b="0" dirty="0" err="1">
                <a:solidFill>
                  <a:srgbClr val="002060"/>
                </a:solidFill>
              </a:rPr>
              <a:t>Armana</a:t>
            </a:r>
            <a:r>
              <a:rPr lang="en-AU" b="0" dirty="0">
                <a:solidFill>
                  <a:srgbClr val="002060"/>
                </a:solidFill>
              </a:rPr>
              <a:t> period of New Kingdom Egypt to explore the impact of </a:t>
            </a:r>
            <a:r>
              <a:rPr lang="en-AU" b="0" dirty="0" err="1">
                <a:solidFill>
                  <a:srgbClr val="002060"/>
                </a:solidFill>
              </a:rPr>
              <a:t>Ahkenaten’s</a:t>
            </a:r>
            <a:r>
              <a:rPr lang="en-AU" b="0" dirty="0">
                <a:solidFill>
                  <a:srgbClr val="002060"/>
                </a:solidFill>
              </a:rPr>
              <a:t> monotheistic reign</a:t>
            </a:r>
          </a:p>
          <a:p>
            <a:endParaRPr lang="en-AU" dirty="0">
              <a:solidFill>
                <a:srgbClr val="FF0000"/>
              </a:solidFill>
            </a:endParaRPr>
          </a:p>
          <a:p>
            <a:endParaRPr lang="en-US" dirty="0"/>
          </a:p>
        </p:txBody>
      </p:sp>
      <p:sp>
        <p:nvSpPr>
          <p:cNvPr id="5" name="TextBox 4">
            <a:extLst>
              <a:ext uri="{FF2B5EF4-FFF2-40B4-BE49-F238E27FC236}">
                <a16:creationId xmlns:a16="http://schemas.microsoft.com/office/drawing/2014/main" id="{047E983B-38FC-5446-BE8C-74C37664D4A1}"/>
              </a:ext>
            </a:extLst>
          </p:cNvPr>
          <p:cNvSpPr txBox="1"/>
          <p:nvPr/>
        </p:nvSpPr>
        <p:spPr>
          <a:xfrm>
            <a:off x="8676456" y="4227934"/>
            <a:ext cx="576064" cy="276999"/>
          </a:xfrm>
          <a:prstGeom prst="rect">
            <a:avLst/>
          </a:prstGeom>
          <a:noFill/>
        </p:spPr>
        <p:txBody>
          <a:bodyPr wrap="square" rtlCol="0">
            <a:spAutoFit/>
          </a:bodyPr>
          <a:lstStyle/>
          <a:p>
            <a:r>
              <a:rPr lang="en-US" sz="1200" dirty="0"/>
              <a:t>25</a:t>
            </a:r>
          </a:p>
        </p:txBody>
      </p:sp>
    </p:spTree>
    <p:extLst>
      <p:ext uri="{BB962C8B-B14F-4D97-AF65-F5344CB8AC3E}">
        <p14:creationId xmlns:p14="http://schemas.microsoft.com/office/powerpoint/2010/main" val="89095770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48537-DB0D-4A9D-A684-660BB82AD901}"/>
              </a:ext>
            </a:extLst>
          </p:cNvPr>
          <p:cNvSpPr>
            <a:spLocks noGrp="1"/>
          </p:cNvSpPr>
          <p:nvPr>
            <p:ph type="title"/>
          </p:nvPr>
        </p:nvSpPr>
        <p:spPr>
          <a:xfrm>
            <a:off x="241800" y="114300"/>
            <a:ext cx="8640960" cy="857250"/>
          </a:xfrm>
        </p:spPr>
        <p:txBody>
          <a:bodyPr/>
          <a:lstStyle/>
          <a:p>
            <a:r>
              <a:rPr lang="en-AU" dirty="0"/>
              <a:t>Assessment Ideas</a:t>
            </a:r>
          </a:p>
        </p:txBody>
      </p:sp>
      <p:sp>
        <p:nvSpPr>
          <p:cNvPr id="5" name="Content Placeholder 4">
            <a:extLst>
              <a:ext uri="{FF2B5EF4-FFF2-40B4-BE49-F238E27FC236}">
                <a16:creationId xmlns:a16="http://schemas.microsoft.com/office/drawing/2014/main" id="{F309E851-748D-46A3-BCC4-24B454C2A67F}"/>
              </a:ext>
            </a:extLst>
          </p:cNvPr>
          <p:cNvSpPr>
            <a:spLocks noGrp="1"/>
          </p:cNvSpPr>
          <p:nvPr>
            <p:ph sz="half" idx="1"/>
          </p:nvPr>
        </p:nvSpPr>
        <p:spPr>
          <a:xfrm>
            <a:off x="241800" y="1760801"/>
            <a:ext cx="3432415" cy="2750046"/>
          </a:xfrm>
        </p:spPr>
        <p:txBody>
          <a:bodyPr/>
          <a:lstStyle/>
          <a:p>
            <a:pPr lvl="0"/>
            <a:r>
              <a:rPr lang="en-GB" sz="2000" dirty="0"/>
              <a:t>a historical inquiry</a:t>
            </a:r>
            <a:endParaRPr lang="en-AU" sz="2000" dirty="0"/>
          </a:p>
          <a:p>
            <a:pPr lvl="0"/>
            <a:r>
              <a:rPr lang="en-GB" sz="2000" dirty="0"/>
              <a:t>an essay</a:t>
            </a:r>
            <a:endParaRPr lang="en-AU" sz="2000" dirty="0"/>
          </a:p>
          <a:p>
            <a:pPr lvl="0"/>
            <a:r>
              <a:rPr lang="en-GB" sz="2000" dirty="0"/>
              <a:t>evaluation of historical sources </a:t>
            </a:r>
            <a:endParaRPr lang="en-AU" sz="2000" dirty="0"/>
          </a:p>
          <a:p>
            <a:pPr lvl="0"/>
            <a:r>
              <a:rPr lang="en-GB" sz="2000" dirty="0"/>
              <a:t>extended responses</a:t>
            </a:r>
            <a:endParaRPr lang="en-AU" sz="2000" dirty="0"/>
          </a:p>
          <a:p>
            <a:pPr marL="0" indent="0">
              <a:buNone/>
            </a:pPr>
            <a:endParaRPr lang="en-AU" dirty="0"/>
          </a:p>
        </p:txBody>
      </p:sp>
      <p:sp>
        <p:nvSpPr>
          <p:cNvPr id="7" name="TextBox 6">
            <a:extLst>
              <a:ext uri="{FF2B5EF4-FFF2-40B4-BE49-F238E27FC236}">
                <a16:creationId xmlns:a16="http://schemas.microsoft.com/office/drawing/2014/main" id="{344D64A6-97E2-4264-873A-209F70D6504B}"/>
              </a:ext>
            </a:extLst>
          </p:cNvPr>
          <p:cNvSpPr txBox="1"/>
          <p:nvPr/>
        </p:nvSpPr>
        <p:spPr>
          <a:xfrm>
            <a:off x="265340" y="929804"/>
            <a:ext cx="8352928"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Verdana" pitchFamily="34" charset="0"/>
                <a:ea typeface="+mn-ea"/>
                <a:cs typeface="+mn-cs"/>
              </a:rPr>
              <a:t>Suitable tasks for assessment in these units may be selected from the following:</a:t>
            </a:r>
            <a:endParaRPr kumimoji="0" lang="en-AU" sz="24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2" name="Content Placeholder 1">
            <a:extLst>
              <a:ext uri="{FF2B5EF4-FFF2-40B4-BE49-F238E27FC236}">
                <a16:creationId xmlns:a16="http://schemas.microsoft.com/office/drawing/2014/main" id="{DB3F7462-5ED8-674D-BBCE-E99294804DC1}"/>
              </a:ext>
            </a:extLst>
          </p:cNvPr>
          <p:cNvSpPr>
            <a:spLocks noGrp="1"/>
          </p:cNvSpPr>
          <p:nvPr>
            <p:ph sz="half" idx="2"/>
          </p:nvPr>
        </p:nvSpPr>
        <p:spPr/>
        <p:txBody>
          <a:bodyPr/>
          <a:lstStyle/>
          <a:p>
            <a:endParaRPr lang="en-US"/>
          </a:p>
        </p:txBody>
      </p:sp>
      <p:sp>
        <p:nvSpPr>
          <p:cNvPr id="8" name="TextBox 7">
            <a:extLst>
              <a:ext uri="{FF2B5EF4-FFF2-40B4-BE49-F238E27FC236}">
                <a16:creationId xmlns:a16="http://schemas.microsoft.com/office/drawing/2014/main" id="{6833A27B-A92F-6848-934D-63090E7FB95A}"/>
              </a:ext>
            </a:extLst>
          </p:cNvPr>
          <p:cNvSpPr txBox="1"/>
          <p:nvPr/>
        </p:nvSpPr>
        <p:spPr>
          <a:xfrm>
            <a:off x="8676456" y="4227934"/>
            <a:ext cx="576064" cy="276999"/>
          </a:xfrm>
          <a:prstGeom prst="rect">
            <a:avLst/>
          </a:prstGeom>
          <a:noFill/>
        </p:spPr>
        <p:txBody>
          <a:bodyPr wrap="square" rtlCol="0">
            <a:spAutoFit/>
          </a:bodyPr>
          <a:lstStyle/>
          <a:p>
            <a:r>
              <a:rPr lang="en-US" sz="1200" dirty="0"/>
              <a:t>26</a:t>
            </a:r>
          </a:p>
        </p:txBody>
      </p:sp>
    </p:spTree>
    <p:extLst>
      <p:ext uri="{BB962C8B-B14F-4D97-AF65-F5344CB8AC3E}">
        <p14:creationId xmlns:p14="http://schemas.microsoft.com/office/powerpoint/2010/main" val="382167700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7434B-1114-0949-BF51-D01C37548500}"/>
              </a:ext>
            </a:extLst>
          </p:cNvPr>
          <p:cNvSpPr>
            <a:spLocks noGrp="1"/>
          </p:cNvSpPr>
          <p:nvPr>
            <p:ph type="title"/>
          </p:nvPr>
        </p:nvSpPr>
        <p:spPr>
          <a:xfrm>
            <a:off x="245964" y="34578"/>
            <a:ext cx="8640960" cy="857250"/>
          </a:xfrm>
        </p:spPr>
        <p:txBody>
          <a:bodyPr/>
          <a:lstStyle/>
          <a:p>
            <a:r>
              <a:rPr lang="en-AU" dirty="0"/>
              <a:t>Assessment Ideas</a:t>
            </a:r>
            <a:endParaRPr lang="en-US" dirty="0"/>
          </a:p>
        </p:txBody>
      </p:sp>
      <p:sp>
        <p:nvSpPr>
          <p:cNvPr id="3" name="Content Placeholder 2">
            <a:extLst>
              <a:ext uri="{FF2B5EF4-FFF2-40B4-BE49-F238E27FC236}">
                <a16:creationId xmlns:a16="http://schemas.microsoft.com/office/drawing/2014/main" id="{F3D6A21B-47C2-DD41-B2F4-BC599849190B}"/>
              </a:ext>
            </a:extLst>
          </p:cNvPr>
          <p:cNvSpPr>
            <a:spLocks noGrp="1"/>
          </p:cNvSpPr>
          <p:nvPr>
            <p:ph sz="half" idx="1"/>
          </p:nvPr>
        </p:nvSpPr>
        <p:spPr>
          <a:xfrm>
            <a:off x="245964" y="945455"/>
            <a:ext cx="8640960" cy="3559477"/>
          </a:xfrm>
        </p:spPr>
        <p:txBody>
          <a:bodyPr/>
          <a:lstStyle/>
          <a:p>
            <a:pPr marL="0" indent="0">
              <a:buNone/>
            </a:pPr>
            <a:r>
              <a:rPr lang="en-AU" u="sng" dirty="0">
                <a:solidFill>
                  <a:srgbClr val="002060"/>
                </a:solidFill>
              </a:rPr>
              <a:t>Extended responses</a:t>
            </a:r>
          </a:p>
          <a:p>
            <a:endParaRPr lang="en-AU" sz="1600" b="0" dirty="0">
              <a:solidFill>
                <a:srgbClr val="002060"/>
              </a:solidFill>
            </a:endParaRPr>
          </a:p>
          <a:p>
            <a:r>
              <a:rPr lang="en-AU" sz="1600" b="0" dirty="0">
                <a:solidFill>
                  <a:srgbClr val="002060"/>
                </a:solidFill>
              </a:rPr>
              <a:t>An extended response is NOT an essay</a:t>
            </a:r>
          </a:p>
          <a:p>
            <a:r>
              <a:rPr lang="en-AU" sz="1600" b="0" dirty="0">
                <a:solidFill>
                  <a:srgbClr val="002060"/>
                </a:solidFill>
              </a:rPr>
              <a:t>Short &amp; focused on a particular element of the ancient society </a:t>
            </a:r>
          </a:p>
          <a:p>
            <a:r>
              <a:rPr lang="en-AU" sz="1600" b="0" dirty="0">
                <a:solidFill>
                  <a:srgbClr val="002060"/>
                </a:solidFill>
              </a:rPr>
              <a:t>More expository than argumentative</a:t>
            </a:r>
          </a:p>
          <a:p>
            <a:r>
              <a:rPr lang="en-AU" sz="1600" b="0" dirty="0">
                <a:solidFill>
                  <a:srgbClr val="002060"/>
                </a:solidFill>
              </a:rPr>
              <a:t>Example: Explain the impact of the military campaigns of </a:t>
            </a:r>
            <a:r>
              <a:rPr lang="en-AU" sz="1600" b="0" dirty="0" err="1">
                <a:solidFill>
                  <a:srgbClr val="002060"/>
                </a:solidFill>
              </a:rPr>
              <a:t>Thutmoses</a:t>
            </a:r>
            <a:r>
              <a:rPr lang="en-AU" sz="1600" b="0" dirty="0">
                <a:solidFill>
                  <a:srgbClr val="002060"/>
                </a:solidFill>
              </a:rPr>
              <a:t> III on the economic system of New Kingdom Egypt. Use evidence to support your response.</a:t>
            </a:r>
          </a:p>
          <a:p>
            <a:r>
              <a:rPr lang="en-AU" sz="1600" b="0" dirty="0">
                <a:solidFill>
                  <a:srgbClr val="002060"/>
                </a:solidFill>
              </a:rPr>
              <a:t>Relevant points clearly delineated with signposting</a:t>
            </a:r>
          </a:p>
          <a:p>
            <a:r>
              <a:rPr lang="en-AU" sz="1600" b="0" dirty="0">
                <a:solidFill>
                  <a:srgbClr val="002060"/>
                </a:solidFill>
              </a:rPr>
              <a:t>Use a wealth of evidence such as dates and key individuals</a:t>
            </a:r>
          </a:p>
          <a:p>
            <a:r>
              <a:rPr lang="en-AU" sz="1600" b="0" dirty="0">
                <a:solidFill>
                  <a:srgbClr val="002060"/>
                </a:solidFill>
              </a:rPr>
              <a:t>Ancient and modern sources</a:t>
            </a:r>
          </a:p>
          <a:p>
            <a:endParaRPr lang="en-AU" sz="2000" b="0" dirty="0">
              <a:solidFill>
                <a:srgbClr val="FF0000"/>
              </a:solidFill>
            </a:endParaRPr>
          </a:p>
          <a:p>
            <a:endParaRPr lang="en-US" dirty="0"/>
          </a:p>
        </p:txBody>
      </p:sp>
      <p:sp>
        <p:nvSpPr>
          <p:cNvPr id="5" name="TextBox 4">
            <a:extLst>
              <a:ext uri="{FF2B5EF4-FFF2-40B4-BE49-F238E27FC236}">
                <a16:creationId xmlns:a16="http://schemas.microsoft.com/office/drawing/2014/main" id="{6F7B59CF-BA26-7A4B-B29A-B926A75187A4}"/>
              </a:ext>
            </a:extLst>
          </p:cNvPr>
          <p:cNvSpPr txBox="1"/>
          <p:nvPr/>
        </p:nvSpPr>
        <p:spPr>
          <a:xfrm>
            <a:off x="8676456" y="4227934"/>
            <a:ext cx="576064" cy="276999"/>
          </a:xfrm>
          <a:prstGeom prst="rect">
            <a:avLst/>
          </a:prstGeom>
          <a:noFill/>
        </p:spPr>
        <p:txBody>
          <a:bodyPr wrap="square" rtlCol="0">
            <a:spAutoFit/>
          </a:bodyPr>
          <a:lstStyle/>
          <a:p>
            <a:r>
              <a:rPr lang="en-US" sz="1200" dirty="0"/>
              <a:t>27</a:t>
            </a:r>
          </a:p>
        </p:txBody>
      </p:sp>
    </p:spTree>
    <p:extLst>
      <p:ext uri="{BB962C8B-B14F-4D97-AF65-F5344CB8AC3E}">
        <p14:creationId xmlns:p14="http://schemas.microsoft.com/office/powerpoint/2010/main" val="268700446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97B1A-39FD-6F46-8D66-796F8AF4EE90}"/>
              </a:ext>
            </a:extLst>
          </p:cNvPr>
          <p:cNvSpPr>
            <a:spLocks noGrp="1"/>
          </p:cNvSpPr>
          <p:nvPr>
            <p:ph type="title"/>
          </p:nvPr>
        </p:nvSpPr>
        <p:spPr>
          <a:xfrm>
            <a:off x="251520" y="195486"/>
            <a:ext cx="8640960" cy="720080"/>
          </a:xfrm>
        </p:spPr>
        <p:txBody>
          <a:bodyPr/>
          <a:lstStyle/>
          <a:p>
            <a:r>
              <a:rPr lang="en-AU" dirty="0"/>
              <a:t>Assessment Ideas</a:t>
            </a:r>
            <a:endParaRPr lang="en-US" dirty="0"/>
          </a:p>
        </p:txBody>
      </p:sp>
      <p:sp>
        <p:nvSpPr>
          <p:cNvPr id="3" name="Content Placeholder 2">
            <a:extLst>
              <a:ext uri="{FF2B5EF4-FFF2-40B4-BE49-F238E27FC236}">
                <a16:creationId xmlns:a16="http://schemas.microsoft.com/office/drawing/2014/main" id="{D06A1DF8-AA61-D24A-9345-297E8253B7EF}"/>
              </a:ext>
            </a:extLst>
          </p:cNvPr>
          <p:cNvSpPr>
            <a:spLocks noGrp="1"/>
          </p:cNvSpPr>
          <p:nvPr>
            <p:ph sz="half" idx="1"/>
          </p:nvPr>
        </p:nvSpPr>
        <p:spPr>
          <a:xfrm>
            <a:off x="251520" y="933748"/>
            <a:ext cx="8640960" cy="3463230"/>
          </a:xfrm>
        </p:spPr>
        <p:txBody>
          <a:bodyPr/>
          <a:lstStyle/>
          <a:p>
            <a:pPr marL="0" indent="0">
              <a:buNone/>
            </a:pPr>
            <a:r>
              <a:rPr lang="en-AU" sz="2000" u="sng" dirty="0">
                <a:solidFill>
                  <a:srgbClr val="002060"/>
                </a:solidFill>
              </a:rPr>
              <a:t>Evaluation of historical sources</a:t>
            </a:r>
          </a:p>
          <a:p>
            <a:endParaRPr lang="en-AU" sz="1800" b="0" dirty="0">
              <a:solidFill>
                <a:srgbClr val="002060"/>
              </a:solidFill>
            </a:endParaRPr>
          </a:p>
          <a:p>
            <a:r>
              <a:rPr lang="en-AU" sz="1800" b="0" dirty="0">
                <a:solidFill>
                  <a:srgbClr val="002060"/>
                </a:solidFill>
              </a:rPr>
              <a:t>Provide students with two or more </a:t>
            </a:r>
            <a:r>
              <a:rPr lang="en-US" sz="1800" b="0" dirty="0">
                <a:solidFill>
                  <a:srgbClr val="002060"/>
                </a:solidFill>
              </a:rPr>
              <a:t>extracts from ancient and/or modern sources on the role played by Persia in the eventual outcome of the Peloponnesian War</a:t>
            </a:r>
          </a:p>
          <a:p>
            <a:r>
              <a:rPr lang="en-US" sz="1800" b="0" dirty="0">
                <a:solidFill>
                  <a:srgbClr val="002060"/>
                </a:solidFill>
              </a:rPr>
              <a:t>Ancient sources include Xenophon and Plutarch</a:t>
            </a:r>
          </a:p>
          <a:p>
            <a:r>
              <a:rPr lang="en-US" sz="1800" b="0" dirty="0">
                <a:solidFill>
                  <a:srgbClr val="002060"/>
                </a:solidFill>
              </a:rPr>
              <a:t>Devise a range of questions that enable students to access and comprehend the information and viewpoints present in the documents</a:t>
            </a:r>
          </a:p>
          <a:p>
            <a:r>
              <a:rPr lang="en-US" sz="1800" b="0" dirty="0">
                <a:solidFill>
                  <a:srgbClr val="002060"/>
                </a:solidFill>
              </a:rPr>
              <a:t>Move on to more challenging questions which encourage students to critically </a:t>
            </a:r>
            <a:r>
              <a:rPr lang="en-US" sz="1800" b="0" dirty="0" err="1">
                <a:solidFill>
                  <a:srgbClr val="002060"/>
                </a:solidFill>
              </a:rPr>
              <a:t>analyse</a:t>
            </a:r>
            <a:r>
              <a:rPr lang="en-US" sz="1800" b="0" dirty="0">
                <a:solidFill>
                  <a:srgbClr val="002060"/>
                </a:solidFill>
              </a:rPr>
              <a:t> assumptions and arguments based on evidence</a:t>
            </a:r>
          </a:p>
          <a:p>
            <a:r>
              <a:rPr lang="en-US" sz="1800" b="0" dirty="0">
                <a:solidFill>
                  <a:srgbClr val="002060"/>
                </a:solidFill>
              </a:rPr>
              <a:t>Where relevant, challenge or broaden the viewpoint of the sources provided    </a:t>
            </a:r>
            <a:endParaRPr lang="en-AU" sz="1800" b="0" dirty="0">
              <a:solidFill>
                <a:srgbClr val="002060"/>
              </a:solidFill>
            </a:endParaRPr>
          </a:p>
          <a:p>
            <a:endParaRPr lang="en-US" dirty="0"/>
          </a:p>
        </p:txBody>
      </p:sp>
      <p:sp>
        <p:nvSpPr>
          <p:cNvPr id="5" name="TextBox 4">
            <a:extLst>
              <a:ext uri="{FF2B5EF4-FFF2-40B4-BE49-F238E27FC236}">
                <a16:creationId xmlns:a16="http://schemas.microsoft.com/office/drawing/2014/main" id="{F553F8FC-C791-0640-8EAC-26D5642C4991}"/>
              </a:ext>
            </a:extLst>
          </p:cNvPr>
          <p:cNvSpPr txBox="1"/>
          <p:nvPr/>
        </p:nvSpPr>
        <p:spPr>
          <a:xfrm>
            <a:off x="8676456" y="4227934"/>
            <a:ext cx="576064" cy="276999"/>
          </a:xfrm>
          <a:prstGeom prst="rect">
            <a:avLst/>
          </a:prstGeom>
          <a:noFill/>
        </p:spPr>
        <p:txBody>
          <a:bodyPr wrap="square" rtlCol="0">
            <a:spAutoFit/>
          </a:bodyPr>
          <a:lstStyle/>
          <a:p>
            <a:r>
              <a:rPr lang="en-US" sz="1200" dirty="0"/>
              <a:t>28</a:t>
            </a:r>
          </a:p>
        </p:txBody>
      </p:sp>
    </p:spTree>
    <p:extLst>
      <p:ext uri="{BB962C8B-B14F-4D97-AF65-F5344CB8AC3E}">
        <p14:creationId xmlns:p14="http://schemas.microsoft.com/office/powerpoint/2010/main" val="195766788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05DE8-B252-1049-B72B-A66B532139E9}"/>
              </a:ext>
            </a:extLst>
          </p:cNvPr>
          <p:cNvSpPr>
            <a:spLocks noGrp="1"/>
          </p:cNvSpPr>
          <p:nvPr>
            <p:ph type="title"/>
          </p:nvPr>
        </p:nvSpPr>
        <p:spPr>
          <a:xfrm>
            <a:off x="251520" y="130324"/>
            <a:ext cx="8640960" cy="857250"/>
          </a:xfrm>
        </p:spPr>
        <p:txBody>
          <a:bodyPr/>
          <a:lstStyle/>
          <a:p>
            <a:r>
              <a:rPr lang="en-AU" dirty="0"/>
              <a:t>Assessment Ideas</a:t>
            </a:r>
            <a:endParaRPr lang="en-US" dirty="0"/>
          </a:p>
        </p:txBody>
      </p:sp>
      <p:sp>
        <p:nvSpPr>
          <p:cNvPr id="3" name="Content Placeholder 2">
            <a:extLst>
              <a:ext uri="{FF2B5EF4-FFF2-40B4-BE49-F238E27FC236}">
                <a16:creationId xmlns:a16="http://schemas.microsoft.com/office/drawing/2014/main" id="{96018176-DE38-7E43-87E6-2E3C6A944385}"/>
              </a:ext>
            </a:extLst>
          </p:cNvPr>
          <p:cNvSpPr>
            <a:spLocks noGrp="1"/>
          </p:cNvSpPr>
          <p:nvPr>
            <p:ph sz="half" idx="1"/>
          </p:nvPr>
        </p:nvSpPr>
        <p:spPr>
          <a:xfrm>
            <a:off x="251520" y="915566"/>
            <a:ext cx="8424936" cy="3528392"/>
          </a:xfrm>
        </p:spPr>
        <p:txBody>
          <a:bodyPr/>
          <a:lstStyle/>
          <a:p>
            <a:pPr marL="0" indent="0">
              <a:buNone/>
            </a:pPr>
            <a:r>
              <a:rPr lang="en-US" u="sng" dirty="0">
                <a:solidFill>
                  <a:srgbClr val="002060"/>
                </a:solidFill>
              </a:rPr>
              <a:t>A historical inquiry</a:t>
            </a:r>
          </a:p>
          <a:p>
            <a:endParaRPr lang="en-US" sz="1600" b="0" dirty="0">
              <a:solidFill>
                <a:srgbClr val="002060"/>
              </a:solidFill>
            </a:endParaRPr>
          </a:p>
          <a:p>
            <a:r>
              <a:rPr lang="en-US" sz="1600" b="0" dirty="0">
                <a:solidFill>
                  <a:srgbClr val="002060"/>
                </a:solidFill>
              </a:rPr>
              <a:t>Students select one of the social groups or relationships listed (</a:t>
            </a:r>
            <a:r>
              <a:rPr lang="en-US" sz="1600" b="0" dirty="0" err="1">
                <a:solidFill>
                  <a:srgbClr val="002060"/>
                </a:solidFill>
              </a:rPr>
              <a:t>eg</a:t>
            </a:r>
            <a:r>
              <a:rPr lang="en-US" sz="1600" b="0" dirty="0">
                <a:solidFill>
                  <a:srgbClr val="002060"/>
                </a:solidFill>
              </a:rPr>
              <a:t> women, slaves, the patron-client relationship)</a:t>
            </a:r>
          </a:p>
          <a:p>
            <a:r>
              <a:rPr lang="en-US" sz="1600" b="0" dirty="0">
                <a:solidFill>
                  <a:srgbClr val="002060"/>
                </a:solidFill>
              </a:rPr>
              <a:t>Formulate inquiry question:</a:t>
            </a:r>
          </a:p>
          <a:p>
            <a:pPr lvl="1"/>
            <a:r>
              <a:rPr lang="en-US" sz="1400" dirty="0">
                <a:solidFill>
                  <a:srgbClr val="002060"/>
                </a:solidFill>
              </a:rPr>
              <a:t>“To what extent could women participate meaningfully in politics and public life in ancient Rome?”</a:t>
            </a:r>
            <a:endParaRPr lang="en-US" sz="1400" b="0" dirty="0">
              <a:solidFill>
                <a:srgbClr val="002060"/>
              </a:solidFill>
            </a:endParaRPr>
          </a:p>
          <a:p>
            <a:pPr lvl="1"/>
            <a:r>
              <a:rPr lang="en-US" sz="1400" dirty="0">
                <a:solidFill>
                  <a:srgbClr val="002060"/>
                </a:solidFill>
              </a:rPr>
              <a:t>“Who gained the most in the patron-client relationship in Rome of the early republic?”</a:t>
            </a:r>
          </a:p>
          <a:p>
            <a:r>
              <a:rPr lang="en-US" sz="1600" b="0" dirty="0">
                <a:solidFill>
                  <a:srgbClr val="002060"/>
                </a:solidFill>
              </a:rPr>
              <a:t>Provide students with time to locate and evaluate relevant resources</a:t>
            </a:r>
          </a:p>
          <a:p>
            <a:r>
              <a:rPr lang="en-US" sz="1600" b="0" dirty="0">
                <a:solidFill>
                  <a:srgbClr val="002060"/>
                </a:solidFill>
              </a:rPr>
              <a:t>Students prepare their notes based on evidence (including ancient and modern sources)</a:t>
            </a:r>
          </a:p>
          <a:p>
            <a:r>
              <a:rPr lang="en-US" sz="1600" b="0" dirty="0">
                <a:solidFill>
                  <a:srgbClr val="002060"/>
                </a:solidFill>
              </a:rPr>
              <a:t>Students write up their investigation under time using their research notes as a guide </a:t>
            </a:r>
          </a:p>
          <a:p>
            <a:endParaRPr lang="en-US" b="0" dirty="0">
              <a:solidFill>
                <a:srgbClr val="FF0000"/>
              </a:solidFill>
            </a:endParaRPr>
          </a:p>
          <a:p>
            <a:endParaRPr lang="en-US" b="0" dirty="0">
              <a:solidFill>
                <a:srgbClr val="FF0000"/>
              </a:solidFill>
            </a:endParaRPr>
          </a:p>
        </p:txBody>
      </p:sp>
      <p:sp>
        <p:nvSpPr>
          <p:cNvPr id="5" name="TextBox 4">
            <a:extLst>
              <a:ext uri="{FF2B5EF4-FFF2-40B4-BE49-F238E27FC236}">
                <a16:creationId xmlns:a16="http://schemas.microsoft.com/office/drawing/2014/main" id="{61162AEF-E5C5-BC45-BAAD-ADD587F1C54A}"/>
              </a:ext>
            </a:extLst>
          </p:cNvPr>
          <p:cNvSpPr txBox="1"/>
          <p:nvPr/>
        </p:nvSpPr>
        <p:spPr>
          <a:xfrm>
            <a:off x="8676456" y="4227934"/>
            <a:ext cx="576064" cy="276999"/>
          </a:xfrm>
          <a:prstGeom prst="rect">
            <a:avLst/>
          </a:prstGeom>
          <a:noFill/>
        </p:spPr>
        <p:txBody>
          <a:bodyPr wrap="square" rtlCol="0">
            <a:spAutoFit/>
          </a:bodyPr>
          <a:lstStyle/>
          <a:p>
            <a:r>
              <a:rPr lang="en-US" sz="1200" dirty="0"/>
              <a:t>29</a:t>
            </a:r>
          </a:p>
        </p:txBody>
      </p:sp>
    </p:spTree>
    <p:extLst>
      <p:ext uri="{BB962C8B-B14F-4D97-AF65-F5344CB8AC3E}">
        <p14:creationId xmlns:p14="http://schemas.microsoft.com/office/powerpoint/2010/main" val="23294661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Outline</a:t>
            </a:r>
          </a:p>
        </p:txBody>
      </p:sp>
      <p:sp>
        <p:nvSpPr>
          <p:cNvPr id="3" name="Content Placeholder 2"/>
          <p:cNvSpPr>
            <a:spLocks noGrp="1"/>
          </p:cNvSpPr>
          <p:nvPr>
            <p:ph idx="1"/>
          </p:nvPr>
        </p:nvSpPr>
        <p:spPr/>
        <p:txBody>
          <a:bodyPr/>
          <a:lstStyle/>
          <a:p>
            <a:r>
              <a:rPr lang="en-AU" dirty="0"/>
              <a:t>At a glance</a:t>
            </a:r>
          </a:p>
          <a:p>
            <a:r>
              <a:rPr lang="en-AU" dirty="0"/>
              <a:t>Features of Units 3 and 4 Ancient History</a:t>
            </a:r>
          </a:p>
          <a:p>
            <a:r>
              <a:rPr lang="en-AU" dirty="0"/>
              <a:t>Overview of the areas of study</a:t>
            </a:r>
          </a:p>
          <a:p>
            <a:r>
              <a:rPr lang="en-AU" dirty="0"/>
              <a:t>Teaching ideas</a:t>
            </a:r>
          </a:p>
          <a:p>
            <a:r>
              <a:rPr lang="en-AU" dirty="0"/>
              <a:t>Questions </a:t>
            </a:r>
          </a:p>
        </p:txBody>
      </p:sp>
      <p:sp>
        <p:nvSpPr>
          <p:cNvPr id="6" name="TextBox 5">
            <a:extLst>
              <a:ext uri="{FF2B5EF4-FFF2-40B4-BE49-F238E27FC236}">
                <a16:creationId xmlns:a16="http://schemas.microsoft.com/office/drawing/2014/main" id="{887BAC48-BF40-7F49-AA4E-F248225C9E5B}"/>
              </a:ext>
            </a:extLst>
          </p:cNvPr>
          <p:cNvSpPr txBox="1"/>
          <p:nvPr/>
        </p:nvSpPr>
        <p:spPr>
          <a:xfrm>
            <a:off x="8676458" y="4169958"/>
            <a:ext cx="360038" cy="276999"/>
          </a:xfrm>
          <a:prstGeom prst="rect">
            <a:avLst/>
          </a:prstGeom>
          <a:noFill/>
        </p:spPr>
        <p:txBody>
          <a:bodyPr wrap="square" rtlCol="0">
            <a:spAutoFit/>
          </a:bodyPr>
          <a:lstStyle/>
          <a:p>
            <a:r>
              <a:rPr lang="en-US" sz="1200" dirty="0"/>
              <a:t>3</a:t>
            </a:r>
          </a:p>
        </p:txBody>
      </p:sp>
    </p:spTree>
    <p:extLst>
      <p:ext uri="{BB962C8B-B14F-4D97-AF65-F5344CB8AC3E}">
        <p14:creationId xmlns:p14="http://schemas.microsoft.com/office/powerpoint/2010/main" val="165995520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0BE6A0-FBA6-4620-AB06-371FECEC042F}"/>
              </a:ext>
            </a:extLst>
          </p:cNvPr>
          <p:cNvSpPr>
            <a:spLocks noGrp="1"/>
          </p:cNvSpPr>
          <p:nvPr>
            <p:ph type="title"/>
          </p:nvPr>
        </p:nvSpPr>
        <p:spPr/>
        <p:txBody>
          <a:bodyPr/>
          <a:lstStyle/>
          <a:p>
            <a:r>
              <a:rPr lang="en-AU"/>
              <a:t>Questions</a:t>
            </a:r>
          </a:p>
        </p:txBody>
      </p:sp>
      <p:sp>
        <p:nvSpPr>
          <p:cNvPr id="6" name="Text Placeholder 5">
            <a:extLst>
              <a:ext uri="{FF2B5EF4-FFF2-40B4-BE49-F238E27FC236}">
                <a16:creationId xmlns:a16="http://schemas.microsoft.com/office/drawing/2014/main" id="{82C9380C-32C3-4C00-BA66-AA5B92D1A17E}"/>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180274194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8A35-1114-49B3-91B1-A8E63DEB1E3F}"/>
              </a:ext>
            </a:extLst>
          </p:cNvPr>
          <p:cNvSpPr>
            <a:spLocks noGrp="1"/>
          </p:cNvSpPr>
          <p:nvPr>
            <p:ph type="title"/>
          </p:nvPr>
        </p:nvSpPr>
        <p:spPr/>
        <p:txBody>
          <a:bodyPr/>
          <a:lstStyle/>
          <a:p>
            <a:r>
              <a:rPr lang="en-AU" dirty="0"/>
              <a:t>At a glance</a:t>
            </a:r>
          </a:p>
        </p:txBody>
      </p:sp>
      <p:graphicFrame>
        <p:nvGraphicFramePr>
          <p:cNvPr id="4" name="Content Placeholder 3">
            <a:extLst>
              <a:ext uri="{FF2B5EF4-FFF2-40B4-BE49-F238E27FC236}">
                <a16:creationId xmlns:a16="http://schemas.microsoft.com/office/drawing/2014/main" id="{2950D0C3-0ECB-48F3-BE11-AD8BA7714CC4}"/>
              </a:ext>
            </a:extLst>
          </p:cNvPr>
          <p:cNvGraphicFramePr>
            <a:graphicFrameLocks noGrp="1"/>
          </p:cNvGraphicFramePr>
          <p:nvPr>
            <p:ph idx="1"/>
            <p:extLst>
              <p:ext uri="{D42A27DB-BD31-4B8C-83A1-F6EECF244321}">
                <p14:modId xmlns:p14="http://schemas.microsoft.com/office/powerpoint/2010/main" val="3339983524"/>
              </p:ext>
            </p:extLst>
          </p:nvPr>
        </p:nvGraphicFramePr>
        <p:xfrm>
          <a:off x="611560" y="1203598"/>
          <a:ext cx="7200799" cy="2286000"/>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198516938"/>
                    </a:ext>
                  </a:extLst>
                </a:gridCol>
                <a:gridCol w="1906791">
                  <a:extLst>
                    <a:ext uri="{9D8B030D-6E8A-4147-A177-3AD203B41FA5}">
                      <a16:colId xmlns:a16="http://schemas.microsoft.com/office/drawing/2014/main" val="1517360189"/>
                    </a:ext>
                  </a:extLst>
                </a:gridCol>
                <a:gridCol w="1964028">
                  <a:extLst>
                    <a:ext uri="{9D8B030D-6E8A-4147-A177-3AD203B41FA5}">
                      <a16:colId xmlns:a16="http://schemas.microsoft.com/office/drawing/2014/main" val="1387459684"/>
                    </a:ext>
                  </a:extLst>
                </a:gridCol>
                <a:gridCol w="2177852">
                  <a:extLst>
                    <a:ext uri="{9D8B030D-6E8A-4147-A177-3AD203B41FA5}">
                      <a16:colId xmlns:a16="http://schemas.microsoft.com/office/drawing/2014/main" val="2828084420"/>
                    </a:ext>
                  </a:extLst>
                </a:gridCol>
              </a:tblGrid>
              <a:tr h="293102">
                <a:tc>
                  <a:txBody>
                    <a:bodyPr/>
                    <a:lstStyle/>
                    <a:p>
                      <a:endParaRPr lang="en-AU" dirty="0"/>
                    </a:p>
                  </a:txBody>
                  <a:tcPr/>
                </a:tc>
                <a:tc gridSpan="3">
                  <a:txBody>
                    <a:bodyPr/>
                    <a:lstStyle/>
                    <a:p>
                      <a:pPr algn="ctr"/>
                      <a:r>
                        <a:rPr lang="en-AU" dirty="0"/>
                        <a:t>Units 3 and 4</a:t>
                      </a:r>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894843587"/>
                  </a:ext>
                </a:extLst>
              </a:tr>
              <a:tr h="293102">
                <a:tc>
                  <a:txBody>
                    <a:bodyPr/>
                    <a:lstStyle/>
                    <a:p>
                      <a:endParaRPr lang="en-AU" dirty="0"/>
                    </a:p>
                  </a:txBody>
                  <a:tcPr/>
                </a:tc>
                <a:tc>
                  <a:txBody>
                    <a:bodyPr/>
                    <a:lstStyle/>
                    <a:p>
                      <a:pPr algn="ctr"/>
                      <a:r>
                        <a:rPr lang="en-AU" dirty="0"/>
                        <a:t>Egypt</a:t>
                      </a:r>
                    </a:p>
                  </a:txBody>
                  <a:tcPr>
                    <a:lnR w="12700" cap="flat" cmpd="sng" algn="ctr">
                      <a:solidFill>
                        <a:schemeClr val="bg1"/>
                      </a:solidFill>
                      <a:prstDash val="solid"/>
                      <a:round/>
                      <a:headEnd type="none" w="med" len="med"/>
                      <a:tailEnd type="none" w="med" len="med"/>
                    </a:lnR>
                  </a:tcPr>
                </a:tc>
                <a:tc>
                  <a:txBody>
                    <a:bodyPr/>
                    <a:lstStyle/>
                    <a:p>
                      <a:pPr algn="ctr"/>
                      <a:r>
                        <a:rPr lang="en-AU" dirty="0"/>
                        <a:t>Greece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n-AU" dirty="0"/>
                        <a:t>Rome </a:t>
                      </a: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490843297"/>
                  </a:ext>
                </a:extLst>
              </a:tr>
              <a:tr h="370840">
                <a:tc>
                  <a:txBody>
                    <a:bodyPr/>
                    <a:lstStyle/>
                    <a:p>
                      <a:r>
                        <a:rPr lang="en-AU" dirty="0"/>
                        <a:t>Area of Study 1</a:t>
                      </a: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Living in an ancient society</a:t>
                      </a:r>
                      <a:endParaRPr lang="en-AU" sz="1800" kern="1200" dirty="0">
                        <a:solidFill>
                          <a:schemeClr val="dk1"/>
                        </a:solidFill>
                        <a:effectLst/>
                        <a:latin typeface="+mn-lt"/>
                        <a:ea typeface="+mn-ea"/>
                        <a:cs typeface="+mn-cs"/>
                      </a:endParaRPr>
                    </a:p>
                    <a:p>
                      <a:endParaRPr lang="en-AU" dirty="0"/>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6918774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2</a:t>
                      </a:r>
                    </a:p>
                    <a:p>
                      <a:endParaRPr lang="en-AU" dirty="0"/>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People in power, societies in crisis</a:t>
                      </a:r>
                      <a:endParaRPr lang="en-AU" sz="1800" kern="1200" dirty="0">
                        <a:solidFill>
                          <a:schemeClr val="dk1"/>
                        </a:solidFill>
                        <a:effectLst/>
                        <a:latin typeface="+mn-lt"/>
                        <a:ea typeface="+mn-ea"/>
                        <a:cs typeface="+mn-cs"/>
                      </a:endParaRPr>
                    </a:p>
                    <a:p>
                      <a:endParaRPr lang="en-AU" dirty="0"/>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797276898"/>
                  </a:ext>
                </a:extLst>
              </a:tr>
            </a:tbl>
          </a:graphicData>
        </a:graphic>
      </p:graphicFrame>
      <p:sp>
        <p:nvSpPr>
          <p:cNvPr id="5" name="TextBox 4">
            <a:extLst>
              <a:ext uri="{FF2B5EF4-FFF2-40B4-BE49-F238E27FC236}">
                <a16:creationId xmlns:a16="http://schemas.microsoft.com/office/drawing/2014/main" id="{BE5BC372-72DE-854F-9041-51F3C28E9BE1}"/>
              </a:ext>
            </a:extLst>
          </p:cNvPr>
          <p:cNvSpPr txBox="1"/>
          <p:nvPr/>
        </p:nvSpPr>
        <p:spPr>
          <a:xfrm>
            <a:off x="8676458" y="4169958"/>
            <a:ext cx="360038" cy="276999"/>
          </a:xfrm>
          <a:prstGeom prst="rect">
            <a:avLst/>
          </a:prstGeom>
          <a:noFill/>
        </p:spPr>
        <p:txBody>
          <a:bodyPr wrap="square" rtlCol="0">
            <a:spAutoFit/>
          </a:bodyPr>
          <a:lstStyle/>
          <a:p>
            <a:r>
              <a:rPr lang="en-US" sz="1200" dirty="0"/>
              <a:t>4</a:t>
            </a:r>
          </a:p>
        </p:txBody>
      </p:sp>
    </p:spTree>
    <p:extLst>
      <p:ext uri="{BB962C8B-B14F-4D97-AF65-F5344CB8AC3E}">
        <p14:creationId xmlns:p14="http://schemas.microsoft.com/office/powerpoint/2010/main" val="20869819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7534"/>
            <a:ext cx="8712968" cy="857250"/>
          </a:xfrm>
        </p:spPr>
        <p:txBody>
          <a:bodyPr/>
          <a:lstStyle/>
          <a:p>
            <a:r>
              <a:rPr lang="en-AU" dirty="0"/>
              <a:t>Changes </a:t>
            </a:r>
            <a:r>
              <a:rPr lang="en-AU" dirty="0">
                <a:solidFill>
                  <a:schemeClr val="accent6"/>
                </a:solidFill>
              </a:rPr>
              <a:t>to Units 3 and 4</a:t>
            </a:r>
            <a:br>
              <a:rPr lang="en-AU" dirty="0">
                <a:solidFill>
                  <a:srgbClr val="FF0000"/>
                </a:solidFill>
              </a:rPr>
            </a:br>
            <a:endParaRPr lang="en-AU" dirty="0">
              <a:solidFill>
                <a:srgbClr val="FF0000"/>
              </a:solidFill>
            </a:endParaRPr>
          </a:p>
        </p:txBody>
      </p:sp>
      <p:sp>
        <p:nvSpPr>
          <p:cNvPr id="3" name="Content Placeholder 2"/>
          <p:cNvSpPr>
            <a:spLocks noGrp="1"/>
          </p:cNvSpPr>
          <p:nvPr>
            <p:ph idx="1"/>
          </p:nvPr>
        </p:nvSpPr>
        <p:spPr>
          <a:xfrm>
            <a:off x="195164" y="1275606"/>
            <a:ext cx="8712968" cy="2971800"/>
          </a:xfrm>
        </p:spPr>
        <p:txBody>
          <a:bodyPr/>
          <a:lstStyle/>
          <a:p>
            <a:r>
              <a:rPr lang="en-AU" dirty="0"/>
              <a:t>Area of Study 1 – Living in an ancient society</a:t>
            </a:r>
          </a:p>
          <a:p>
            <a:r>
              <a:rPr lang="en-AU" dirty="0"/>
              <a:t>Each Key knowledge organised by each feature - social, political and economic – gives a focus to the organisation of knowledge</a:t>
            </a:r>
          </a:p>
        </p:txBody>
      </p:sp>
      <p:sp>
        <p:nvSpPr>
          <p:cNvPr id="4" name="TextBox 3">
            <a:extLst>
              <a:ext uri="{FF2B5EF4-FFF2-40B4-BE49-F238E27FC236}">
                <a16:creationId xmlns:a16="http://schemas.microsoft.com/office/drawing/2014/main" id="{230E7142-5C2A-4F4C-BF59-4E5688A8CC8D}"/>
              </a:ext>
            </a:extLst>
          </p:cNvPr>
          <p:cNvSpPr txBox="1"/>
          <p:nvPr/>
        </p:nvSpPr>
        <p:spPr>
          <a:xfrm>
            <a:off x="8676458" y="4169958"/>
            <a:ext cx="360038" cy="276999"/>
          </a:xfrm>
          <a:prstGeom prst="rect">
            <a:avLst/>
          </a:prstGeom>
          <a:noFill/>
        </p:spPr>
        <p:txBody>
          <a:bodyPr wrap="square" rtlCol="0">
            <a:spAutoFit/>
          </a:bodyPr>
          <a:lstStyle/>
          <a:p>
            <a:r>
              <a:rPr lang="en-US" sz="1200" dirty="0"/>
              <a:t>5</a:t>
            </a:r>
          </a:p>
        </p:txBody>
      </p:sp>
    </p:spTree>
    <p:extLst>
      <p:ext uri="{BB962C8B-B14F-4D97-AF65-F5344CB8AC3E}">
        <p14:creationId xmlns:p14="http://schemas.microsoft.com/office/powerpoint/2010/main" val="7603090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84100-6AB6-4D11-A625-AA29C311AAF2}"/>
              </a:ext>
            </a:extLst>
          </p:cNvPr>
          <p:cNvSpPr>
            <a:spLocks noGrp="1"/>
          </p:cNvSpPr>
          <p:nvPr>
            <p:ph type="title"/>
          </p:nvPr>
        </p:nvSpPr>
        <p:spPr/>
        <p:txBody>
          <a:bodyPr/>
          <a:lstStyle/>
          <a:p>
            <a:r>
              <a:rPr lang="en-AU" dirty="0"/>
              <a:t>Changes </a:t>
            </a:r>
            <a:r>
              <a:rPr lang="en-AU" dirty="0">
                <a:solidFill>
                  <a:schemeClr val="accent6"/>
                </a:solidFill>
              </a:rPr>
              <a:t>to Units 3 and 4</a:t>
            </a:r>
          </a:p>
        </p:txBody>
      </p:sp>
      <p:sp>
        <p:nvSpPr>
          <p:cNvPr id="3" name="Content Placeholder 2">
            <a:extLst>
              <a:ext uri="{FF2B5EF4-FFF2-40B4-BE49-F238E27FC236}">
                <a16:creationId xmlns:a16="http://schemas.microsoft.com/office/drawing/2014/main" id="{8DF4E048-D37D-4792-93E4-F991C2BBF1DA}"/>
              </a:ext>
            </a:extLst>
          </p:cNvPr>
          <p:cNvSpPr>
            <a:spLocks noGrp="1"/>
          </p:cNvSpPr>
          <p:nvPr>
            <p:ph idx="1"/>
          </p:nvPr>
        </p:nvSpPr>
        <p:spPr>
          <a:xfrm>
            <a:off x="207988" y="1336657"/>
            <a:ext cx="8712968" cy="2971800"/>
          </a:xfrm>
        </p:spPr>
        <p:txBody>
          <a:bodyPr/>
          <a:lstStyle/>
          <a:p>
            <a:r>
              <a:rPr lang="en-AU" dirty="0"/>
              <a:t>Area of Study 2 – People in power; societies in crisis</a:t>
            </a:r>
          </a:p>
          <a:p>
            <a:r>
              <a:rPr lang="en-AU" dirty="0"/>
              <a:t>Reorganise the key knowledge to</a:t>
            </a:r>
          </a:p>
          <a:p>
            <a:pPr lvl="1"/>
            <a:r>
              <a:rPr lang="en-GB" dirty="0"/>
              <a:t>the causes of the (</a:t>
            </a:r>
            <a:r>
              <a:rPr lang="en-GB" i="1" dirty="0"/>
              <a:t>Crisis</a:t>
            </a:r>
            <a:r>
              <a:rPr lang="en-GB" dirty="0"/>
              <a:t>)…</a:t>
            </a:r>
          </a:p>
          <a:p>
            <a:pPr lvl="1"/>
            <a:r>
              <a:rPr lang="en-GB" dirty="0"/>
              <a:t>the causes, course and consequences of key developments in the crisis, including…</a:t>
            </a:r>
          </a:p>
          <a:p>
            <a:pPr lvl="1"/>
            <a:r>
              <a:rPr lang="en-GB" dirty="0"/>
              <a:t>the role, motives and influence of the following individuals:…</a:t>
            </a:r>
          </a:p>
          <a:p>
            <a:r>
              <a:rPr lang="en-AU" dirty="0"/>
              <a:t>Added and additional figure to each society</a:t>
            </a:r>
          </a:p>
          <a:p>
            <a:endParaRPr lang="en-AU" dirty="0"/>
          </a:p>
          <a:p>
            <a:pPr lvl="1"/>
            <a:endParaRPr lang="en-AU" dirty="0"/>
          </a:p>
        </p:txBody>
      </p:sp>
      <p:sp>
        <p:nvSpPr>
          <p:cNvPr id="4" name="TextBox 3">
            <a:extLst>
              <a:ext uri="{FF2B5EF4-FFF2-40B4-BE49-F238E27FC236}">
                <a16:creationId xmlns:a16="http://schemas.microsoft.com/office/drawing/2014/main" id="{1CBA7847-830E-7E46-B975-F3D5BCCFD705}"/>
              </a:ext>
            </a:extLst>
          </p:cNvPr>
          <p:cNvSpPr txBox="1"/>
          <p:nvPr/>
        </p:nvSpPr>
        <p:spPr>
          <a:xfrm>
            <a:off x="8692824" y="4169958"/>
            <a:ext cx="327307" cy="276999"/>
          </a:xfrm>
          <a:prstGeom prst="rect">
            <a:avLst/>
          </a:prstGeom>
          <a:noFill/>
        </p:spPr>
        <p:txBody>
          <a:bodyPr wrap="square" rtlCol="0">
            <a:spAutoFit/>
          </a:bodyPr>
          <a:lstStyle/>
          <a:p>
            <a:r>
              <a:rPr lang="en-US" sz="1200" dirty="0"/>
              <a:t>6</a:t>
            </a:r>
          </a:p>
        </p:txBody>
      </p:sp>
    </p:spTree>
    <p:extLst>
      <p:ext uri="{BB962C8B-B14F-4D97-AF65-F5344CB8AC3E}">
        <p14:creationId xmlns:p14="http://schemas.microsoft.com/office/powerpoint/2010/main" val="36732937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663A07-90A0-4128-9309-3D0C1A17D3B4}"/>
              </a:ext>
            </a:extLst>
          </p:cNvPr>
          <p:cNvSpPr>
            <a:spLocks noGrp="1"/>
          </p:cNvSpPr>
          <p:nvPr>
            <p:ph type="title"/>
          </p:nvPr>
        </p:nvSpPr>
        <p:spPr>
          <a:xfrm>
            <a:off x="182960" y="195486"/>
            <a:ext cx="8784976" cy="651719"/>
          </a:xfrm>
        </p:spPr>
        <p:txBody>
          <a:bodyPr/>
          <a:lstStyle/>
          <a:p>
            <a:r>
              <a:rPr lang="en-AU" dirty="0"/>
              <a:t>Timeframes</a:t>
            </a:r>
          </a:p>
        </p:txBody>
      </p:sp>
      <p:sp>
        <p:nvSpPr>
          <p:cNvPr id="5" name="Text Placeholder 4">
            <a:extLst>
              <a:ext uri="{FF2B5EF4-FFF2-40B4-BE49-F238E27FC236}">
                <a16:creationId xmlns:a16="http://schemas.microsoft.com/office/drawing/2014/main" id="{571CC00F-F78E-49AC-A615-E21651FA8818}"/>
              </a:ext>
            </a:extLst>
          </p:cNvPr>
          <p:cNvSpPr>
            <a:spLocks noGrp="1"/>
          </p:cNvSpPr>
          <p:nvPr>
            <p:ph type="body" idx="1"/>
          </p:nvPr>
        </p:nvSpPr>
        <p:spPr>
          <a:xfrm>
            <a:off x="179512" y="984192"/>
            <a:ext cx="4320480" cy="479822"/>
          </a:xfrm>
        </p:spPr>
        <p:txBody>
          <a:bodyPr/>
          <a:lstStyle/>
          <a:p>
            <a:r>
              <a:rPr lang="en-GB" kern="1200" dirty="0">
                <a:solidFill>
                  <a:schemeClr val="dk1"/>
                </a:solidFill>
              </a:rPr>
              <a:t>Living in an ancient society</a:t>
            </a:r>
            <a:endParaRPr lang="en-AU" kern="1200" dirty="0">
              <a:solidFill>
                <a:schemeClr val="dk1"/>
              </a:solidFill>
            </a:endParaRPr>
          </a:p>
        </p:txBody>
      </p:sp>
      <p:sp>
        <p:nvSpPr>
          <p:cNvPr id="6" name="Content Placeholder 5">
            <a:extLst>
              <a:ext uri="{FF2B5EF4-FFF2-40B4-BE49-F238E27FC236}">
                <a16:creationId xmlns:a16="http://schemas.microsoft.com/office/drawing/2014/main" id="{293B95BF-1B96-4E20-96CC-52F6B64FAFD9}"/>
              </a:ext>
            </a:extLst>
          </p:cNvPr>
          <p:cNvSpPr>
            <a:spLocks noGrp="1"/>
          </p:cNvSpPr>
          <p:nvPr>
            <p:ph sz="half" idx="2"/>
          </p:nvPr>
        </p:nvSpPr>
        <p:spPr/>
        <p:txBody>
          <a:bodyPr/>
          <a:lstStyle/>
          <a:p>
            <a:pPr lvl="0"/>
            <a:r>
              <a:rPr lang="en-GB" sz="2000" dirty="0"/>
              <a:t>Ancient Egypt (1550–1069 BCE)</a:t>
            </a:r>
          </a:p>
          <a:p>
            <a:pPr marL="0" lvl="0" indent="0">
              <a:buNone/>
            </a:pPr>
            <a:endParaRPr lang="en-AU" sz="2000" dirty="0"/>
          </a:p>
          <a:p>
            <a:pPr lvl="0"/>
            <a:r>
              <a:rPr lang="en-GB" sz="2000" dirty="0"/>
              <a:t>Ancient Greece (800–454 BCE)</a:t>
            </a:r>
          </a:p>
          <a:p>
            <a:pPr lvl="0"/>
            <a:endParaRPr lang="en-GB" sz="2000" dirty="0"/>
          </a:p>
          <a:p>
            <a:pPr marL="0" lvl="0" indent="0">
              <a:buNone/>
            </a:pPr>
            <a:endParaRPr lang="en-AU" sz="2000" dirty="0"/>
          </a:p>
          <a:p>
            <a:pPr lvl="0"/>
            <a:r>
              <a:rPr lang="en-GB" sz="2000" dirty="0"/>
              <a:t>Ancient Rome (c.753–146 BCE)</a:t>
            </a:r>
            <a:endParaRPr lang="en-AU" sz="2000" dirty="0"/>
          </a:p>
          <a:p>
            <a:endParaRPr lang="en-AU" dirty="0"/>
          </a:p>
        </p:txBody>
      </p:sp>
      <p:sp>
        <p:nvSpPr>
          <p:cNvPr id="7" name="Text Placeholder 6">
            <a:extLst>
              <a:ext uri="{FF2B5EF4-FFF2-40B4-BE49-F238E27FC236}">
                <a16:creationId xmlns:a16="http://schemas.microsoft.com/office/drawing/2014/main" id="{EB5D159B-FFC3-405B-A0E9-B19E098F6FD2}"/>
              </a:ext>
            </a:extLst>
          </p:cNvPr>
          <p:cNvSpPr>
            <a:spLocks noGrp="1"/>
          </p:cNvSpPr>
          <p:nvPr>
            <p:ph type="body" idx="10"/>
          </p:nvPr>
        </p:nvSpPr>
        <p:spPr>
          <a:xfrm>
            <a:off x="4608659" y="1174204"/>
            <a:ext cx="4320480" cy="479822"/>
          </a:xfrm>
        </p:spPr>
        <p:txBody>
          <a:bodyPr/>
          <a:lstStyle/>
          <a:p>
            <a:r>
              <a:rPr lang="en-GB" kern="1200" dirty="0">
                <a:solidFill>
                  <a:schemeClr val="dk1"/>
                </a:solidFill>
              </a:rPr>
              <a:t>People in power, societies in crisis</a:t>
            </a:r>
            <a:endParaRPr lang="en-AU" kern="1200" dirty="0">
              <a:solidFill>
                <a:schemeClr val="dk1"/>
              </a:solidFill>
            </a:endParaRPr>
          </a:p>
        </p:txBody>
      </p:sp>
      <p:sp>
        <p:nvSpPr>
          <p:cNvPr id="8" name="Content Placeholder 7">
            <a:extLst>
              <a:ext uri="{FF2B5EF4-FFF2-40B4-BE49-F238E27FC236}">
                <a16:creationId xmlns:a16="http://schemas.microsoft.com/office/drawing/2014/main" id="{F3D5838C-EA4A-48C7-9D6D-64D37EC9F0B3}"/>
              </a:ext>
            </a:extLst>
          </p:cNvPr>
          <p:cNvSpPr>
            <a:spLocks noGrp="1"/>
          </p:cNvSpPr>
          <p:nvPr>
            <p:ph sz="half" idx="11"/>
          </p:nvPr>
        </p:nvSpPr>
        <p:spPr/>
        <p:txBody>
          <a:bodyPr/>
          <a:lstStyle/>
          <a:p>
            <a:pPr lvl="0"/>
            <a:r>
              <a:rPr lang="en-GB" sz="2000" dirty="0"/>
              <a:t>Ancient Egypt – The Amarna Period (1391–1292 BCE)</a:t>
            </a:r>
            <a:endParaRPr lang="en-AU" sz="2000" dirty="0"/>
          </a:p>
          <a:p>
            <a:pPr lvl="0"/>
            <a:r>
              <a:rPr lang="en-GB" sz="2000" dirty="0"/>
              <a:t>Ancient Greece – The Peloponnesian War (460–404 BCE)</a:t>
            </a:r>
            <a:endParaRPr lang="en-AU" sz="2000" dirty="0"/>
          </a:p>
          <a:p>
            <a:pPr lvl="0"/>
            <a:r>
              <a:rPr lang="en-GB" sz="2000" dirty="0"/>
              <a:t>Ancient Rome – The fall of the Republic (133–23 BCE)</a:t>
            </a:r>
            <a:endParaRPr lang="en-AU" sz="2000" dirty="0"/>
          </a:p>
          <a:p>
            <a:endParaRPr lang="en-AU" dirty="0"/>
          </a:p>
        </p:txBody>
      </p:sp>
      <p:sp>
        <p:nvSpPr>
          <p:cNvPr id="9" name="TextBox 8">
            <a:extLst>
              <a:ext uri="{FF2B5EF4-FFF2-40B4-BE49-F238E27FC236}">
                <a16:creationId xmlns:a16="http://schemas.microsoft.com/office/drawing/2014/main" id="{85D0180C-E553-409D-AD77-F39B186F65FD}"/>
              </a:ext>
            </a:extLst>
          </p:cNvPr>
          <p:cNvSpPr txBox="1"/>
          <p:nvPr/>
        </p:nvSpPr>
        <p:spPr>
          <a:xfrm>
            <a:off x="82596" y="4147807"/>
            <a:ext cx="8953900" cy="369332"/>
          </a:xfrm>
          <a:prstGeom prst="rect">
            <a:avLst/>
          </a:prstGeom>
          <a:noFill/>
        </p:spPr>
        <p:txBody>
          <a:bodyPr wrap="square" rtlCol="0">
            <a:spAutoFit/>
          </a:bodyPr>
          <a:lstStyle/>
          <a:p>
            <a:r>
              <a:rPr lang="en-AU" sz="1750" b="1" dirty="0">
                <a:solidFill>
                  <a:srgbClr val="0099E3"/>
                </a:solidFill>
              </a:rPr>
              <a:t>It is the </a:t>
            </a:r>
            <a:r>
              <a:rPr lang="en-AU" sz="1750" b="1" u="sng" dirty="0">
                <a:solidFill>
                  <a:srgbClr val="0099E3"/>
                </a:solidFill>
              </a:rPr>
              <a:t>Key Knowledge </a:t>
            </a:r>
            <a:r>
              <a:rPr lang="en-AU" sz="1750" b="1" dirty="0">
                <a:solidFill>
                  <a:srgbClr val="0099E3"/>
                </a:solidFill>
              </a:rPr>
              <a:t>within the timeframes that must be taught.</a:t>
            </a:r>
          </a:p>
        </p:txBody>
      </p:sp>
      <p:sp>
        <p:nvSpPr>
          <p:cNvPr id="10" name="TextBox 9">
            <a:extLst>
              <a:ext uri="{FF2B5EF4-FFF2-40B4-BE49-F238E27FC236}">
                <a16:creationId xmlns:a16="http://schemas.microsoft.com/office/drawing/2014/main" id="{92FE9DDE-42D6-7B41-AB21-6DF19BFD1263}"/>
              </a:ext>
            </a:extLst>
          </p:cNvPr>
          <p:cNvSpPr txBox="1"/>
          <p:nvPr/>
        </p:nvSpPr>
        <p:spPr>
          <a:xfrm>
            <a:off x="8712462" y="4240140"/>
            <a:ext cx="360038" cy="276999"/>
          </a:xfrm>
          <a:prstGeom prst="rect">
            <a:avLst/>
          </a:prstGeom>
          <a:noFill/>
        </p:spPr>
        <p:txBody>
          <a:bodyPr wrap="square" rtlCol="0">
            <a:spAutoFit/>
          </a:bodyPr>
          <a:lstStyle/>
          <a:p>
            <a:r>
              <a:rPr lang="en-US" sz="1200" dirty="0"/>
              <a:t>7</a:t>
            </a:r>
          </a:p>
        </p:txBody>
      </p:sp>
    </p:spTree>
    <p:extLst>
      <p:ext uri="{BB962C8B-B14F-4D97-AF65-F5344CB8AC3E}">
        <p14:creationId xmlns:p14="http://schemas.microsoft.com/office/powerpoint/2010/main" val="131434135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225B-B9A3-4099-BC96-1FC76A048F91}"/>
              </a:ext>
            </a:extLst>
          </p:cNvPr>
          <p:cNvSpPr>
            <a:spLocks noGrp="1"/>
          </p:cNvSpPr>
          <p:nvPr>
            <p:ph type="title"/>
          </p:nvPr>
        </p:nvSpPr>
        <p:spPr>
          <a:xfrm>
            <a:off x="179512" y="123478"/>
            <a:ext cx="8712968" cy="857250"/>
          </a:xfrm>
        </p:spPr>
        <p:txBody>
          <a:bodyPr/>
          <a:lstStyle/>
          <a:p>
            <a:r>
              <a:rPr lang="en-AU" dirty="0"/>
              <a:t>Selecting ancient societies for study</a:t>
            </a:r>
          </a:p>
        </p:txBody>
      </p:sp>
      <p:sp>
        <p:nvSpPr>
          <p:cNvPr id="3" name="Content Placeholder 2">
            <a:extLst>
              <a:ext uri="{FF2B5EF4-FFF2-40B4-BE49-F238E27FC236}">
                <a16:creationId xmlns:a16="http://schemas.microsoft.com/office/drawing/2014/main" id="{FE06DFFF-908F-4142-865C-2FA265B98B40}"/>
              </a:ext>
            </a:extLst>
          </p:cNvPr>
          <p:cNvSpPr>
            <a:spLocks noGrp="1"/>
          </p:cNvSpPr>
          <p:nvPr>
            <p:ph idx="1"/>
          </p:nvPr>
        </p:nvSpPr>
        <p:spPr>
          <a:xfrm>
            <a:off x="179512" y="999034"/>
            <a:ext cx="8712968" cy="2743150"/>
          </a:xfrm>
        </p:spPr>
        <p:txBody>
          <a:bodyPr/>
          <a:lstStyle/>
          <a:p>
            <a:r>
              <a:rPr lang="en-AU" dirty="0">
                <a:solidFill>
                  <a:srgbClr val="002060"/>
                </a:solidFill>
              </a:rPr>
              <a:t>Select any two of Egypt, Greece and Rome</a:t>
            </a:r>
          </a:p>
          <a:p>
            <a:r>
              <a:rPr lang="en-AU" dirty="0">
                <a:solidFill>
                  <a:srgbClr val="002060"/>
                </a:solidFill>
              </a:rPr>
              <a:t>One for Unit 3, another for Unit 4</a:t>
            </a:r>
          </a:p>
          <a:p>
            <a:r>
              <a:rPr lang="en-AU" dirty="0">
                <a:solidFill>
                  <a:srgbClr val="002060"/>
                </a:solidFill>
              </a:rPr>
              <a:t>When deciding which societies to select, take into account the following:</a:t>
            </a:r>
          </a:p>
          <a:p>
            <a:pPr lvl="1"/>
            <a:r>
              <a:rPr lang="en-AU" dirty="0">
                <a:solidFill>
                  <a:srgbClr val="002060"/>
                </a:solidFill>
              </a:rPr>
              <a:t>Topics studied in Units 1 and 2</a:t>
            </a:r>
          </a:p>
          <a:p>
            <a:pPr lvl="1"/>
            <a:r>
              <a:rPr lang="en-AU" dirty="0">
                <a:solidFill>
                  <a:srgbClr val="002060"/>
                </a:solidFill>
              </a:rPr>
              <a:t>Teacher expertise</a:t>
            </a:r>
          </a:p>
          <a:p>
            <a:pPr lvl="1"/>
            <a:r>
              <a:rPr lang="en-AU" dirty="0">
                <a:solidFill>
                  <a:srgbClr val="002060"/>
                </a:solidFill>
              </a:rPr>
              <a:t>Student interest</a:t>
            </a:r>
          </a:p>
          <a:p>
            <a:pPr lvl="1"/>
            <a:r>
              <a:rPr lang="en-AU" dirty="0">
                <a:solidFill>
                  <a:srgbClr val="002060"/>
                </a:solidFill>
              </a:rPr>
              <a:t>Ties to your school community</a:t>
            </a:r>
          </a:p>
          <a:p>
            <a:pPr lvl="1"/>
            <a:r>
              <a:rPr lang="en-AU" dirty="0">
                <a:solidFill>
                  <a:srgbClr val="002060"/>
                </a:solidFill>
              </a:rPr>
              <a:t>Available resources (library and online)</a:t>
            </a:r>
          </a:p>
          <a:p>
            <a:pPr lvl="1"/>
            <a:endParaRPr lang="en-AU" dirty="0">
              <a:solidFill>
                <a:srgbClr val="FF0000"/>
              </a:solidFill>
            </a:endParaRPr>
          </a:p>
          <a:p>
            <a:pPr marL="0" indent="0">
              <a:buNone/>
            </a:pPr>
            <a:endParaRPr lang="en-AU" dirty="0">
              <a:solidFill>
                <a:srgbClr val="FF0000"/>
              </a:solidFill>
            </a:endParaRPr>
          </a:p>
        </p:txBody>
      </p:sp>
      <p:sp>
        <p:nvSpPr>
          <p:cNvPr id="4" name="TextBox 3">
            <a:extLst>
              <a:ext uri="{FF2B5EF4-FFF2-40B4-BE49-F238E27FC236}">
                <a16:creationId xmlns:a16="http://schemas.microsoft.com/office/drawing/2014/main" id="{7163E42D-610E-4C49-89A9-1F3CA0435946}"/>
              </a:ext>
            </a:extLst>
          </p:cNvPr>
          <p:cNvSpPr txBox="1"/>
          <p:nvPr/>
        </p:nvSpPr>
        <p:spPr>
          <a:xfrm>
            <a:off x="8748464" y="4299942"/>
            <a:ext cx="288032" cy="276999"/>
          </a:xfrm>
          <a:prstGeom prst="rect">
            <a:avLst/>
          </a:prstGeom>
          <a:noFill/>
        </p:spPr>
        <p:txBody>
          <a:bodyPr wrap="square" rtlCol="0">
            <a:spAutoFit/>
          </a:bodyPr>
          <a:lstStyle/>
          <a:p>
            <a:r>
              <a:rPr lang="en-US" sz="1200" dirty="0"/>
              <a:t>8</a:t>
            </a:r>
          </a:p>
        </p:txBody>
      </p:sp>
    </p:spTree>
    <p:extLst>
      <p:ext uri="{BB962C8B-B14F-4D97-AF65-F5344CB8AC3E}">
        <p14:creationId xmlns:p14="http://schemas.microsoft.com/office/powerpoint/2010/main" val="89511109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225B-B9A3-4099-BC96-1FC76A048F91}"/>
              </a:ext>
            </a:extLst>
          </p:cNvPr>
          <p:cNvSpPr>
            <a:spLocks noGrp="1"/>
          </p:cNvSpPr>
          <p:nvPr>
            <p:ph type="title"/>
          </p:nvPr>
        </p:nvSpPr>
        <p:spPr>
          <a:xfrm>
            <a:off x="179512" y="195486"/>
            <a:ext cx="8712968" cy="857250"/>
          </a:xfrm>
        </p:spPr>
        <p:txBody>
          <a:bodyPr/>
          <a:lstStyle/>
          <a:p>
            <a:r>
              <a:rPr lang="en-AU" dirty="0"/>
              <a:t>Scope and sequence for Units 3 and 4</a:t>
            </a:r>
          </a:p>
        </p:txBody>
      </p:sp>
      <p:sp>
        <p:nvSpPr>
          <p:cNvPr id="3" name="Content Placeholder 2">
            <a:extLst>
              <a:ext uri="{FF2B5EF4-FFF2-40B4-BE49-F238E27FC236}">
                <a16:creationId xmlns:a16="http://schemas.microsoft.com/office/drawing/2014/main" id="{FE06DFFF-908F-4142-865C-2FA265B98B40}"/>
              </a:ext>
            </a:extLst>
          </p:cNvPr>
          <p:cNvSpPr>
            <a:spLocks noGrp="1"/>
          </p:cNvSpPr>
          <p:nvPr>
            <p:ph idx="1"/>
          </p:nvPr>
        </p:nvSpPr>
        <p:spPr>
          <a:xfrm>
            <a:off x="179512" y="1052736"/>
            <a:ext cx="8712968" cy="3319214"/>
          </a:xfrm>
        </p:spPr>
        <p:txBody>
          <a:bodyPr/>
          <a:lstStyle/>
          <a:p>
            <a:r>
              <a:rPr lang="en-AU" sz="2000" dirty="0">
                <a:solidFill>
                  <a:srgbClr val="002060"/>
                </a:solidFill>
              </a:rPr>
              <a:t>50 hours per Unit</a:t>
            </a:r>
          </a:p>
          <a:p>
            <a:r>
              <a:rPr lang="en-AU" sz="2000" dirty="0">
                <a:solidFill>
                  <a:srgbClr val="002060"/>
                </a:solidFill>
              </a:rPr>
              <a:t>Consider time per week according to your timetable</a:t>
            </a:r>
          </a:p>
          <a:p>
            <a:r>
              <a:rPr lang="en-AU" sz="2000" dirty="0">
                <a:solidFill>
                  <a:srgbClr val="002060"/>
                </a:solidFill>
              </a:rPr>
              <a:t>Devise a plan that will allow you to cover the Key Knowledge and Skills</a:t>
            </a:r>
          </a:p>
          <a:p>
            <a:r>
              <a:rPr lang="en-AU" sz="2000" dirty="0">
                <a:solidFill>
                  <a:srgbClr val="002060"/>
                </a:solidFill>
              </a:rPr>
              <a:t>Table of Key Knowledge terms from the dot points</a:t>
            </a:r>
          </a:p>
          <a:p>
            <a:endParaRPr lang="en-AU" dirty="0">
              <a:solidFill>
                <a:srgbClr val="FF0000"/>
              </a:solidFill>
            </a:endParaRPr>
          </a:p>
          <a:p>
            <a:pPr marL="0" indent="0">
              <a:buNone/>
            </a:pPr>
            <a:endParaRPr lang="en-AU" dirty="0">
              <a:solidFill>
                <a:srgbClr val="FF0000"/>
              </a:solidFill>
            </a:endParaRPr>
          </a:p>
          <a:p>
            <a:pPr marL="0" indent="0">
              <a:buNone/>
            </a:pPr>
            <a:endParaRPr lang="en-AU" dirty="0">
              <a:solidFill>
                <a:srgbClr val="FF0000"/>
              </a:solidFill>
            </a:endParaRPr>
          </a:p>
        </p:txBody>
      </p:sp>
      <p:graphicFrame>
        <p:nvGraphicFramePr>
          <p:cNvPr id="4" name="Table 3">
            <a:extLst>
              <a:ext uri="{FF2B5EF4-FFF2-40B4-BE49-F238E27FC236}">
                <a16:creationId xmlns:a16="http://schemas.microsoft.com/office/drawing/2014/main" id="{60AF0CBC-478C-4842-B5B3-7712A977698B}"/>
              </a:ext>
            </a:extLst>
          </p:cNvPr>
          <p:cNvGraphicFramePr>
            <a:graphicFrameLocks noGrp="1"/>
          </p:cNvGraphicFramePr>
          <p:nvPr>
            <p:extLst>
              <p:ext uri="{D42A27DB-BD31-4B8C-83A1-F6EECF244321}">
                <p14:modId xmlns:p14="http://schemas.microsoft.com/office/powerpoint/2010/main" val="31293724"/>
              </p:ext>
            </p:extLst>
          </p:nvPr>
        </p:nvGraphicFramePr>
        <p:xfrm>
          <a:off x="267186" y="3053556"/>
          <a:ext cx="8537620" cy="1432560"/>
        </p:xfrm>
        <a:graphic>
          <a:graphicData uri="http://schemas.openxmlformats.org/drawingml/2006/table">
            <a:tbl>
              <a:tblPr firstRow="1" bandRow="1">
                <a:tableStyleId>{93296810-A885-4BE3-A3E7-6D5BEEA58F35}</a:tableStyleId>
              </a:tblPr>
              <a:tblGrid>
                <a:gridCol w="1707524">
                  <a:extLst>
                    <a:ext uri="{9D8B030D-6E8A-4147-A177-3AD203B41FA5}">
                      <a16:colId xmlns:a16="http://schemas.microsoft.com/office/drawing/2014/main" val="947401780"/>
                    </a:ext>
                  </a:extLst>
                </a:gridCol>
                <a:gridCol w="1707524">
                  <a:extLst>
                    <a:ext uri="{9D8B030D-6E8A-4147-A177-3AD203B41FA5}">
                      <a16:colId xmlns:a16="http://schemas.microsoft.com/office/drawing/2014/main" val="967980777"/>
                    </a:ext>
                  </a:extLst>
                </a:gridCol>
                <a:gridCol w="1707524">
                  <a:extLst>
                    <a:ext uri="{9D8B030D-6E8A-4147-A177-3AD203B41FA5}">
                      <a16:colId xmlns:a16="http://schemas.microsoft.com/office/drawing/2014/main" val="3520143518"/>
                    </a:ext>
                  </a:extLst>
                </a:gridCol>
                <a:gridCol w="1707524">
                  <a:extLst>
                    <a:ext uri="{9D8B030D-6E8A-4147-A177-3AD203B41FA5}">
                      <a16:colId xmlns:a16="http://schemas.microsoft.com/office/drawing/2014/main" val="663801139"/>
                    </a:ext>
                  </a:extLst>
                </a:gridCol>
                <a:gridCol w="1707524">
                  <a:extLst>
                    <a:ext uri="{9D8B030D-6E8A-4147-A177-3AD203B41FA5}">
                      <a16:colId xmlns:a16="http://schemas.microsoft.com/office/drawing/2014/main" val="4108711885"/>
                    </a:ext>
                  </a:extLst>
                </a:gridCol>
              </a:tblGrid>
              <a:tr h="370840">
                <a:tc>
                  <a:txBody>
                    <a:bodyPr/>
                    <a:lstStyle/>
                    <a:p>
                      <a:r>
                        <a:rPr lang="en-US" sz="1400" dirty="0">
                          <a:solidFill>
                            <a:schemeClr val="tx1"/>
                          </a:solidFill>
                        </a:rPr>
                        <a:t>Rome AOS 2</a:t>
                      </a:r>
                    </a:p>
                  </a:txBody>
                  <a:tcPr/>
                </a:tc>
                <a:tc>
                  <a:txBody>
                    <a:bodyPr/>
                    <a:lstStyle/>
                    <a:p>
                      <a:r>
                        <a:rPr lang="en-US" sz="1400" dirty="0">
                          <a:solidFill>
                            <a:schemeClr val="tx1"/>
                          </a:solidFill>
                        </a:rPr>
                        <a:t>Familiar with</a:t>
                      </a:r>
                    </a:p>
                  </a:txBody>
                  <a:tcPr/>
                </a:tc>
                <a:tc>
                  <a:txBody>
                    <a:bodyPr/>
                    <a:lstStyle/>
                    <a:p>
                      <a:r>
                        <a:rPr lang="en-US" sz="1400" dirty="0">
                          <a:solidFill>
                            <a:schemeClr val="tx1"/>
                          </a:solidFill>
                        </a:rPr>
                        <a:t>Can discuss</a:t>
                      </a:r>
                    </a:p>
                  </a:txBody>
                  <a:tcPr/>
                </a:tc>
                <a:tc>
                  <a:txBody>
                    <a:bodyPr/>
                    <a:lstStyle/>
                    <a:p>
                      <a:r>
                        <a:rPr lang="en-US" sz="1400" dirty="0">
                          <a:solidFill>
                            <a:schemeClr val="tx1"/>
                          </a:solidFill>
                        </a:rPr>
                        <a:t>Can write about</a:t>
                      </a:r>
                    </a:p>
                  </a:txBody>
                  <a:tcPr/>
                </a:tc>
                <a:tc>
                  <a:txBody>
                    <a:bodyPr/>
                    <a:lstStyle/>
                    <a:p>
                      <a:r>
                        <a:rPr lang="en-US" sz="1400" dirty="0">
                          <a:solidFill>
                            <a:schemeClr val="tx1"/>
                          </a:solidFill>
                        </a:rPr>
                        <a:t>Can write about under time</a:t>
                      </a:r>
                    </a:p>
                  </a:txBody>
                  <a:tcPr/>
                </a:tc>
                <a:extLst>
                  <a:ext uri="{0D108BD9-81ED-4DB2-BD59-A6C34878D82A}">
                    <a16:rowId xmlns:a16="http://schemas.microsoft.com/office/drawing/2014/main" val="3211178382"/>
                  </a:ext>
                </a:extLst>
              </a:tr>
              <a:tr h="370840">
                <a:tc>
                  <a:txBody>
                    <a:bodyPr/>
                    <a:lstStyle/>
                    <a:p>
                      <a:r>
                        <a:rPr lang="en-US" sz="1200" dirty="0"/>
                        <a:t>Tribunates of Tiberius and Gaius Gracchus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18006824"/>
                  </a:ext>
                </a:extLst>
              </a:tr>
              <a:tr h="370840">
                <a:tc>
                  <a:txBody>
                    <a:bodyPr/>
                    <a:lstStyle/>
                    <a:p>
                      <a:r>
                        <a:rPr lang="en-US" sz="1200" dirty="0"/>
                        <a:t>Military career of Gaius Marius</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353411000"/>
                  </a:ext>
                </a:extLst>
              </a:tr>
            </a:tbl>
          </a:graphicData>
        </a:graphic>
      </p:graphicFrame>
      <p:sp>
        <p:nvSpPr>
          <p:cNvPr id="5" name="TextBox 4">
            <a:extLst>
              <a:ext uri="{FF2B5EF4-FFF2-40B4-BE49-F238E27FC236}">
                <a16:creationId xmlns:a16="http://schemas.microsoft.com/office/drawing/2014/main" id="{69F2135D-4C53-F642-A805-13B7C430ABB0}"/>
              </a:ext>
            </a:extLst>
          </p:cNvPr>
          <p:cNvSpPr txBox="1"/>
          <p:nvPr/>
        </p:nvSpPr>
        <p:spPr>
          <a:xfrm>
            <a:off x="8831460" y="4290534"/>
            <a:ext cx="360038" cy="276999"/>
          </a:xfrm>
          <a:prstGeom prst="rect">
            <a:avLst/>
          </a:prstGeom>
          <a:noFill/>
        </p:spPr>
        <p:txBody>
          <a:bodyPr wrap="square" rtlCol="0">
            <a:spAutoFit/>
          </a:bodyPr>
          <a:lstStyle/>
          <a:p>
            <a:r>
              <a:rPr lang="en-US" sz="1200" dirty="0"/>
              <a:t>9</a:t>
            </a:r>
          </a:p>
        </p:txBody>
      </p:sp>
    </p:spTree>
    <p:extLst>
      <p:ext uri="{BB962C8B-B14F-4D97-AF65-F5344CB8AC3E}">
        <p14:creationId xmlns:p14="http://schemas.microsoft.com/office/powerpoint/2010/main" val="4122522488"/>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C10D6F-BCFD-4CED-BCD0-BD434EE4B160}">
  <ds:schemaRefs>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5B15B75-E3CD-4E2A-B3B0-995C4D3D50F5}">
  <ds:schemaRefs>
    <ds:schemaRef ds:uri="http://schemas.microsoft.com/sharepoint/v3/contenttype/forms"/>
  </ds:schemaRefs>
</ds:datastoreItem>
</file>

<file path=customXml/itemProps3.xml><?xml version="1.0" encoding="utf-8"?>
<ds:datastoreItem xmlns:ds="http://schemas.openxmlformats.org/officeDocument/2006/customXml" ds:itemID="{989755ED-AB5F-4DD3-80D9-C07AF6EEBBDF}"/>
</file>

<file path=docProps/app.xml><?xml version="1.0" encoding="utf-8"?>
<Properties xmlns="http://schemas.openxmlformats.org/officeDocument/2006/extended-properties" xmlns:vt="http://schemas.openxmlformats.org/officeDocument/2006/docPropsVTypes">
  <Template>VCAA Powerpoint Template</Template>
  <TotalTime>9338</TotalTime>
  <Words>1831</Words>
  <Application>Microsoft Office PowerPoint</Application>
  <PresentationFormat>On-screen Show (16:9)</PresentationFormat>
  <Paragraphs>250</Paragraphs>
  <Slides>30</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Times New Roman</vt:lpstr>
      <vt:lpstr>Verdana</vt:lpstr>
      <vt:lpstr>VCAA Powerpoint Template</vt:lpstr>
      <vt:lpstr>VCE History Units 3 and 4 Ancient History</vt:lpstr>
      <vt:lpstr>Acknowledgment of Country</vt:lpstr>
      <vt:lpstr>Outline</vt:lpstr>
      <vt:lpstr>At a glance</vt:lpstr>
      <vt:lpstr>Changes to Units 3 and 4 </vt:lpstr>
      <vt:lpstr>Changes to Units 3 and 4</vt:lpstr>
      <vt:lpstr>Timeframes</vt:lpstr>
      <vt:lpstr>Selecting ancient societies for study</vt:lpstr>
      <vt:lpstr>Scope and sequence for Units 3 and 4</vt:lpstr>
      <vt:lpstr>Units 3 and 4 Ancient History </vt:lpstr>
      <vt:lpstr>PowerPoint Presentation</vt:lpstr>
      <vt:lpstr>PowerPoint Presentation</vt:lpstr>
      <vt:lpstr>Key Knowledge for Area of Study 1</vt:lpstr>
      <vt:lpstr>Key Knowledge for Area of Study 1</vt:lpstr>
      <vt:lpstr>PowerPoint Presentation</vt:lpstr>
      <vt:lpstr>Key Skills for Area of Study 1</vt:lpstr>
      <vt:lpstr>Key Skills for Area of Study 1</vt:lpstr>
      <vt:lpstr>Units 3 and 4 Ancient History</vt:lpstr>
      <vt:lpstr>PowerPoint Presentation</vt:lpstr>
      <vt:lpstr>PowerPoint Presentation</vt:lpstr>
      <vt:lpstr>Teaching and Learning Ideas </vt:lpstr>
      <vt:lpstr>Teaching and Learning Ideas </vt:lpstr>
      <vt:lpstr>PowerPoint Presentation</vt:lpstr>
      <vt:lpstr>Teaching and Learning Ideas </vt:lpstr>
      <vt:lpstr>Teaching and Learning Ideas </vt:lpstr>
      <vt:lpstr>Assessment Ideas</vt:lpstr>
      <vt:lpstr>Assessment Ideas</vt:lpstr>
      <vt:lpstr>Assessment Ideas</vt:lpstr>
      <vt:lpstr>Assessment Ideas</vt:lpstr>
      <vt:lpstr>Questions</vt:lpstr>
    </vt:vector>
  </TitlesOfParts>
  <Company>Victorian Curriculum and Assessment Authority (VCAA)</Company>
  <LinksUpToDate>false</LinksUpToDate>
  <SharedDoc>false</SharedDoc>
  <HyperlinkBase>https://www.vcaa.vic.edu.au/Footer/Pages/Copyright.aspx</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Units 3 and 4 Ancient History</dc:title>
  <dc:subject>VCE History</dc:subject>
  <dc:creator/>
  <cp:keywords>History, Ancient History, Implementation, AfT</cp:keywords>
  <cp:lastModifiedBy>Lien Doan</cp:lastModifiedBy>
  <cp:revision>131</cp:revision>
  <dcterms:created xsi:type="dcterms:W3CDTF">2019-11-06T22:47:18Z</dcterms:created>
  <dcterms:modified xsi:type="dcterms:W3CDTF">2021-07-23T01:35:44Z</dcterms:modified>
  <cp:category>History, Ancient History, Implementation, AfT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