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301" r:id="rId12"/>
    <p:sldId id="303" r:id="rId13"/>
    <p:sldId id="273" r:id="rId14"/>
    <p:sldId id="268" r:id="rId15"/>
    <p:sldId id="266" r:id="rId16"/>
    <p:sldId id="276" r:id="rId17"/>
    <p:sldId id="307" r:id="rId18"/>
    <p:sldId id="277" r:id="rId19"/>
    <p:sldId id="302" r:id="rId20"/>
    <p:sldId id="304" r:id="rId21"/>
    <p:sldId id="279" r:id="rId22"/>
    <p:sldId id="305" r:id="rId23"/>
    <p:sldId id="306" r:id="rId24"/>
    <p:sldId id="280" r:id="rId25"/>
    <p:sldId id="281" r:id="rId26"/>
    <p:sldId id="308" r:id="rId27"/>
    <p:sldId id="295" r:id="rId28"/>
    <p:sldId id="310" r:id="rId29"/>
    <p:sldId id="309" r:id="rId30"/>
    <p:sldId id="311" r:id="rId31"/>
    <p:sldId id="312" r:id="rId32"/>
    <p:sldId id="313" r:id="rId33"/>
    <p:sldId id="300" r:id="rId34"/>
    <p:sldId id="296" r:id="rId35"/>
    <p:sldId id="314" r:id="rId36"/>
    <p:sldId id="297" r:id="rId37"/>
    <p:sldId id="315" r:id="rId38"/>
    <p:sldId id="298" r:id="rId39"/>
    <p:sldId id="316" r:id="rId40"/>
    <p:sldId id="299" r:id="rId41"/>
    <p:sldId id="317" r:id="rId42"/>
    <p:sldId id="275" r:id="rId43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7"/>
    <p:restoredTop sz="74266" autoAdjust="0"/>
  </p:normalViewPr>
  <p:slideViewPr>
    <p:cSldViewPr>
      <p:cViewPr varScale="1">
        <p:scale>
          <a:sx n="65" d="100"/>
          <a:sy n="65" d="100"/>
        </p:scale>
        <p:origin x="94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A1A3A-9DC9-42C2-8AC9-CD886405F03B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7EB5478-5794-4581-9AEA-9FDA18E4C9D1}">
      <dgm:prSet phldrT="[Text]"/>
      <dgm:spPr/>
      <dgm:t>
        <a:bodyPr/>
        <a:lstStyle/>
        <a:p>
          <a:r>
            <a:rPr lang="en-AU" dirty="0"/>
            <a:t> </a:t>
          </a:r>
        </a:p>
      </dgm:t>
    </dgm:pt>
    <dgm:pt modelId="{F53A2C85-02A9-4FD3-AC84-B88584303482}" type="parTrans" cxnId="{189EFE12-59B4-4B73-A7CB-74CFADADFEC1}">
      <dgm:prSet/>
      <dgm:spPr/>
      <dgm:t>
        <a:bodyPr/>
        <a:lstStyle/>
        <a:p>
          <a:endParaRPr lang="en-AU"/>
        </a:p>
      </dgm:t>
    </dgm:pt>
    <dgm:pt modelId="{09CB2963-1C1B-497B-BC73-654D29971175}" type="sibTrans" cxnId="{189EFE12-59B4-4B73-A7CB-74CFADADFEC1}">
      <dgm:prSet/>
      <dgm:spPr/>
      <dgm:t>
        <a:bodyPr/>
        <a:lstStyle/>
        <a:p>
          <a:endParaRPr lang="en-AU"/>
        </a:p>
      </dgm:t>
    </dgm:pt>
    <dgm:pt modelId="{11638ADA-CE42-4C5F-A825-8F99547F049B}">
      <dgm:prSet phldrT="[Text]"/>
      <dgm:spPr/>
      <dgm:t>
        <a:bodyPr/>
        <a:lstStyle/>
        <a:p>
          <a:r>
            <a:rPr lang="en-AU" dirty="0"/>
            <a:t>provide students with primary sources relating to Australia’s relationship with Britain from the period 1909-1950</a:t>
          </a:r>
        </a:p>
      </dgm:t>
    </dgm:pt>
    <dgm:pt modelId="{4AC65113-317B-4051-8C95-82A79EE078AC}" type="parTrans" cxnId="{70AAF492-A651-41F2-AF31-8C46139D9A83}">
      <dgm:prSet/>
      <dgm:spPr/>
      <dgm:t>
        <a:bodyPr/>
        <a:lstStyle/>
        <a:p>
          <a:endParaRPr lang="en-AU"/>
        </a:p>
      </dgm:t>
    </dgm:pt>
    <dgm:pt modelId="{0103CF3E-4DEE-47B6-B755-B59B4B220C64}" type="sibTrans" cxnId="{70AAF492-A651-41F2-AF31-8C46139D9A83}">
      <dgm:prSet/>
      <dgm:spPr/>
      <dgm:t>
        <a:bodyPr/>
        <a:lstStyle/>
        <a:p>
          <a:endParaRPr lang="en-AU"/>
        </a:p>
      </dgm:t>
    </dgm:pt>
    <dgm:pt modelId="{7DC4DC0C-160D-45C3-A019-75BB39888F20}">
      <dgm:prSet phldrT="[Text]"/>
      <dgm:spPr/>
      <dgm:t>
        <a:bodyPr/>
        <a:lstStyle/>
        <a:p>
          <a:r>
            <a:rPr lang="en-AU" dirty="0"/>
            <a:t> </a:t>
          </a:r>
        </a:p>
      </dgm:t>
    </dgm:pt>
    <dgm:pt modelId="{33F4085D-42A9-4235-AB84-817A3C0EE120}" type="parTrans" cxnId="{DF86F498-73A8-46AA-873A-776370C2F425}">
      <dgm:prSet/>
      <dgm:spPr/>
      <dgm:t>
        <a:bodyPr/>
        <a:lstStyle/>
        <a:p>
          <a:endParaRPr lang="en-AU"/>
        </a:p>
      </dgm:t>
    </dgm:pt>
    <dgm:pt modelId="{7059137B-C142-422E-96F0-DD4DF3E54897}" type="sibTrans" cxnId="{DF86F498-73A8-46AA-873A-776370C2F425}">
      <dgm:prSet/>
      <dgm:spPr/>
      <dgm:t>
        <a:bodyPr/>
        <a:lstStyle/>
        <a:p>
          <a:endParaRPr lang="en-AU"/>
        </a:p>
      </dgm:t>
    </dgm:pt>
    <dgm:pt modelId="{9040C1B9-BC96-4D39-A944-01A104553688}">
      <dgm:prSet phldrT="[Text]"/>
      <dgm:spPr/>
      <dgm:t>
        <a:bodyPr/>
        <a:lstStyle/>
        <a:p>
          <a:r>
            <a:rPr lang="en-AU" dirty="0"/>
            <a:t>Have students individually analyse one document to evaluate what this reveals about Australia’s loyalty to the British Empire</a:t>
          </a:r>
        </a:p>
      </dgm:t>
    </dgm:pt>
    <dgm:pt modelId="{B65E9E86-153C-4077-944B-FB7137B2DC0E}" type="parTrans" cxnId="{7062D429-8791-422A-AFBC-307F65E3D9A6}">
      <dgm:prSet/>
      <dgm:spPr/>
      <dgm:t>
        <a:bodyPr/>
        <a:lstStyle/>
        <a:p>
          <a:endParaRPr lang="en-AU"/>
        </a:p>
      </dgm:t>
    </dgm:pt>
    <dgm:pt modelId="{3FD90CDC-ACB3-411D-BA36-BB5E08C463B4}" type="sibTrans" cxnId="{7062D429-8791-422A-AFBC-307F65E3D9A6}">
      <dgm:prSet/>
      <dgm:spPr/>
      <dgm:t>
        <a:bodyPr/>
        <a:lstStyle/>
        <a:p>
          <a:endParaRPr lang="en-AU"/>
        </a:p>
      </dgm:t>
    </dgm:pt>
    <dgm:pt modelId="{CE0D9845-9CBF-47BF-804A-2C551EA2B32D}">
      <dgm:prSet phldrT="[Text]"/>
      <dgm:spPr/>
      <dgm:t>
        <a:bodyPr/>
        <a:lstStyle/>
        <a:p>
          <a:r>
            <a:rPr lang="en-AU" dirty="0"/>
            <a:t> </a:t>
          </a:r>
        </a:p>
      </dgm:t>
    </dgm:pt>
    <dgm:pt modelId="{3502422F-4B85-4EC4-9D98-793A83E94D0D}" type="parTrans" cxnId="{3574485B-B10F-40BA-BD06-7B6FA2D1A177}">
      <dgm:prSet/>
      <dgm:spPr/>
      <dgm:t>
        <a:bodyPr/>
        <a:lstStyle/>
        <a:p>
          <a:endParaRPr lang="en-AU"/>
        </a:p>
      </dgm:t>
    </dgm:pt>
    <dgm:pt modelId="{00AC3EF5-30C6-434B-98DD-1770AB194533}" type="sibTrans" cxnId="{3574485B-B10F-40BA-BD06-7B6FA2D1A177}">
      <dgm:prSet/>
      <dgm:spPr/>
      <dgm:t>
        <a:bodyPr/>
        <a:lstStyle/>
        <a:p>
          <a:endParaRPr lang="en-AU"/>
        </a:p>
      </dgm:t>
    </dgm:pt>
    <dgm:pt modelId="{EA239651-4AFE-4F98-94C8-896B1D4010F8}">
      <dgm:prSet phldrT="[Text]"/>
      <dgm:spPr/>
      <dgm:t>
        <a:bodyPr/>
        <a:lstStyle/>
        <a:p>
          <a:r>
            <a:rPr lang="en-AU" dirty="0"/>
            <a:t>Students report their finding to the class; collaboratively create a graphic organiser or class display to chart Australian attitudes and perspectives towards the British Empire over time</a:t>
          </a:r>
        </a:p>
      </dgm:t>
    </dgm:pt>
    <dgm:pt modelId="{CA7E1603-29C6-4DD3-AC46-C5B180DB1B29}" type="parTrans" cxnId="{89CBD478-DE9A-4BAA-A56C-FA52D34F7A3B}">
      <dgm:prSet/>
      <dgm:spPr/>
      <dgm:t>
        <a:bodyPr/>
        <a:lstStyle/>
        <a:p>
          <a:endParaRPr lang="en-AU"/>
        </a:p>
      </dgm:t>
    </dgm:pt>
    <dgm:pt modelId="{FC6D6845-BB05-484A-A98F-620752E537D9}" type="sibTrans" cxnId="{89CBD478-DE9A-4BAA-A56C-FA52D34F7A3B}">
      <dgm:prSet/>
      <dgm:spPr/>
      <dgm:t>
        <a:bodyPr/>
        <a:lstStyle/>
        <a:p>
          <a:endParaRPr lang="en-AU"/>
        </a:p>
      </dgm:t>
    </dgm:pt>
    <dgm:pt modelId="{68D5F077-5B49-4A0F-AD01-A951029DF440}" type="pres">
      <dgm:prSet presAssocID="{384A1A3A-9DC9-42C2-8AC9-CD886405F03B}" presName="linearFlow" presStyleCnt="0">
        <dgm:presLayoutVars>
          <dgm:dir/>
          <dgm:animLvl val="lvl"/>
          <dgm:resizeHandles val="exact"/>
        </dgm:presLayoutVars>
      </dgm:prSet>
      <dgm:spPr/>
    </dgm:pt>
    <dgm:pt modelId="{78073CE4-DBE3-42CC-B459-3A0C8F1237BC}" type="pres">
      <dgm:prSet presAssocID="{07EB5478-5794-4581-9AEA-9FDA18E4C9D1}" presName="composite" presStyleCnt="0"/>
      <dgm:spPr/>
    </dgm:pt>
    <dgm:pt modelId="{18114E25-4D66-47FA-BB9D-08725A89D23F}" type="pres">
      <dgm:prSet presAssocID="{07EB5478-5794-4581-9AEA-9FDA18E4C9D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F370297-CB4A-4539-B2A6-1779EA566DB6}" type="pres">
      <dgm:prSet presAssocID="{07EB5478-5794-4581-9AEA-9FDA18E4C9D1}" presName="descendantText" presStyleLbl="alignAcc1" presStyleIdx="0" presStyleCnt="3">
        <dgm:presLayoutVars>
          <dgm:bulletEnabled val="1"/>
        </dgm:presLayoutVars>
      </dgm:prSet>
      <dgm:spPr/>
    </dgm:pt>
    <dgm:pt modelId="{298BE386-5E00-4D17-BB7B-AFBA7F829166}" type="pres">
      <dgm:prSet presAssocID="{09CB2963-1C1B-497B-BC73-654D29971175}" presName="sp" presStyleCnt="0"/>
      <dgm:spPr/>
    </dgm:pt>
    <dgm:pt modelId="{1BB23B50-0420-4CC7-BC4C-78614C6FC2D4}" type="pres">
      <dgm:prSet presAssocID="{7DC4DC0C-160D-45C3-A019-75BB39888F20}" presName="composite" presStyleCnt="0"/>
      <dgm:spPr/>
    </dgm:pt>
    <dgm:pt modelId="{F649EFC1-22A9-48A9-905D-C982097073F1}" type="pres">
      <dgm:prSet presAssocID="{7DC4DC0C-160D-45C3-A019-75BB39888F2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0F2F55-6CEA-42DE-9317-0727C6938FCA}" type="pres">
      <dgm:prSet presAssocID="{7DC4DC0C-160D-45C3-A019-75BB39888F20}" presName="descendantText" presStyleLbl="alignAcc1" presStyleIdx="1" presStyleCnt="3">
        <dgm:presLayoutVars>
          <dgm:bulletEnabled val="1"/>
        </dgm:presLayoutVars>
      </dgm:prSet>
      <dgm:spPr/>
    </dgm:pt>
    <dgm:pt modelId="{8D233939-11EA-4D81-BFEA-C234321982D6}" type="pres">
      <dgm:prSet presAssocID="{7059137B-C142-422E-96F0-DD4DF3E54897}" presName="sp" presStyleCnt="0"/>
      <dgm:spPr/>
    </dgm:pt>
    <dgm:pt modelId="{F890D2C9-BD8D-4C8E-A53E-0630D9E77069}" type="pres">
      <dgm:prSet presAssocID="{CE0D9845-9CBF-47BF-804A-2C551EA2B32D}" presName="composite" presStyleCnt="0"/>
      <dgm:spPr/>
    </dgm:pt>
    <dgm:pt modelId="{4B7D3676-4267-43A4-BE29-556D8A40487E}" type="pres">
      <dgm:prSet presAssocID="{CE0D9845-9CBF-47BF-804A-2C551EA2B32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1240C8D-3761-433C-9534-B3487354624D}" type="pres">
      <dgm:prSet presAssocID="{CE0D9845-9CBF-47BF-804A-2C551EA2B32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AA0B60A-14D3-4370-8BE1-671AE8DFDAE5}" type="presOf" srcId="{EA239651-4AFE-4F98-94C8-896B1D4010F8}" destId="{61240C8D-3761-433C-9534-B3487354624D}" srcOrd="0" destOrd="0" presId="urn:microsoft.com/office/officeart/2005/8/layout/chevron2"/>
    <dgm:cxn modelId="{189EFE12-59B4-4B73-A7CB-74CFADADFEC1}" srcId="{384A1A3A-9DC9-42C2-8AC9-CD886405F03B}" destId="{07EB5478-5794-4581-9AEA-9FDA18E4C9D1}" srcOrd="0" destOrd="0" parTransId="{F53A2C85-02A9-4FD3-AC84-B88584303482}" sibTransId="{09CB2963-1C1B-497B-BC73-654D29971175}"/>
    <dgm:cxn modelId="{F93ED814-41B6-4F3E-8477-B44262D4B422}" type="presOf" srcId="{07EB5478-5794-4581-9AEA-9FDA18E4C9D1}" destId="{18114E25-4D66-47FA-BB9D-08725A89D23F}" srcOrd="0" destOrd="0" presId="urn:microsoft.com/office/officeart/2005/8/layout/chevron2"/>
    <dgm:cxn modelId="{82FB8524-43BF-41F7-9B6E-CCCA0F284139}" type="presOf" srcId="{384A1A3A-9DC9-42C2-8AC9-CD886405F03B}" destId="{68D5F077-5B49-4A0F-AD01-A951029DF440}" srcOrd="0" destOrd="0" presId="urn:microsoft.com/office/officeart/2005/8/layout/chevron2"/>
    <dgm:cxn modelId="{7062D429-8791-422A-AFBC-307F65E3D9A6}" srcId="{7DC4DC0C-160D-45C3-A019-75BB39888F20}" destId="{9040C1B9-BC96-4D39-A944-01A104553688}" srcOrd="0" destOrd="0" parTransId="{B65E9E86-153C-4077-944B-FB7137B2DC0E}" sibTransId="{3FD90CDC-ACB3-411D-BA36-BB5E08C463B4}"/>
    <dgm:cxn modelId="{3574485B-B10F-40BA-BD06-7B6FA2D1A177}" srcId="{384A1A3A-9DC9-42C2-8AC9-CD886405F03B}" destId="{CE0D9845-9CBF-47BF-804A-2C551EA2B32D}" srcOrd="2" destOrd="0" parTransId="{3502422F-4B85-4EC4-9D98-793A83E94D0D}" sibTransId="{00AC3EF5-30C6-434B-98DD-1770AB194533}"/>
    <dgm:cxn modelId="{CC611546-2754-41D5-A223-D5D8A31858DA}" type="presOf" srcId="{9040C1B9-BC96-4D39-A944-01A104553688}" destId="{000F2F55-6CEA-42DE-9317-0727C6938FCA}" srcOrd="0" destOrd="0" presId="urn:microsoft.com/office/officeart/2005/8/layout/chevron2"/>
    <dgm:cxn modelId="{F16F2D4D-2940-4FE4-926F-F6175BAD9036}" type="presOf" srcId="{CE0D9845-9CBF-47BF-804A-2C551EA2B32D}" destId="{4B7D3676-4267-43A4-BE29-556D8A40487E}" srcOrd="0" destOrd="0" presId="urn:microsoft.com/office/officeart/2005/8/layout/chevron2"/>
    <dgm:cxn modelId="{89CBD478-DE9A-4BAA-A56C-FA52D34F7A3B}" srcId="{CE0D9845-9CBF-47BF-804A-2C551EA2B32D}" destId="{EA239651-4AFE-4F98-94C8-896B1D4010F8}" srcOrd="0" destOrd="0" parTransId="{CA7E1603-29C6-4DD3-AC46-C5B180DB1B29}" sibTransId="{FC6D6845-BB05-484A-A98F-620752E537D9}"/>
    <dgm:cxn modelId="{70AAF492-A651-41F2-AF31-8C46139D9A83}" srcId="{07EB5478-5794-4581-9AEA-9FDA18E4C9D1}" destId="{11638ADA-CE42-4C5F-A825-8F99547F049B}" srcOrd="0" destOrd="0" parTransId="{4AC65113-317B-4051-8C95-82A79EE078AC}" sibTransId="{0103CF3E-4DEE-47B6-B755-B59B4B220C64}"/>
    <dgm:cxn modelId="{DF86F498-73A8-46AA-873A-776370C2F425}" srcId="{384A1A3A-9DC9-42C2-8AC9-CD886405F03B}" destId="{7DC4DC0C-160D-45C3-A019-75BB39888F20}" srcOrd="1" destOrd="0" parTransId="{33F4085D-42A9-4235-AB84-817A3C0EE120}" sibTransId="{7059137B-C142-422E-96F0-DD4DF3E54897}"/>
    <dgm:cxn modelId="{D610FDD7-D36C-456D-B088-43187EF77437}" type="presOf" srcId="{11638ADA-CE42-4C5F-A825-8F99547F049B}" destId="{1F370297-CB4A-4539-B2A6-1779EA566DB6}" srcOrd="0" destOrd="0" presId="urn:microsoft.com/office/officeart/2005/8/layout/chevron2"/>
    <dgm:cxn modelId="{BF74B3FB-F6B9-49B3-8135-F832A0B264E9}" type="presOf" srcId="{7DC4DC0C-160D-45C3-A019-75BB39888F20}" destId="{F649EFC1-22A9-48A9-905D-C982097073F1}" srcOrd="0" destOrd="0" presId="urn:microsoft.com/office/officeart/2005/8/layout/chevron2"/>
    <dgm:cxn modelId="{0FFF8FCA-B731-4B39-A48D-868B7574B120}" type="presParOf" srcId="{68D5F077-5B49-4A0F-AD01-A951029DF440}" destId="{78073CE4-DBE3-42CC-B459-3A0C8F1237BC}" srcOrd="0" destOrd="0" presId="urn:microsoft.com/office/officeart/2005/8/layout/chevron2"/>
    <dgm:cxn modelId="{0A9A0B5B-F97F-4B99-922C-DCA983A75513}" type="presParOf" srcId="{78073CE4-DBE3-42CC-B459-3A0C8F1237BC}" destId="{18114E25-4D66-47FA-BB9D-08725A89D23F}" srcOrd="0" destOrd="0" presId="urn:microsoft.com/office/officeart/2005/8/layout/chevron2"/>
    <dgm:cxn modelId="{B60968CF-6C2B-43A3-9604-F5EDF90F5D2A}" type="presParOf" srcId="{78073CE4-DBE3-42CC-B459-3A0C8F1237BC}" destId="{1F370297-CB4A-4539-B2A6-1779EA566DB6}" srcOrd="1" destOrd="0" presId="urn:microsoft.com/office/officeart/2005/8/layout/chevron2"/>
    <dgm:cxn modelId="{18ACE7EB-12DB-4EC7-B5F2-B9B48FC60AE9}" type="presParOf" srcId="{68D5F077-5B49-4A0F-AD01-A951029DF440}" destId="{298BE386-5E00-4D17-BB7B-AFBA7F829166}" srcOrd="1" destOrd="0" presId="urn:microsoft.com/office/officeart/2005/8/layout/chevron2"/>
    <dgm:cxn modelId="{3C9D3E4A-D03F-4831-B0B0-AA1AAA6D495A}" type="presParOf" srcId="{68D5F077-5B49-4A0F-AD01-A951029DF440}" destId="{1BB23B50-0420-4CC7-BC4C-78614C6FC2D4}" srcOrd="2" destOrd="0" presId="urn:microsoft.com/office/officeart/2005/8/layout/chevron2"/>
    <dgm:cxn modelId="{C649A5E4-26F3-4221-BC02-BADA1FCA87B0}" type="presParOf" srcId="{1BB23B50-0420-4CC7-BC4C-78614C6FC2D4}" destId="{F649EFC1-22A9-48A9-905D-C982097073F1}" srcOrd="0" destOrd="0" presId="urn:microsoft.com/office/officeart/2005/8/layout/chevron2"/>
    <dgm:cxn modelId="{EC32F63A-5F28-4DCA-86C7-F80375EA6222}" type="presParOf" srcId="{1BB23B50-0420-4CC7-BC4C-78614C6FC2D4}" destId="{000F2F55-6CEA-42DE-9317-0727C6938FCA}" srcOrd="1" destOrd="0" presId="urn:microsoft.com/office/officeart/2005/8/layout/chevron2"/>
    <dgm:cxn modelId="{8F4E1D2D-58BF-47F4-B981-3A62E1ADAB68}" type="presParOf" srcId="{68D5F077-5B49-4A0F-AD01-A951029DF440}" destId="{8D233939-11EA-4D81-BFEA-C234321982D6}" srcOrd="3" destOrd="0" presId="urn:microsoft.com/office/officeart/2005/8/layout/chevron2"/>
    <dgm:cxn modelId="{DA5A0152-4BC8-4C54-9029-580782447EEB}" type="presParOf" srcId="{68D5F077-5B49-4A0F-AD01-A951029DF440}" destId="{F890D2C9-BD8D-4C8E-A53E-0630D9E77069}" srcOrd="4" destOrd="0" presId="urn:microsoft.com/office/officeart/2005/8/layout/chevron2"/>
    <dgm:cxn modelId="{50CDEDEA-25E7-4CB4-8260-FE8BF6E7D377}" type="presParOf" srcId="{F890D2C9-BD8D-4C8E-A53E-0630D9E77069}" destId="{4B7D3676-4267-43A4-BE29-556D8A40487E}" srcOrd="0" destOrd="0" presId="urn:microsoft.com/office/officeart/2005/8/layout/chevron2"/>
    <dgm:cxn modelId="{7E65C4CF-63E8-496E-ADF2-FD84EA96C4C2}" type="presParOf" srcId="{F890D2C9-BD8D-4C8E-A53E-0630D9E77069}" destId="{61240C8D-3761-433C-9534-B348735462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14E25-4D66-47FA-BB9D-08725A89D23F}">
      <dsp:nvSpPr>
        <dsp:cNvPr id="0" name=""/>
        <dsp:cNvSpPr/>
      </dsp:nvSpPr>
      <dsp:spPr>
        <a:xfrm rot="5400000">
          <a:off x="-168687" y="170424"/>
          <a:ext cx="1124582" cy="7872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 dirty="0"/>
            <a:t> </a:t>
          </a:r>
        </a:p>
      </dsp:txBody>
      <dsp:txXfrm rot="-5400000">
        <a:off x="1" y="395341"/>
        <a:ext cx="787207" cy="337375"/>
      </dsp:txXfrm>
    </dsp:sp>
    <dsp:sp modelId="{1F370297-CB4A-4539-B2A6-1779EA566DB6}">
      <dsp:nvSpPr>
        <dsp:cNvPr id="0" name=""/>
        <dsp:cNvSpPr/>
      </dsp:nvSpPr>
      <dsp:spPr>
        <a:xfrm rot="5400000">
          <a:off x="4385008" y="-3596063"/>
          <a:ext cx="730978" cy="79265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600" kern="1200" dirty="0"/>
            <a:t>provide students with primary sources relating to Australia’s relationship with Britain from the period 1909-1950</a:t>
          </a:r>
        </a:p>
      </dsp:txBody>
      <dsp:txXfrm rot="-5400000">
        <a:off x="787208" y="37420"/>
        <a:ext cx="7890896" cy="659612"/>
      </dsp:txXfrm>
    </dsp:sp>
    <dsp:sp modelId="{F649EFC1-22A9-48A9-905D-C982097073F1}">
      <dsp:nvSpPr>
        <dsp:cNvPr id="0" name=""/>
        <dsp:cNvSpPr/>
      </dsp:nvSpPr>
      <dsp:spPr>
        <a:xfrm rot="5400000">
          <a:off x="-168687" y="1092296"/>
          <a:ext cx="1124582" cy="7872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 dirty="0"/>
            <a:t> </a:t>
          </a:r>
        </a:p>
      </dsp:txBody>
      <dsp:txXfrm rot="-5400000">
        <a:off x="1" y="1317213"/>
        <a:ext cx="787207" cy="337375"/>
      </dsp:txXfrm>
    </dsp:sp>
    <dsp:sp modelId="{000F2F55-6CEA-42DE-9317-0727C6938FCA}">
      <dsp:nvSpPr>
        <dsp:cNvPr id="0" name=""/>
        <dsp:cNvSpPr/>
      </dsp:nvSpPr>
      <dsp:spPr>
        <a:xfrm rot="5400000">
          <a:off x="4385008" y="-2674191"/>
          <a:ext cx="730978" cy="79265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600" kern="1200" dirty="0"/>
            <a:t>Have students individually analyse one document to evaluate what this reveals about Australia’s loyalty to the British Empire</a:t>
          </a:r>
        </a:p>
      </dsp:txBody>
      <dsp:txXfrm rot="-5400000">
        <a:off x="787208" y="959292"/>
        <a:ext cx="7890896" cy="659612"/>
      </dsp:txXfrm>
    </dsp:sp>
    <dsp:sp modelId="{4B7D3676-4267-43A4-BE29-556D8A40487E}">
      <dsp:nvSpPr>
        <dsp:cNvPr id="0" name=""/>
        <dsp:cNvSpPr/>
      </dsp:nvSpPr>
      <dsp:spPr>
        <a:xfrm rot="5400000">
          <a:off x="-168687" y="2014167"/>
          <a:ext cx="1124582" cy="7872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 dirty="0"/>
            <a:t> </a:t>
          </a:r>
        </a:p>
      </dsp:txBody>
      <dsp:txXfrm rot="-5400000">
        <a:off x="1" y="2239084"/>
        <a:ext cx="787207" cy="337375"/>
      </dsp:txXfrm>
    </dsp:sp>
    <dsp:sp modelId="{61240C8D-3761-433C-9534-B3487354624D}">
      <dsp:nvSpPr>
        <dsp:cNvPr id="0" name=""/>
        <dsp:cNvSpPr/>
      </dsp:nvSpPr>
      <dsp:spPr>
        <a:xfrm rot="5400000">
          <a:off x="4385008" y="-1752319"/>
          <a:ext cx="730978" cy="79265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600" kern="1200" dirty="0"/>
            <a:t>Students report their finding to the class; collaboratively create a graphic organiser or class display to chart Australian attitudes and perspectives towards the British Empire over time</a:t>
          </a:r>
        </a:p>
      </dsp:txBody>
      <dsp:txXfrm rot="-5400000">
        <a:off x="787208" y="1881164"/>
        <a:ext cx="7890896" cy="65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7080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515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142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4693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919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043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1558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1603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476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54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25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116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527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469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23048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86601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5789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6923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42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6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132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464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2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02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6523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57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Units 3 and 4 Australian History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Implementation Workshop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C4BE69-502E-4E9A-BB05-40E92EE54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038545"/>
              </p:ext>
            </p:extLst>
          </p:nvPr>
        </p:nvGraphicFramePr>
        <p:xfrm>
          <a:off x="107504" y="699542"/>
          <a:ext cx="8821390" cy="311610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422161473"/>
                    </a:ext>
                  </a:extLst>
                </a:gridCol>
                <a:gridCol w="6661150">
                  <a:extLst>
                    <a:ext uri="{9D8B030D-6E8A-4147-A177-3AD203B41FA5}">
                      <a16:colId xmlns:a16="http://schemas.microsoft.com/office/drawing/2014/main" val="2017662329"/>
                    </a:ext>
                  </a:extLst>
                </a:gridCol>
              </a:tblGrid>
              <a:tr h="274805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Units 3 and 4 Australian History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0532"/>
                  </a:ext>
                </a:extLst>
              </a:tr>
              <a:tr h="281029">
                <a:tc>
                  <a:txBody>
                    <a:bodyPr/>
                    <a:lstStyle/>
                    <a:p>
                      <a:r>
                        <a:rPr lang="en-AU" dirty="0"/>
                        <a:t>Area of Study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Foundations in Australian History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137923"/>
                  </a:ext>
                </a:extLst>
              </a:tr>
              <a:tr h="2384584">
                <a:tc>
                  <a:txBody>
                    <a:bodyPr/>
                    <a:lstStyle/>
                    <a:p>
                      <a:r>
                        <a:rPr lang="en-US" dirty="0"/>
                        <a:t>Key knowledge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significant events that contributed to…change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ideas that influenced attitudes towards and perspectives…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diverse and competing perspectives on…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extent to which…changed and/or remained the same…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4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72061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C4BE69-502E-4E9A-BB05-40E92EE54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249364"/>
              </p:ext>
            </p:extLst>
          </p:nvPr>
        </p:nvGraphicFramePr>
        <p:xfrm>
          <a:off x="179512" y="123478"/>
          <a:ext cx="8496944" cy="4246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422161473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17662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Units 3 and 4 Australian History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Area of Study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Foundations in Australian History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13792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/>
                        <a:t>Relationship between Key knowledge and Skills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ask and use a range of historical questions to explore the foundations for continuity and change</a:t>
                      </a:r>
                      <a:endParaRPr lang="en-AU" sz="16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evaluate sources for use as evidence </a:t>
                      </a:r>
                      <a:endParaRPr lang="en-AU" sz="16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dirty="0">
                          <a:solidFill>
                            <a:srgbClr val="FF0000"/>
                          </a:solidFill>
                          <a:effectLst/>
                        </a:rPr>
                        <a:t>analyse the perspectives of people and how perspectives changed and/or remained the same over time</a:t>
                      </a:r>
                      <a:endParaRPr lang="en-AU" sz="1600" i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  <a:effectLst/>
                        </a:rPr>
                        <a:t>evaluate historical interpretations about the foundations of continuity and change </a:t>
                      </a:r>
                      <a:endParaRPr lang="en-AU" sz="160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analyse the causes and consequences of continuity and change </a:t>
                      </a:r>
                      <a:endParaRPr lang="en-AU" sz="16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evaluate the extent of continuity and change in Australian society</a:t>
                      </a:r>
                      <a:endParaRPr lang="en-AU" sz="16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evaluate the historical significance of ideas and events that led to changes to, and continuities in, Australian society </a:t>
                      </a:r>
                      <a:endParaRPr lang="en-AU" sz="16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construct arguments about continuity and change in Australian history using sources as evidence.</a:t>
                      </a:r>
                      <a:endParaRPr lang="en-AU" sz="16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A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4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1848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2B3B-3A36-49FA-90B5-3BF46756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Teaching and Learning Ideas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8B7E57-392B-4E12-9750-E406D232E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0514"/>
              </p:ext>
            </p:extLst>
          </p:nvPr>
        </p:nvGraphicFramePr>
        <p:xfrm>
          <a:off x="179388" y="1485900"/>
          <a:ext cx="8713787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7A069D6-D613-4744-9953-4FE8B4811633}"/>
              </a:ext>
            </a:extLst>
          </p:cNvPr>
          <p:cNvSpPr txBox="1"/>
          <p:nvPr/>
        </p:nvSpPr>
        <p:spPr>
          <a:xfrm>
            <a:off x="1043608" y="103792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</a:rPr>
              <a:t>War and Upheaval – AOS1</a:t>
            </a:r>
          </a:p>
        </p:txBody>
      </p:sp>
    </p:spTree>
    <p:extLst>
      <p:ext uri="{BB962C8B-B14F-4D97-AF65-F5344CB8AC3E}">
        <p14:creationId xmlns:p14="http://schemas.microsoft.com/office/powerpoint/2010/main" val="23681026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2B3B-3A36-49FA-90B5-3BF46756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124643"/>
            <a:ext cx="8712968" cy="857250"/>
          </a:xfrm>
        </p:spPr>
        <p:txBody>
          <a:bodyPr/>
          <a:lstStyle/>
          <a:p>
            <a:r>
              <a:rPr lang="en-AU" dirty="0"/>
              <a:t>Teaching and Learning Ideas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8ABEB-ABA1-4D54-A0E5-22292493C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F5784C-54C4-4E7B-824C-3FE5ABCF0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754842"/>
              </p:ext>
            </p:extLst>
          </p:nvPr>
        </p:nvGraphicFramePr>
        <p:xfrm>
          <a:off x="226205" y="981893"/>
          <a:ext cx="8568952" cy="2804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866559229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194685925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344443639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1094579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C/L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Summary:</a:t>
                      </a:r>
                    </a:p>
                    <a:p>
                      <a:r>
                        <a:rPr lang="en-AU" sz="1400" dirty="0"/>
                        <a:t>Note the date of the decision and its main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Continuities:</a:t>
                      </a:r>
                    </a:p>
                    <a:p>
                      <a:r>
                        <a:rPr lang="en-AU" sz="1400" dirty="0"/>
                        <a:t>Note ways in which the decision continued or affirmed colonial policies in these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Changes</a:t>
                      </a:r>
                    </a:p>
                    <a:p>
                      <a:r>
                        <a:rPr lang="en-AU" sz="1400" dirty="0"/>
                        <a:t>Note specific consequences of the decision, including impacts on other government policies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9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/>
                        <a:t>Section 51, xxvi of the Constitution,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7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/>
                        <a:t>Immigration  Restriction Act, 1901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09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/>
                        <a:t>Pacific Island Labourers Act, 1901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40732"/>
                  </a:ext>
                </a:extLst>
              </a:tr>
            </a:tbl>
          </a:graphicData>
        </a:graphic>
      </p:graphicFrame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D4C9CC43-3217-48DE-8C03-DD2280C5C0D5}"/>
              </a:ext>
            </a:extLst>
          </p:cNvPr>
          <p:cNvSpPr/>
          <p:nvPr/>
        </p:nvSpPr>
        <p:spPr bwMode="auto">
          <a:xfrm>
            <a:off x="3299203" y="2987094"/>
            <a:ext cx="5544616" cy="1597918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Students should then use the table to evaluate the extent of change these decisions represented.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B1462-973B-4BF5-92E3-D46A0D185C66}"/>
              </a:ext>
            </a:extLst>
          </p:cNvPr>
          <p:cNvSpPr txBox="1"/>
          <p:nvPr/>
        </p:nvSpPr>
        <p:spPr>
          <a:xfrm>
            <a:off x="6739553" y="23584"/>
            <a:ext cx="2152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Creating a Nation AOS1</a:t>
            </a:r>
          </a:p>
        </p:txBody>
      </p:sp>
    </p:spTree>
    <p:extLst>
      <p:ext uri="{BB962C8B-B14F-4D97-AF65-F5344CB8AC3E}">
        <p14:creationId xmlns:p14="http://schemas.microsoft.com/office/powerpoint/2010/main" val="277695654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2B3B-3A36-49FA-90B5-3BF46756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Teaching and Learning Ideas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8ABEB-ABA1-4D54-A0E5-22292493C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26" y="1409886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2"/>
                </a:solidFill>
              </a:rPr>
              <a:t>Fishbone Diagrams</a:t>
            </a:r>
          </a:p>
          <a:p>
            <a:r>
              <a:rPr lang="en-AU" dirty="0"/>
              <a:t>Can be used to help organise cause and effect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D563B2A-91CE-4EB3-B429-EFEE6ADC54A2}"/>
              </a:ext>
            </a:extLst>
          </p:cNvPr>
          <p:cNvCxnSpPr/>
          <p:nvPr/>
        </p:nvCxnSpPr>
        <p:spPr bwMode="auto">
          <a:xfrm>
            <a:off x="1403648" y="3363838"/>
            <a:ext cx="5256584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E08E4A9-7CDB-488C-8591-3D0D402E34EF}"/>
              </a:ext>
            </a:extLst>
          </p:cNvPr>
          <p:cNvCxnSpPr/>
          <p:nvPr/>
        </p:nvCxnSpPr>
        <p:spPr bwMode="auto">
          <a:xfrm>
            <a:off x="2123728" y="2571750"/>
            <a:ext cx="648072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67D78F-638B-4BD8-865E-F71A16F86086}"/>
              </a:ext>
            </a:extLst>
          </p:cNvPr>
          <p:cNvCxnSpPr/>
          <p:nvPr/>
        </p:nvCxnSpPr>
        <p:spPr bwMode="auto">
          <a:xfrm flipV="1">
            <a:off x="2339752" y="3507854"/>
            <a:ext cx="504056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FDC62F-9FD4-411A-B73E-BF82BC1F6ED7}"/>
              </a:ext>
            </a:extLst>
          </p:cNvPr>
          <p:cNvCxnSpPr/>
          <p:nvPr/>
        </p:nvCxnSpPr>
        <p:spPr bwMode="auto">
          <a:xfrm>
            <a:off x="3491880" y="2571750"/>
            <a:ext cx="648072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E8DDE6-D8DE-4553-A77B-A77AF8806281}"/>
              </a:ext>
            </a:extLst>
          </p:cNvPr>
          <p:cNvCxnSpPr/>
          <p:nvPr/>
        </p:nvCxnSpPr>
        <p:spPr bwMode="auto">
          <a:xfrm flipV="1">
            <a:off x="3635896" y="3507854"/>
            <a:ext cx="504056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9D78A0-9C0E-4F4B-9D61-827A25EF0326}"/>
              </a:ext>
            </a:extLst>
          </p:cNvPr>
          <p:cNvCxnSpPr/>
          <p:nvPr/>
        </p:nvCxnSpPr>
        <p:spPr bwMode="auto">
          <a:xfrm>
            <a:off x="4860032" y="2571750"/>
            <a:ext cx="576064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96C79F2-3E55-4FD5-9B9E-FE5D1174BD1F}"/>
              </a:ext>
            </a:extLst>
          </p:cNvPr>
          <p:cNvSpPr txBox="1"/>
          <p:nvPr/>
        </p:nvSpPr>
        <p:spPr>
          <a:xfrm>
            <a:off x="6804248" y="2787774"/>
            <a:ext cx="1656184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/>
              <a:t>Development of Australian democracy to 1913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90C68E-10DD-400E-BF01-87E84DD8F401}"/>
              </a:ext>
            </a:extLst>
          </p:cNvPr>
          <p:cNvSpPr txBox="1"/>
          <p:nvPr/>
        </p:nvSpPr>
        <p:spPr>
          <a:xfrm>
            <a:off x="1223628" y="243325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Chartism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4B9E0F-931B-4F27-8640-A22528AFDFA5}"/>
              </a:ext>
            </a:extLst>
          </p:cNvPr>
          <p:cNvSpPr txBox="1"/>
          <p:nvPr/>
        </p:nvSpPr>
        <p:spPr>
          <a:xfrm>
            <a:off x="1133618" y="4017426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New Unionism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BE02DE-B74D-46AE-A6A4-00E2529B9E8C}"/>
              </a:ext>
            </a:extLst>
          </p:cNvPr>
          <p:cNvSpPr txBox="1"/>
          <p:nvPr/>
        </p:nvSpPr>
        <p:spPr>
          <a:xfrm>
            <a:off x="2591780" y="2354610"/>
            <a:ext cx="126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Liberalism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49215B-C445-4AC5-95A4-7CFD086901F2}"/>
              </a:ext>
            </a:extLst>
          </p:cNvPr>
          <p:cNvSpPr txBox="1"/>
          <p:nvPr/>
        </p:nvSpPr>
        <p:spPr>
          <a:xfrm>
            <a:off x="2789802" y="4077286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Free trade &amp; protectionism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D4FF1B-EA7E-4FF5-8EB2-0816BD27DCF1}"/>
              </a:ext>
            </a:extLst>
          </p:cNvPr>
          <p:cNvSpPr txBox="1"/>
          <p:nvPr/>
        </p:nvSpPr>
        <p:spPr>
          <a:xfrm>
            <a:off x="4898607" y="2283718"/>
            <a:ext cx="111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Women’s equality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9A1962-9D65-493A-A144-9EFF98DBB4FC}"/>
              </a:ext>
            </a:extLst>
          </p:cNvPr>
          <p:cNvSpPr txBox="1"/>
          <p:nvPr/>
        </p:nvSpPr>
        <p:spPr>
          <a:xfrm>
            <a:off x="3635896" y="1252621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Power and Resistance AOS1</a:t>
            </a:r>
          </a:p>
        </p:txBody>
      </p:sp>
    </p:spTree>
    <p:extLst>
      <p:ext uri="{BB962C8B-B14F-4D97-AF65-F5344CB8AC3E}">
        <p14:creationId xmlns:p14="http://schemas.microsoft.com/office/powerpoint/2010/main" val="25756266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0F93-CBD0-453F-A5DD-0E54D43B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3478"/>
            <a:ext cx="8712968" cy="857250"/>
          </a:xfrm>
        </p:spPr>
        <p:txBody>
          <a:bodyPr/>
          <a:lstStyle/>
          <a:p>
            <a:r>
              <a:rPr lang="en-AU" dirty="0"/>
              <a:t>Units 3 and 4 Australian History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BE1CA6-43F1-4D9F-937C-95895BFF2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004688"/>
              </p:ext>
            </p:extLst>
          </p:nvPr>
        </p:nvGraphicFramePr>
        <p:xfrm>
          <a:off x="178692" y="843558"/>
          <a:ext cx="8713788" cy="384927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45154">
                  <a:extLst>
                    <a:ext uri="{9D8B030D-6E8A-4147-A177-3AD203B41FA5}">
                      <a16:colId xmlns:a16="http://schemas.microsoft.com/office/drawing/2014/main" val="2422161473"/>
                    </a:ext>
                  </a:extLst>
                </a:gridCol>
                <a:gridCol w="6468634">
                  <a:extLst>
                    <a:ext uri="{9D8B030D-6E8A-4147-A177-3AD203B41FA5}">
                      <a16:colId xmlns:a16="http://schemas.microsoft.com/office/drawing/2014/main" val="2017662329"/>
                    </a:ext>
                  </a:extLst>
                </a:gridCol>
              </a:tblGrid>
              <a:tr h="6013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Area of Study Two</a:t>
                      </a:r>
                      <a:endParaRPr lang="en-AU" b="1" dirty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Transformations</a:t>
                      </a:r>
                      <a:endParaRPr lang="en-A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0532"/>
                  </a:ext>
                </a:extLst>
              </a:tr>
              <a:tr h="923197">
                <a:tc>
                  <a:txBody>
                    <a:bodyPr/>
                    <a:lstStyle/>
                    <a:p>
                      <a:r>
                        <a:rPr lang="en-AU" dirty="0"/>
                        <a:t>Outcome 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the changes in Australian society, and evaluate the extent to which continuity and change occurred.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47254"/>
                  </a:ext>
                </a:extLst>
              </a:tr>
              <a:tr h="2147821">
                <a:tc>
                  <a:txBody>
                    <a:bodyPr/>
                    <a:lstStyle/>
                    <a:p>
                      <a:r>
                        <a:rPr lang="en-AU" dirty="0"/>
                        <a:t>Inquiry Questions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i="1" dirty="0">
                          <a:effectLst/>
                        </a:rPr>
                        <a:t>What were the motivations for seeking continuity and change in modern Australia?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How did significant individuals and movements demand and/or resist change?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How were Australians challenged over time by events and ideas?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To what extent were there continuities and changes in Australian society?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How did Australians influence and experience continuity and change?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endParaRPr lang="en-A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961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8106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DAEE2-AFD4-4BA4-99E8-EF150E07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Area of Study 2</a:t>
            </a:r>
            <a:br>
              <a:rPr lang="en-AU" dirty="0"/>
            </a:br>
            <a:r>
              <a:rPr lang="en-AU" dirty="0"/>
              <a:t>Historical Investigations Timeframes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41B78-FF9D-4A7C-94DC-3F081AAFC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From custodianship to the Anthropocene (1950–2010)</a:t>
            </a:r>
            <a:endParaRPr lang="en-AU" dirty="0"/>
          </a:p>
          <a:p>
            <a:pPr lvl="0"/>
            <a:r>
              <a:rPr lang="en-GB" dirty="0"/>
              <a:t>Creating a nation (1945–2008)</a:t>
            </a:r>
            <a:endParaRPr lang="en-AU" dirty="0"/>
          </a:p>
          <a:p>
            <a:pPr lvl="0"/>
            <a:r>
              <a:rPr lang="en-GB" dirty="0"/>
              <a:t>Power and resistance (1957–1998)</a:t>
            </a:r>
            <a:endParaRPr lang="en-AU" dirty="0"/>
          </a:p>
          <a:p>
            <a:pPr lvl="0"/>
            <a:r>
              <a:rPr lang="en-GB" dirty="0"/>
              <a:t>War and upheaval (1950–1992).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790611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4D28-BC39-4C56-9E03-7462A2EC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Structure and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5845F-6A87-4FBF-B3CD-34EE3501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historical investigation selected for Area of Study 2 in Unit 3 and in Unit 4 must be the same historical investigation that was chosen for Area of Study 1 in Unit 3 and Unit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934657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C4BE69-502E-4E9A-BB05-40E92EE54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844225"/>
              </p:ext>
            </p:extLst>
          </p:nvPr>
        </p:nvGraphicFramePr>
        <p:xfrm>
          <a:off x="107504" y="63378"/>
          <a:ext cx="8821390" cy="45245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50882">
                  <a:extLst>
                    <a:ext uri="{9D8B030D-6E8A-4147-A177-3AD203B41FA5}">
                      <a16:colId xmlns:a16="http://schemas.microsoft.com/office/drawing/2014/main" val="2422161473"/>
                    </a:ext>
                  </a:extLst>
                </a:gridCol>
                <a:gridCol w="6670508">
                  <a:extLst>
                    <a:ext uri="{9D8B030D-6E8A-4147-A177-3AD203B41FA5}">
                      <a16:colId xmlns:a16="http://schemas.microsoft.com/office/drawing/2014/main" val="2017662329"/>
                    </a:ext>
                  </a:extLst>
                </a:gridCol>
              </a:tblGrid>
              <a:tr h="422859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Units 3 and 4 Australian History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0532"/>
                  </a:ext>
                </a:extLst>
              </a:tr>
              <a:tr h="432437">
                <a:tc>
                  <a:txBody>
                    <a:bodyPr/>
                    <a:lstStyle/>
                    <a:p>
                      <a:r>
                        <a:rPr lang="en-AU" dirty="0"/>
                        <a:t>Area of Study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Transformations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137923"/>
                  </a:ext>
                </a:extLst>
              </a:tr>
              <a:tr h="3669301">
                <a:tc>
                  <a:txBody>
                    <a:bodyPr/>
                    <a:lstStyle/>
                    <a:p>
                      <a:r>
                        <a:rPr lang="en-US" dirty="0"/>
                        <a:t>Key knowledge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significant events that contributed to…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ideas that influenced 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diverse and competing perspectives 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extent to which…changed and/or remained the same…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extent of continuity and change …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4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6660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C9D6-B22A-4AFF-9C86-2F9CE5F6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57250"/>
          </a:xfrm>
        </p:spPr>
        <p:txBody>
          <a:bodyPr/>
          <a:lstStyle/>
          <a:p>
            <a:r>
              <a:rPr lang="en-AU" sz="3200" dirty="0"/>
              <a:t>Units 3 and 4 Outcome 2: final dot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894F2-BCCC-4CF1-B60D-C3776BF84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33" y="771550"/>
            <a:ext cx="8712968" cy="2971800"/>
          </a:xfrm>
        </p:spPr>
        <p:txBody>
          <a:bodyPr/>
          <a:lstStyle/>
          <a:p>
            <a:r>
              <a:rPr lang="en-US" sz="2000" dirty="0"/>
              <a:t>the extent of continuity and change in perspectives towards environmental issues and awareness in Australia 60,000 BCE–2010.</a:t>
            </a:r>
          </a:p>
          <a:p>
            <a:r>
              <a:rPr lang="en-US" sz="2000" dirty="0"/>
              <a:t>the extent of continuity and change regarding reasons for and debates about race, immigration and citizenship in Australia 1834–2008. </a:t>
            </a:r>
          </a:p>
          <a:p>
            <a:r>
              <a:rPr lang="en-US" sz="2000" dirty="0"/>
              <a:t>the extent of continuity and change in the exercise of power and resistance in Australia 1788–1998.</a:t>
            </a:r>
          </a:p>
          <a:p>
            <a:r>
              <a:rPr lang="en-GB" sz="2000" dirty="0"/>
              <a:t>the extent of continuity and change in Australia’s experiences of war and conflict 1909–1992. 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26752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a glance</a:t>
            </a:r>
          </a:p>
          <a:p>
            <a:r>
              <a:rPr lang="en-AU" dirty="0"/>
              <a:t>Features of Units 3 and 4 </a:t>
            </a:r>
            <a:r>
              <a:rPr lang="en-AU"/>
              <a:t>Australian History</a:t>
            </a:r>
          </a:p>
          <a:p>
            <a:r>
              <a:rPr lang="en-AU"/>
              <a:t>Overview </a:t>
            </a:r>
            <a:r>
              <a:rPr lang="en-AU" dirty="0"/>
              <a:t>of the areas of study</a:t>
            </a:r>
          </a:p>
          <a:p>
            <a:r>
              <a:rPr lang="en-AU" dirty="0"/>
              <a:t>Teaching ideas</a:t>
            </a:r>
          </a:p>
          <a:p>
            <a:r>
              <a:rPr lang="en-AU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36332385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E03C-57D7-4E3B-869A-44BDEB92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Units 3 and 4 Outcome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38C67-8410-46BE-9527-681481609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kern="1200" dirty="0">
                <a:solidFill>
                  <a:schemeClr val="dk1"/>
                </a:solidFill>
              </a:rPr>
              <a:t>the extent of continuity and change in</a:t>
            </a:r>
          </a:p>
          <a:p>
            <a:pPr lvl="1"/>
            <a:r>
              <a:rPr lang="en-GB" kern="1200" dirty="0">
                <a:solidFill>
                  <a:schemeClr val="dk1"/>
                </a:solidFill>
              </a:rPr>
              <a:t>Think holistically about the extent of change</a:t>
            </a:r>
          </a:p>
          <a:p>
            <a:pPr lvl="1"/>
            <a:r>
              <a:rPr lang="en-GB" kern="1200" dirty="0">
                <a:solidFill>
                  <a:schemeClr val="dk1"/>
                </a:solidFill>
              </a:rPr>
              <a:t>Examine continuity and change across the whole investigation</a:t>
            </a:r>
          </a:p>
          <a:p>
            <a:pPr lvl="1"/>
            <a:r>
              <a:rPr lang="en-GB" kern="1200" dirty="0">
                <a:solidFill>
                  <a:schemeClr val="dk1"/>
                </a:solidFill>
              </a:rPr>
              <a:t>Allows students to use knowledge across the narrative to illustrate continuity and change</a:t>
            </a:r>
          </a:p>
          <a:p>
            <a:pPr lvl="1"/>
            <a:r>
              <a:rPr lang="en-GB" kern="1200" dirty="0">
                <a:solidFill>
                  <a:schemeClr val="dk1"/>
                </a:solidFill>
              </a:rPr>
              <a:t>Students will be able to use knowledge from Outcome 1 to explain the extent of change in relation to knowledge in Outcome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33672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C4BE69-502E-4E9A-BB05-40E92EE54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131023"/>
              </p:ext>
            </p:extLst>
          </p:nvPr>
        </p:nvGraphicFramePr>
        <p:xfrm>
          <a:off x="323528" y="195486"/>
          <a:ext cx="8496944" cy="42722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96102">
                  <a:extLst>
                    <a:ext uri="{9D8B030D-6E8A-4147-A177-3AD203B41FA5}">
                      <a16:colId xmlns:a16="http://schemas.microsoft.com/office/drawing/2014/main" val="2422161473"/>
                    </a:ext>
                  </a:extLst>
                </a:gridCol>
                <a:gridCol w="6700842">
                  <a:extLst>
                    <a:ext uri="{9D8B030D-6E8A-4147-A177-3AD203B41FA5}">
                      <a16:colId xmlns:a16="http://schemas.microsoft.com/office/drawing/2014/main" val="2017662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Area of Study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Transformations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13792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/>
                        <a:t>Relationship between Key knowledge and Skills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</a:rPr>
                        <a:t>ask and use a range of historical questions to explore continuity and change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</a:rPr>
                        <a:t>evaluate sources for use as evidence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</a:rPr>
                        <a:t>analyse</a:t>
                      </a:r>
                      <a:r>
                        <a:rPr lang="en-US" sz="1600" dirty="0">
                          <a:effectLst/>
                        </a:rPr>
                        <a:t> the perspectives of people and how perspectives changed and/or remained the same over time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</a:rPr>
                        <a:t>evaluate historical interpretations about continuity and change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</a:rPr>
                        <a:t>analyse</a:t>
                      </a:r>
                      <a:r>
                        <a:rPr lang="en-US" sz="1600" dirty="0">
                          <a:effectLst/>
                        </a:rPr>
                        <a:t> the causes and consequences of continuity and change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</a:rPr>
                        <a:t>evaluate the extent of continuity and change in Australian society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</a:rPr>
                        <a:t>evaluate the historical significance of changes to and continuities in Australian society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</a:rPr>
                        <a:t>construct arguments about continuity and change in Australian history using sources as evidence.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A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4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90143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2B3B-3A36-49FA-90B5-3BF46756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Teaching and Learning Ideas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8ABEB-ABA1-4D54-A0E5-22292493C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chemeClr val="accent2"/>
                </a:solidFill>
              </a:rPr>
              <a:t>Significant environmental campaigns jigsaw</a:t>
            </a:r>
          </a:p>
          <a:p>
            <a:r>
              <a:rPr lang="en-AU" dirty="0"/>
              <a:t>A jigsaw learning activity emphasises peer teaching and collaborative learning. </a:t>
            </a:r>
          </a:p>
          <a:p>
            <a:r>
              <a:rPr lang="en-AU" dirty="0"/>
              <a:t>The object is for small groups of students to become experts on a topic, and then split up to teach that topic to their peers, and, in turn, to be instructed by them on the other topics selected to investigate. 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D92A30-D7E9-434E-8AE5-0D37008FF5FB}"/>
              </a:ext>
            </a:extLst>
          </p:cNvPr>
          <p:cNvSpPr txBox="1"/>
          <p:nvPr/>
        </p:nvSpPr>
        <p:spPr>
          <a:xfrm>
            <a:off x="467544" y="114649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Custodianship to the Anthropocene AOS2</a:t>
            </a:r>
          </a:p>
        </p:txBody>
      </p:sp>
    </p:spTree>
    <p:extLst>
      <p:ext uri="{BB962C8B-B14F-4D97-AF65-F5344CB8AC3E}">
        <p14:creationId xmlns:p14="http://schemas.microsoft.com/office/powerpoint/2010/main" val="286494932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2B3B-3A36-49FA-90B5-3BF46756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Teaching and Learning Ideas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8ABEB-ABA1-4D54-A0E5-22292493C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chemeClr val="accent2"/>
                </a:solidFill>
              </a:rPr>
              <a:t>Analysis of sources – political cartoons – Power and Resistance AOS2</a:t>
            </a:r>
            <a:endParaRPr lang="en-AU" sz="1800" b="0" dirty="0">
              <a:solidFill>
                <a:schemeClr val="tx1"/>
              </a:solidFill>
            </a:endParaRPr>
          </a:p>
          <a:p>
            <a:r>
              <a:rPr lang="en-AU" sz="1800" b="0" dirty="0">
                <a:solidFill>
                  <a:schemeClr val="tx1"/>
                </a:solidFill>
              </a:rPr>
              <a:t>Use a search engine such as Trove to find political cartoons on campaigns such as Aboriginal Land Rights</a:t>
            </a:r>
          </a:p>
          <a:p>
            <a:r>
              <a:rPr lang="en-AU" sz="1800" b="0" dirty="0">
                <a:solidFill>
                  <a:schemeClr val="tx1"/>
                </a:solidFill>
              </a:rPr>
              <a:t>Ask students to complete a table noting historical context, perspective and impact</a:t>
            </a:r>
          </a:p>
          <a:p>
            <a:pPr marL="0" indent="0">
              <a:buNone/>
            </a:pPr>
            <a:endParaRPr lang="en-AU" sz="1800" b="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C73E6A-10C5-41C8-8756-C8BDDAF1E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31628"/>
              </p:ext>
            </p:extLst>
          </p:nvPr>
        </p:nvGraphicFramePr>
        <p:xfrm>
          <a:off x="539552" y="3291830"/>
          <a:ext cx="7776864" cy="128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168422790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62945000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79692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Historical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Impact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97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Historical details for event depicted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What is the perspective of the cartoonist? What makes you say that?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Evaluate how likely this may have contributed to change?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892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76050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148537-DB0D-4A9D-A684-660BB82AD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0" y="114300"/>
            <a:ext cx="8640960" cy="857250"/>
          </a:xfrm>
        </p:spPr>
        <p:txBody>
          <a:bodyPr/>
          <a:lstStyle/>
          <a:p>
            <a:r>
              <a:rPr lang="en-AU" dirty="0"/>
              <a:t>Assessment Ideas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09E851-748D-46A3-BCC4-24B454C2A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481" y="1588064"/>
            <a:ext cx="3432415" cy="2750046"/>
          </a:xfrm>
        </p:spPr>
        <p:txBody>
          <a:bodyPr/>
          <a:lstStyle/>
          <a:p>
            <a:pPr lvl="0"/>
            <a:r>
              <a:rPr lang="en-GB" sz="2000" dirty="0"/>
              <a:t>a historical inquiry</a:t>
            </a:r>
            <a:endParaRPr lang="en-AU" sz="2000" dirty="0"/>
          </a:p>
          <a:p>
            <a:pPr lvl="0"/>
            <a:r>
              <a:rPr lang="en-GB" sz="2000" dirty="0"/>
              <a:t>an essay</a:t>
            </a:r>
            <a:endParaRPr lang="en-AU" sz="2000" dirty="0"/>
          </a:p>
          <a:p>
            <a:pPr lvl="0"/>
            <a:r>
              <a:rPr lang="en-GB" sz="2000" dirty="0"/>
              <a:t>evaluation of historical sources </a:t>
            </a:r>
            <a:endParaRPr lang="en-AU" sz="2000" dirty="0"/>
          </a:p>
          <a:p>
            <a:pPr lvl="0"/>
            <a:r>
              <a:rPr lang="en-GB" sz="2000"/>
              <a:t>extended </a:t>
            </a:r>
            <a:r>
              <a:rPr lang="en-GB" sz="2000" dirty="0"/>
              <a:t>responses</a:t>
            </a:r>
            <a:endParaRPr lang="en-AU" sz="20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6471D-7F9B-4E88-AF8C-9D2DA1B96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98184" y="1485900"/>
            <a:ext cx="5194296" cy="2971800"/>
          </a:xfrm>
        </p:spPr>
        <p:txBody>
          <a:bodyPr/>
          <a:lstStyle/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4D64A6-97E2-4264-873A-209F70D6504B}"/>
              </a:ext>
            </a:extLst>
          </p:cNvPr>
          <p:cNvSpPr txBox="1"/>
          <p:nvPr/>
        </p:nvSpPr>
        <p:spPr>
          <a:xfrm>
            <a:off x="265769" y="77155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Suitable tasks for assessment in these units may be selected from the following: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67700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0401A-CEF0-4E9D-A60F-6B668AFD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Evaluation of historical sources: Example – Power &amp; Resistance AOS2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2FCC6-ECB2-4A4E-A1A8-E97E5FABB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3110086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>
                <a:solidFill>
                  <a:schemeClr val="accent6"/>
                </a:solidFill>
              </a:rPr>
              <a:t>Outcome 2: Analyse the changes in Australian society, and evaluate the extent to which continuity and change occurred.</a:t>
            </a:r>
            <a:endParaRPr lang="en-AU" sz="2000" dirty="0"/>
          </a:p>
          <a:p>
            <a:r>
              <a:rPr lang="en-AU" sz="2000" dirty="0"/>
              <a:t>Use 3-4 sources, mix of primary and historian sources</a:t>
            </a:r>
          </a:p>
          <a:p>
            <a:r>
              <a:rPr lang="en-AU" sz="2000" dirty="0"/>
              <a:t>Seek to asses a wider range of key knowledge</a:t>
            </a:r>
          </a:p>
          <a:p>
            <a:r>
              <a:rPr lang="en-AU" sz="2000" dirty="0"/>
              <a:t>Source 1: </a:t>
            </a:r>
            <a:r>
              <a:rPr lang="en-AU" sz="2000" b="0" dirty="0"/>
              <a:t>Zelda </a:t>
            </a:r>
            <a:r>
              <a:rPr lang="en-AU" sz="2000" b="0" dirty="0" err="1"/>
              <a:t>D’Aprano’s</a:t>
            </a:r>
            <a:r>
              <a:rPr lang="en-AU" sz="2000" b="0" dirty="0"/>
              <a:t> reflection on protesting for equal pay </a:t>
            </a:r>
          </a:p>
          <a:p>
            <a:r>
              <a:rPr lang="en-AU" sz="2000" dirty="0"/>
              <a:t>Source 2:</a:t>
            </a:r>
            <a:r>
              <a:rPr lang="en-AU" sz="2000" b="0" dirty="0"/>
              <a:t> Photograph of the Aboriginal Tent Embassy with different signs </a:t>
            </a:r>
          </a:p>
          <a:p>
            <a:r>
              <a:rPr lang="en-AU" sz="2000" dirty="0"/>
              <a:t>Source 3: </a:t>
            </a:r>
            <a:r>
              <a:rPr lang="en-AU" sz="2000" b="0" dirty="0"/>
              <a:t>Extract from historian Michelle Arrow on the impact of Germaine Greer and Dennis Altmann</a:t>
            </a:r>
            <a:endParaRPr lang="en-AU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48526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88169E3-DB10-4D2E-A09A-F28DE9E6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Evaluation of historical 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15E36-641F-459A-BD28-0C522A49C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004" y="1059582"/>
            <a:ext cx="9144000" cy="3102074"/>
          </a:xfrm>
        </p:spPr>
        <p:txBody>
          <a:bodyPr/>
          <a:lstStyle/>
          <a:p>
            <a:r>
              <a:rPr lang="en-AU" sz="2000" dirty="0"/>
              <a:t>Develop 4-6 questions on the sources</a:t>
            </a:r>
          </a:p>
          <a:p>
            <a:r>
              <a:rPr lang="en-AU" sz="2000" dirty="0"/>
              <a:t>Different levels of cognitive development – accessible to a range of learners</a:t>
            </a:r>
          </a:p>
          <a:p>
            <a:r>
              <a:rPr lang="en-AU" sz="1400" dirty="0"/>
              <a:t>Q1:</a:t>
            </a:r>
            <a:r>
              <a:rPr lang="en-AU" sz="1400" b="0" dirty="0"/>
              <a:t> Identify from Source 1 </a:t>
            </a:r>
            <a:r>
              <a:rPr lang="en-AU" sz="1400" b="0" dirty="0" err="1"/>
              <a:t>D’Aprano’s</a:t>
            </a:r>
            <a:r>
              <a:rPr lang="en-AU" sz="1400" b="0" dirty="0"/>
              <a:t> critique of the Arbitration Commission’s hearing (2 marks)</a:t>
            </a:r>
          </a:p>
          <a:p>
            <a:r>
              <a:rPr lang="en-AU" sz="1400" dirty="0"/>
              <a:t>Q2: </a:t>
            </a:r>
            <a:r>
              <a:rPr lang="en-AU" sz="1400" b="0" dirty="0"/>
              <a:t> Outline from Source 2 The demands of the Tent Embassy protest (4 marks)</a:t>
            </a:r>
          </a:p>
          <a:p>
            <a:r>
              <a:rPr lang="en-AU" sz="1400" dirty="0"/>
              <a:t>Q3: </a:t>
            </a:r>
            <a:r>
              <a:rPr lang="en-AU" sz="1400" b="0" dirty="0"/>
              <a:t>Describe the rise of women’s and gay liberation movements in the early 1970s, using S3 and your own knowledge. (5 marks)</a:t>
            </a:r>
          </a:p>
          <a:p>
            <a:r>
              <a:rPr lang="en-AU" sz="1400" dirty="0"/>
              <a:t>Q4:</a:t>
            </a:r>
            <a:r>
              <a:rPr lang="en-AU" sz="1400" b="0" dirty="0"/>
              <a:t> Explain the resistance to demands for change up until 1972. Use the sources and your own knowledge. (6 marks)</a:t>
            </a:r>
          </a:p>
          <a:p>
            <a:r>
              <a:rPr lang="en-AU" sz="1400" dirty="0"/>
              <a:t>Q5: </a:t>
            </a:r>
            <a:r>
              <a:rPr lang="en-AU" sz="1400" b="0" dirty="0"/>
              <a:t>Evaluate the extent to which the election of the Whitlam government in 1972 resulted in lasting change for women’s rights. Use Sources 1 and 3 and your own knowledge. (8 marks)</a:t>
            </a:r>
          </a:p>
          <a:p>
            <a:r>
              <a:rPr lang="en-AU" sz="1400" dirty="0"/>
              <a:t>Q6: </a:t>
            </a:r>
            <a:r>
              <a:rPr lang="en-AU" sz="1400" b="0" dirty="0"/>
              <a:t>To what extent did the black power movement influence demands for land rights by Aboriginal and Torres Strait Islander peoples in the 1970s? Use S2 and your own knowledge. (10 marks)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73895022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F7E7-4DE6-440C-AB47-543C71F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Example: Historical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848B-0841-486B-B284-AAC81B10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updated 2022 Advice for Teachers has detailed advice on developing a historical inquiry.</a:t>
            </a:r>
          </a:p>
          <a:p>
            <a:r>
              <a:rPr lang="en-AU" dirty="0"/>
              <a:t>Key components: Planning / Investigating / Writing up</a:t>
            </a:r>
          </a:p>
          <a:p>
            <a:pPr marL="0" indent="0">
              <a:buNone/>
            </a:pPr>
            <a:r>
              <a:rPr lang="en-AU" dirty="0"/>
              <a:t>Considerations: </a:t>
            </a:r>
          </a:p>
          <a:p>
            <a:r>
              <a:rPr lang="en-AU" dirty="0"/>
              <a:t>Alignment with key knowledge and skills</a:t>
            </a:r>
          </a:p>
          <a:p>
            <a:r>
              <a:rPr lang="en-AU" dirty="0"/>
              <a:t>Time frame</a:t>
            </a:r>
          </a:p>
          <a:p>
            <a:r>
              <a:rPr lang="en-AU" dirty="0"/>
              <a:t>Authentication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49071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D2E3-3A8B-4D01-992B-7E0FAB90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Example: Historical Inquiry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BCDFD-BEEF-444B-B260-73F887AF3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Custodianship to the Anthropocene AOS1</a:t>
            </a:r>
          </a:p>
          <a:p>
            <a:r>
              <a:rPr lang="en-AU" sz="1800" dirty="0">
                <a:solidFill>
                  <a:schemeClr val="tx1"/>
                </a:solidFill>
              </a:rPr>
              <a:t>Research question: </a:t>
            </a:r>
            <a:r>
              <a:rPr lang="en-AU" sz="1800" b="0" i="1" dirty="0">
                <a:solidFill>
                  <a:schemeClr val="tx1"/>
                </a:solidFill>
              </a:rPr>
              <a:t>How did the changes in land use caused by colonisation impact both settlers and Aboriginal and Torres Strait Islander peoples?</a:t>
            </a:r>
          </a:p>
          <a:p>
            <a:r>
              <a:rPr lang="en-AU" sz="1800" dirty="0">
                <a:solidFill>
                  <a:schemeClr val="tx1"/>
                </a:solidFill>
              </a:rPr>
              <a:t>Process: </a:t>
            </a:r>
            <a:r>
              <a:rPr lang="en-AU" sz="1800" b="0" dirty="0">
                <a:solidFill>
                  <a:schemeClr val="tx1"/>
                </a:solidFill>
              </a:rPr>
              <a:t>Guide students to compile a portfolio of sources and notes. Encourage students to find and use primary sources (SLV &amp; Trove great resources), and historian interpretation. Portfolio can be collected at the end of lessons.</a:t>
            </a:r>
          </a:p>
          <a:p>
            <a:r>
              <a:rPr lang="en-AU" sz="1800" b="0" dirty="0">
                <a:solidFill>
                  <a:schemeClr val="tx1"/>
                </a:solidFill>
              </a:rPr>
              <a:t>Scaffold the research process – provide links, access to books and copies of sources. Limit the time.</a:t>
            </a:r>
          </a:p>
          <a:p>
            <a:r>
              <a:rPr lang="en-AU" sz="1800" b="0" dirty="0">
                <a:solidFill>
                  <a:schemeClr val="tx1"/>
                </a:solidFill>
              </a:rPr>
              <a:t>Response to structured questions in class, under timed conditions using the portfolio. Essay / analytic report / Extended response questions</a:t>
            </a:r>
          </a:p>
        </p:txBody>
      </p:sp>
    </p:spTree>
    <p:extLst>
      <p:ext uri="{BB962C8B-B14F-4D97-AF65-F5344CB8AC3E}">
        <p14:creationId xmlns:p14="http://schemas.microsoft.com/office/powerpoint/2010/main" val="15092874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7359-C8E2-4E58-94E9-BC830A08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Historical inquiry: further possible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2A95-CEEB-4C29-928E-0F156CFE6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Power and Resistance AOS1: </a:t>
            </a:r>
            <a:r>
              <a:rPr lang="en-AU" b="0" i="1" dirty="0"/>
              <a:t>What were the diverse and competing perspectives on the issue of votes </a:t>
            </a:r>
            <a:r>
              <a:rPr lang="en-AU" b="0" i="1"/>
              <a:t>for women?</a:t>
            </a:r>
            <a:endParaRPr lang="en-AU" dirty="0"/>
          </a:p>
          <a:p>
            <a:r>
              <a:rPr lang="en-AU" dirty="0"/>
              <a:t>Creating a Nation AOS1: </a:t>
            </a:r>
            <a:r>
              <a:rPr lang="en-AU" b="0" i="1" dirty="0"/>
              <a:t>How did colonial legislation in the 19</a:t>
            </a:r>
            <a:r>
              <a:rPr lang="en-AU" b="0" i="1" baseline="30000" dirty="0"/>
              <a:t>th</a:t>
            </a:r>
            <a:r>
              <a:rPr lang="en-AU" b="0" i="1" dirty="0"/>
              <a:t> century shape ideas of a white Australia at federation?</a:t>
            </a:r>
          </a:p>
          <a:p>
            <a:r>
              <a:rPr lang="en-AU" dirty="0"/>
              <a:t>War and Upheaval AOS2: </a:t>
            </a:r>
            <a:r>
              <a:rPr lang="en-AU" b="0" i="1" dirty="0"/>
              <a:t>How has the commemoration of war influenced ideas about service in war between 1909 and 1992?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56940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8A35-1114-49B3-91B1-A8E63DEB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At a glance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50D0C3-0ECB-48F3-BE11-AD8BA7714C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23335"/>
              </p:ext>
            </p:extLst>
          </p:nvPr>
        </p:nvGraphicFramePr>
        <p:xfrm>
          <a:off x="611560" y="1203598"/>
          <a:ext cx="8136904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7240">
                  <a:extLst>
                    <a:ext uri="{9D8B030D-6E8A-4147-A177-3AD203B41FA5}">
                      <a16:colId xmlns:a16="http://schemas.microsoft.com/office/drawing/2014/main" val="2198516938"/>
                    </a:ext>
                  </a:extLst>
                </a:gridCol>
                <a:gridCol w="1849296">
                  <a:extLst>
                    <a:ext uri="{9D8B030D-6E8A-4147-A177-3AD203B41FA5}">
                      <a16:colId xmlns:a16="http://schemas.microsoft.com/office/drawing/2014/main" val="1517360189"/>
                    </a:ext>
                  </a:extLst>
                </a:gridCol>
                <a:gridCol w="1266032">
                  <a:extLst>
                    <a:ext uri="{9D8B030D-6E8A-4147-A177-3AD203B41FA5}">
                      <a16:colId xmlns:a16="http://schemas.microsoft.com/office/drawing/2014/main" val="340779045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22802795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472664752"/>
                    </a:ext>
                  </a:extLst>
                </a:gridCol>
              </a:tblGrid>
              <a:tr h="29310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AU" dirty="0"/>
                        <a:t>Units 3 and 4 Australian History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843587"/>
                  </a:ext>
                </a:extLst>
              </a:tr>
              <a:tr h="29310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From custodianship to the Anthropocene 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Creating a nation 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 and resistance 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 and upheaval 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7304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Area of Study 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AU" dirty="0"/>
                        <a:t>Foundations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87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Area of Study 2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Transformations</a:t>
                      </a:r>
                      <a:endParaRPr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76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90348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1820A9-904E-4B08-8C9D-FC18ED57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Teaching Ideas – Historical Investigations </a:t>
            </a:r>
          </a:p>
        </p:txBody>
      </p:sp>
    </p:spTree>
    <p:extLst>
      <p:ext uri="{BB962C8B-B14F-4D97-AF65-F5344CB8AC3E}">
        <p14:creationId xmlns:p14="http://schemas.microsoft.com/office/powerpoint/2010/main" val="64268615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EE1BBB-52D5-452B-85B9-018A4903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custodianship to the Anthropocene (60,000 BCE–2010)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8C0353-A4E6-47D7-9F9D-01600F502A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Outcome 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A2AC33-A790-481C-9A14-EC5902F717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Big ideas: </a:t>
            </a:r>
          </a:p>
          <a:p>
            <a:r>
              <a:rPr lang="en-AU" dirty="0"/>
              <a:t>Impact of colonisation on the land and people</a:t>
            </a:r>
          </a:p>
          <a:p>
            <a:r>
              <a:rPr lang="en-AU" dirty="0"/>
              <a:t>Aboriginal land management</a:t>
            </a:r>
          </a:p>
          <a:p>
            <a:r>
              <a:rPr lang="en-AU" dirty="0"/>
              <a:t>Environmental outcomes of colonisation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C2CBF8E-61AD-4CC6-889D-996838F0A8D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dirty="0"/>
              <a:t>Outcome 2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B80C11F-EF94-4422-AA8F-F93931DF3FD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Big ideas:</a:t>
            </a:r>
          </a:p>
          <a:p>
            <a:r>
              <a:rPr lang="en-AU" sz="2000" dirty="0"/>
              <a:t>Changing views of the environment after WW2</a:t>
            </a:r>
          </a:p>
          <a:p>
            <a:r>
              <a:rPr lang="en-AU" sz="2000" dirty="0"/>
              <a:t>Role of Indigenous peoples in advocating for the environment.</a:t>
            </a:r>
          </a:p>
          <a:p>
            <a:r>
              <a:rPr lang="en-AU" sz="2000" dirty="0"/>
              <a:t>The extent to which environment movements affected change.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919781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1D1A-BBF6-4B89-AF20-E37D988F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/>
              <a:t>From custodianship to the Anthropocene (60,000 BCE–2010)</a:t>
            </a:r>
            <a:endParaRPr lang="en-AU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D1E41-2B5C-4898-8E89-1B84E82F4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 wrap="square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Across the two outcomes:</a:t>
            </a:r>
          </a:p>
          <a:p>
            <a:pPr>
              <a:lnSpc>
                <a:spcPct val="90000"/>
              </a:lnSpc>
            </a:pPr>
            <a:r>
              <a:rPr lang="en-AU" sz="2000" dirty="0"/>
              <a:t>Changes and continuities in views of land and the environment for both the settler-colonial society and Aboriginal and Torres Strait Islander peoples</a:t>
            </a:r>
          </a:p>
        </p:txBody>
      </p:sp>
    </p:spTree>
    <p:extLst>
      <p:ext uri="{BB962C8B-B14F-4D97-AF65-F5344CB8AC3E}">
        <p14:creationId xmlns:p14="http://schemas.microsoft.com/office/powerpoint/2010/main" val="85048908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8AF852-6B05-412B-8457-64A6ECE4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Creating a nation (1834–2008)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E21B3-56EE-490F-B4CF-1C61FB7055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Outcome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D2259-6F10-4C0B-A26A-040030B707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/>
              <a:t>Big ideas:</a:t>
            </a:r>
          </a:p>
          <a:p>
            <a:r>
              <a:rPr lang="en-AU" sz="1800" dirty="0"/>
              <a:t>The ways in which global movements of people impacted the Australian continent in the 19</a:t>
            </a:r>
            <a:r>
              <a:rPr lang="en-AU" sz="1800" baseline="30000" dirty="0"/>
              <a:t>th</a:t>
            </a:r>
            <a:r>
              <a:rPr lang="en-AU" sz="1800" dirty="0"/>
              <a:t> C.</a:t>
            </a:r>
          </a:p>
          <a:p>
            <a:r>
              <a:rPr lang="en-AU" sz="1800" dirty="0"/>
              <a:t>Debates about who had a claim of belonging in the new society</a:t>
            </a:r>
          </a:p>
          <a:p>
            <a:r>
              <a:rPr lang="en-AU" sz="1800" dirty="0"/>
              <a:t>The creation of a nation that used ideas of race to determine citizenship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B3CE9E-BFAF-4BFD-9949-A0A88899210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dirty="0"/>
              <a:t>Outcome 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E3BE33-2F18-4C1E-8542-9B16FE615F82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/>
              <a:t>Big ideas:</a:t>
            </a:r>
          </a:p>
          <a:p>
            <a:r>
              <a:rPr lang="en-AU" sz="2000" dirty="0"/>
              <a:t>Changes brought about by migration after WW2</a:t>
            </a:r>
          </a:p>
          <a:p>
            <a:r>
              <a:rPr lang="en-AU" sz="2000" dirty="0"/>
              <a:t>Challenges to ideas about belonging and citizenship</a:t>
            </a:r>
          </a:p>
          <a:p>
            <a:r>
              <a:rPr lang="en-AU" sz="2000" dirty="0"/>
              <a:t>The extent to which changes in attitudes about who was Australian</a:t>
            </a:r>
          </a:p>
        </p:txBody>
      </p:sp>
    </p:spTree>
    <p:extLst>
      <p:ext uri="{BB962C8B-B14F-4D97-AF65-F5344CB8AC3E}">
        <p14:creationId xmlns:p14="http://schemas.microsoft.com/office/powerpoint/2010/main" val="149788300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4BB9CF9-473E-4EBC-A753-DCDF486F6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Creating a nation (1834–2008)</a:t>
            </a:r>
            <a:endParaRPr lang="en-AU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7EBD224-62CE-41B1-846E-D4B207000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Across the two outcomes:</a:t>
            </a:r>
          </a:p>
          <a:p>
            <a:pPr>
              <a:lnSpc>
                <a:spcPct val="90000"/>
              </a:lnSpc>
            </a:pPr>
            <a:r>
              <a:rPr lang="en-AU" dirty="0"/>
              <a:t>Changes and continuities in belonging and citizenship in Australia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1510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B33857-2043-4EF7-B26B-66CFAA72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and resistance (1788–1998)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821AF-655F-4684-999D-C71FE630DF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Outcome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37FA9-5694-4660-9A2A-692699CFAE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/>
              <a:t>Big ideas:</a:t>
            </a:r>
          </a:p>
          <a:p>
            <a:r>
              <a:rPr lang="en-AU" sz="2000" dirty="0"/>
              <a:t>The ways in which British power was resisted in frontier wars</a:t>
            </a:r>
          </a:p>
          <a:p>
            <a:r>
              <a:rPr lang="en-AU" sz="2000" dirty="0"/>
              <a:t>Debates about power and authority within colonial society</a:t>
            </a:r>
          </a:p>
          <a:p>
            <a:r>
              <a:rPr lang="en-AU" sz="2000" dirty="0"/>
              <a:t>Continued challenges to colonial power by Aboriginal peoples</a:t>
            </a:r>
          </a:p>
          <a:p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F97A3C-3CB7-4A5E-9734-B55326C369D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dirty="0"/>
              <a:t>Outcome 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6F3AE5-F5D7-44FF-AB06-3A9671D225C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/>
              <a:t>Big ideas:</a:t>
            </a:r>
          </a:p>
          <a:p>
            <a:r>
              <a:rPr lang="en-AU" sz="1800" dirty="0"/>
              <a:t>The ways in which concepts of rights engaged groups to challenge political and social power structures.</a:t>
            </a:r>
          </a:p>
          <a:p>
            <a:r>
              <a:rPr lang="en-AU" sz="1800" dirty="0"/>
              <a:t>The ways in which change occurred in land rights, women’s liberation and LGBTIQA+ rights</a:t>
            </a:r>
          </a:p>
          <a:p>
            <a:r>
              <a:rPr lang="en-AU" sz="1800" dirty="0"/>
              <a:t>The extent to which lasting change occurred</a:t>
            </a:r>
          </a:p>
        </p:txBody>
      </p:sp>
    </p:spTree>
    <p:extLst>
      <p:ext uri="{BB962C8B-B14F-4D97-AF65-F5344CB8AC3E}">
        <p14:creationId xmlns:p14="http://schemas.microsoft.com/office/powerpoint/2010/main" val="301314360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8CA356D-956E-4965-9E0C-289884A72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/>
          <a:p>
            <a:r>
              <a:rPr lang="en-GB" dirty="0"/>
              <a:t>Power and resistance (1788–1998)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4514184-5DE0-4E7D-A2D3-EC7BDE61B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/>
          <a:p>
            <a:r>
              <a:rPr lang="en-GB" dirty="0"/>
              <a:t>Across the two outcomes:</a:t>
            </a:r>
          </a:p>
          <a:p>
            <a:r>
              <a:rPr lang="en-GB" dirty="0"/>
              <a:t>Changes and continuities in the exercise of power and resistance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2024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829DD1-ADCE-496D-B47A-02556369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War and upheaval (1909–1992).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233E0-9DD4-4667-8774-F32778ED49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Outcome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52153-F21D-49ED-8ABD-3CB73BFC06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/>
              <a:t>Big ideas:</a:t>
            </a:r>
          </a:p>
          <a:p>
            <a:r>
              <a:rPr lang="en-AU" sz="2000" dirty="0"/>
              <a:t>How did Australia’s participation in war shape the nation?</a:t>
            </a:r>
          </a:p>
          <a:p>
            <a:r>
              <a:rPr lang="en-AU" sz="2000" dirty="0"/>
              <a:t>Who could serve and who was excluded from service?</a:t>
            </a:r>
          </a:p>
          <a:p>
            <a:r>
              <a:rPr lang="en-AU" sz="2000" dirty="0"/>
              <a:t>The changing responses to war and service in Australian society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8892B9-2C55-42F0-986B-DA9E487BB56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dirty="0"/>
              <a:t>Outcome 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870D39-CAB1-4F7C-924B-76DFAB718253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/>
              <a:t>Big ideas:</a:t>
            </a:r>
          </a:p>
          <a:p>
            <a:r>
              <a:rPr lang="en-AU" sz="2000" dirty="0"/>
              <a:t>The forces that shaped Australia’s views on defence after WW2</a:t>
            </a:r>
          </a:p>
          <a:p>
            <a:r>
              <a:rPr lang="en-AU" sz="2000" dirty="0"/>
              <a:t>Debates about service and participation in conflict</a:t>
            </a:r>
          </a:p>
          <a:p>
            <a:r>
              <a:rPr lang="en-AU" sz="2000" dirty="0"/>
              <a:t>The extent to which this had changed by 1992</a:t>
            </a:r>
          </a:p>
        </p:txBody>
      </p:sp>
    </p:spTree>
    <p:extLst>
      <p:ext uri="{BB962C8B-B14F-4D97-AF65-F5344CB8AC3E}">
        <p14:creationId xmlns:p14="http://schemas.microsoft.com/office/powerpoint/2010/main" val="77733779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8CA356D-956E-4965-9E0C-289884A72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/>
          <a:p>
            <a:r>
              <a:rPr lang="en-GB" dirty="0"/>
              <a:t>War and Upheaval (1909-1992)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4514184-5DE0-4E7D-A2D3-EC7BDE61B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/>
          <a:p>
            <a:r>
              <a:rPr lang="en-GB" dirty="0"/>
              <a:t>Across the two outcomes:</a:t>
            </a:r>
          </a:p>
          <a:p>
            <a:r>
              <a:rPr lang="en-GB" dirty="0"/>
              <a:t>Changes and continuities in attitudes towards military service and the nation at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9675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D0087E-11D4-405E-8251-560DFBA0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8CF52-AB23-4F04-BF53-C9060EE829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83084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New content</a:t>
            </a:r>
          </a:p>
          <a:p>
            <a:r>
              <a:rPr lang="en-AU" dirty="0"/>
              <a:t>New historical investigations</a:t>
            </a:r>
          </a:p>
          <a:p>
            <a:r>
              <a:rPr lang="en-AU" dirty="0"/>
              <a:t>New Outcomes</a:t>
            </a:r>
          </a:p>
          <a:p>
            <a:r>
              <a:rPr lang="en-AU" dirty="0"/>
              <a:t>New key knowledge and key skills </a:t>
            </a:r>
          </a:p>
        </p:txBody>
      </p:sp>
    </p:spTree>
    <p:extLst>
      <p:ext uri="{BB962C8B-B14F-4D97-AF65-F5344CB8AC3E}">
        <p14:creationId xmlns:p14="http://schemas.microsoft.com/office/powerpoint/2010/main" val="24381037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4100-6AB6-4D11-A625-AA29C311A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33" y="-92546"/>
            <a:ext cx="8712968" cy="857250"/>
          </a:xfrm>
        </p:spPr>
        <p:txBody>
          <a:bodyPr/>
          <a:lstStyle/>
          <a:p>
            <a:r>
              <a:rPr lang="en-AU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4E048-D37D-4792-93E4-F991C2BB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33" y="555526"/>
            <a:ext cx="8712968" cy="2971800"/>
          </a:xfrm>
        </p:spPr>
        <p:txBody>
          <a:bodyPr/>
          <a:lstStyle/>
          <a:p>
            <a:r>
              <a:rPr lang="en-AU" dirty="0"/>
              <a:t> </a:t>
            </a:r>
            <a:r>
              <a:rPr lang="en-AU" sz="2000" dirty="0"/>
              <a:t>Select 2 historical investigations from the following list:</a:t>
            </a:r>
          </a:p>
          <a:p>
            <a:pPr lvl="1"/>
            <a:r>
              <a:rPr lang="en-US" dirty="0"/>
              <a:t>From custodianship to the Anthropocene (60,000 BCE–2010)</a:t>
            </a:r>
          </a:p>
          <a:p>
            <a:pPr lvl="1"/>
            <a:r>
              <a:rPr lang="en-US" dirty="0"/>
              <a:t>Creating a nation (1834–2008)</a:t>
            </a:r>
          </a:p>
          <a:p>
            <a:pPr lvl="1"/>
            <a:r>
              <a:rPr lang="en-US" dirty="0"/>
              <a:t>Power and resistance (1788–1998)</a:t>
            </a:r>
          </a:p>
          <a:p>
            <a:pPr lvl="1"/>
            <a:r>
              <a:rPr lang="en-US" dirty="0"/>
              <a:t>War and upheaval (1909–1992).</a:t>
            </a:r>
          </a:p>
          <a:p>
            <a:r>
              <a:rPr lang="en-AU" sz="2000" dirty="0"/>
              <a:t>Select </a:t>
            </a:r>
            <a:r>
              <a:rPr lang="en-GB" sz="2000" dirty="0"/>
              <a:t>one for Unit 3 and one for Unit 4. </a:t>
            </a:r>
          </a:p>
          <a:p>
            <a:r>
              <a:rPr lang="en-GB" sz="2000" dirty="0"/>
              <a:t>The historical investigation selected in Unit 3, Area of </a:t>
            </a:r>
            <a:br>
              <a:rPr lang="en-GB" sz="2000" dirty="0"/>
            </a:br>
            <a:r>
              <a:rPr lang="en-GB" sz="2000" dirty="0"/>
              <a:t>Study 1, must be selected for Unit 3, Area of Study 2. </a:t>
            </a:r>
          </a:p>
          <a:p>
            <a:r>
              <a:rPr lang="en-GB" sz="2000" dirty="0"/>
              <a:t>The historical investigation selected in Unit 4, Area of Study 1, must be selected for Unit 4, Area of Study 2. </a:t>
            </a:r>
            <a:endParaRPr lang="en-AU" sz="20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E77071-EF5C-4F77-BBB2-0FC33C387747}"/>
              </a:ext>
            </a:extLst>
          </p:cNvPr>
          <p:cNvSpPr txBox="1"/>
          <p:nvPr/>
        </p:nvSpPr>
        <p:spPr>
          <a:xfrm>
            <a:off x="82596" y="4147807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rgbClr val="0099E3"/>
                </a:solidFill>
              </a:rPr>
              <a:t>It is the </a:t>
            </a:r>
            <a:r>
              <a:rPr lang="en-AU" sz="1800" b="1" u="sng" dirty="0">
                <a:solidFill>
                  <a:srgbClr val="0099E3"/>
                </a:solidFill>
              </a:rPr>
              <a:t>Key Knowledge </a:t>
            </a:r>
            <a:r>
              <a:rPr lang="en-AU" sz="1800" b="1" dirty="0">
                <a:solidFill>
                  <a:srgbClr val="0099E3"/>
                </a:solidFill>
              </a:rPr>
              <a:t>within the timeframes that must be taught.</a:t>
            </a:r>
          </a:p>
        </p:txBody>
      </p:sp>
    </p:spTree>
    <p:extLst>
      <p:ext uri="{BB962C8B-B14F-4D97-AF65-F5344CB8AC3E}">
        <p14:creationId xmlns:p14="http://schemas.microsoft.com/office/powerpoint/2010/main" val="8839555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225B-B9A3-4099-BC96-1FC76A04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Big Planning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6DFFF-908F-4142-865C-2FA265B98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32" y="1239572"/>
            <a:ext cx="8712968" cy="2971800"/>
          </a:xfrm>
        </p:spPr>
        <p:txBody>
          <a:bodyPr/>
          <a:lstStyle/>
          <a:p>
            <a:r>
              <a:rPr lang="en-AU" sz="2000" dirty="0">
                <a:solidFill>
                  <a:schemeClr val="tx1"/>
                </a:solidFill>
              </a:rPr>
              <a:t>What are your areas of expertise? </a:t>
            </a:r>
            <a:r>
              <a:rPr lang="en-AU" sz="2000" b="0" dirty="0">
                <a:solidFill>
                  <a:schemeClr val="tx1"/>
                </a:solidFill>
              </a:rPr>
              <a:t>Resources to draw upon? Faculty expertise?</a:t>
            </a:r>
          </a:p>
          <a:p>
            <a:r>
              <a:rPr lang="en-AU" sz="2000" dirty="0">
                <a:solidFill>
                  <a:schemeClr val="tx1"/>
                </a:solidFill>
              </a:rPr>
              <a:t>What grabs you/interests you? </a:t>
            </a:r>
            <a:r>
              <a:rPr lang="en-AU" sz="2000" b="0" dirty="0">
                <a:solidFill>
                  <a:schemeClr val="tx1"/>
                </a:solidFill>
              </a:rPr>
              <a:t>What do you think students will be interested in? </a:t>
            </a:r>
          </a:p>
          <a:p>
            <a:r>
              <a:rPr lang="en-AU" sz="2000" dirty="0">
                <a:solidFill>
                  <a:schemeClr val="tx1"/>
                </a:solidFill>
              </a:rPr>
              <a:t>Read through the key knowledge of the investigations and think of the big picture of continuity and change. </a:t>
            </a:r>
          </a:p>
          <a:p>
            <a:r>
              <a:rPr lang="en-AU" sz="2000" dirty="0">
                <a:solidFill>
                  <a:schemeClr val="tx1"/>
                </a:solidFill>
              </a:rPr>
              <a:t>Consider the chronology that runs through the key knowledge for each area of study. </a:t>
            </a:r>
            <a:r>
              <a:rPr lang="en-AU" sz="2000" b="0" dirty="0">
                <a:solidFill>
                  <a:schemeClr val="tx1"/>
                </a:solidFill>
              </a:rPr>
              <a:t>What is your starting point? What is your end point?</a:t>
            </a:r>
          </a:p>
        </p:txBody>
      </p:sp>
    </p:spTree>
    <p:extLst>
      <p:ext uri="{BB962C8B-B14F-4D97-AF65-F5344CB8AC3E}">
        <p14:creationId xmlns:p14="http://schemas.microsoft.com/office/powerpoint/2010/main" val="32943396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0F93-CBD0-453F-A5DD-0E54D43B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06" y="189324"/>
            <a:ext cx="8712968" cy="857250"/>
          </a:xfrm>
        </p:spPr>
        <p:txBody>
          <a:bodyPr/>
          <a:lstStyle/>
          <a:p>
            <a:r>
              <a:rPr lang="en-AU" dirty="0"/>
              <a:t>Units 3 and 4 Australian History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BE1CA6-43F1-4D9F-937C-95895BFF2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018979"/>
              </p:ext>
            </p:extLst>
          </p:nvPr>
        </p:nvGraphicFramePr>
        <p:xfrm>
          <a:off x="179512" y="843558"/>
          <a:ext cx="8713788" cy="3901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45154">
                  <a:extLst>
                    <a:ext uri="{9D8B030D-6E8A-4147-A177-3AD203B41FA5}">
                      <a16:colId xmlns:a16="http://schemas.microsoft.com/office/drawing/2014/main" val="2422161473"/>
                    </a:ext>
                  </a:extLst>
                </a:gridCol>
                <a:gridCol w="6468634">
                  <a:extLst>
                    <a:ext uri="{9D8B030D-6E8A-4147-A177-3AD203B41FA5}">
                      <a16:colId xmlns:a16="http://schemas.microsoft.com/office/drawing/2014/main" val="2017662329"/>
                    </a:ext>
                  </a:extLst>
                </a:gridCol>
              </a:tblGrid>
              <a:tr h="542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Area of Study One</a:t>
                      </a:r>
                      <a:endParaRPr lang="en-AU" b="1" dirty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 Foundations in Australian History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0532"/>
                  </a:ext>
                </a:extLst>
              </a:tr>
              <a:tr h="1170130">
                <a:tc>
                  <a:txBody>
                    <a:bodyPr/>
                    <a:lstStyle/>
                    <a:p>
                      <a:r>
                        <a:rPr lang="en-AU" dirty="0"/>
                        <a:t>Outcome 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the foundations of continuity and change in Australia, and evaluate the contribution of significant events, ideas, perspectives and experiences to continuity and change.</a:t>
                      </a: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47254"/>
                  </a:ext>
                </a:extLst>
              </a:tr>
              <a:tr h="1959968">
                <a:tc>
                  <a:txBody>
                    <a:bodyPr/>
                    <a:lstStyle/>
                    <a:p>
                      <a:r>
                        <a:rPr lang="en-AU" dirty="0"/>
                        <a:t>Inquiry Questions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i="1" dirty="0">
                          <a:effectLst/>
                        </a:rPr>
                        <a:t>What were the foundations of continuity and change in Australia?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How did significant individuals and movements demand and/or resist change?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How were Australians challenged over time by ideas and events?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To what extent were there continuities and changes in Australian society?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r>
                        <a:rPr lang="en-GB" sz="1600" i="1" dirty="0">
                          <a:effectLst/>
                        </a:rPr>
                        <a:t>How did Australians influence and experience continuity and change?</a:t>
                      </a:r>
                      <a:endParaRPr lang="en-AU" sz="1600" dirty="0">
                        <a:effectLst/>
                      </a:endParaRPr>
                    </a:p>
                    <a:p>
                      <a:pPr lvl="0"/>
                      <a:endParaRPr lang="en-AU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961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91169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C718-E99B-4429-8BBC-9837907A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Area of Study 1</a:t>
            </a:r>
            <a:br>
              <a:rPr lang="en-AU" dirty="0"/>
            </a:br>
            <a:r>
              <a:rPr lang="en-AU" dirty="0"/>
              <a:t>Historical Investigations Timeframes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51AD2-D8FF-4678-B73E-29515BDA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From custodianship to the Anthropocene (60,000 BCE–1901)</a:t>
            </a:r>
            <a:endParaRPr lang="en-AU" dirty="0"/>
          </a:p>
          <a:p>
            <a:pPr lvl="0"/>
            <a:r>
              <a:rPr lang="en-GB" dirty="0"/>
              <a:t>Creating a nation (1834–1913)</a:t>
            </a:r>
            <a:endParaRPr lang="en-AU" dirty="0"/>
          </a:p>
          <a:p>
            <a:pPr lvl="0"/>
            <a:r>
              <a:rPr lang="en-GB" dirty="0"/>
              <a:t>Power and resistance (1788–1913)</a:t>
            </a:r>
            <a:endParaRPr lang="en-AU" dirty="0"/>
          </a:p>
          <a:p>
            <a:pPr lvl="0"/>
            <a:r>
              <a:rPr lang="en-GB" dirty="0"/>
              <a:t>War and upheaval (1909–1950)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2900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4D28-BC39-4C56-9E03-7462A2EC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Structure and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5845F-6A87-4FBF-B3CD-34EE3501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historical investigation selected for Area of Study 1 in Unit 3 and in Unit 4 must be the same historical investigation that was chosen for Area of Study 2 in Unit 3 and Unit 4.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74917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C7229E2A-D9E2-49DA-BC77-D52B14EE9BBC}"/>
</file>

<file path=customXml/itemProps2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C10D6F-BCFD-4CED-BCD0-BD434EE4B160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7515</TotalTime>
  <Words>2401</Words>
  <Application>Microsoft Office PowerPoint</Application>
  <PresentationFormat>On-screen Show (16:9)</PresentationFormat>
  <Paragraphs>295</Paragraphs>
  <Slides>39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Verdana</vt:lpstr>
      <vt:lpstr>VCAA Powerpoint Template</vt:lpstr>
      <vt:lpstr>Units 3 and 4 Australian History</vt:lpstr>
      <vt:lpstr>Outline</vt:lpstr>
      <vt:lpstr>At a glance</vt:lpstr>
      <vt:lpstr>Features</vt:lpstr>
      <vt:lpstr>Features</vt:lpstr>
      <vt:lpstr>Big Planning Ideas</vt:lpstr>
      <vt:lpstr>Units 3 and 4 Australian History </vt:lpstr>
      <vt:lpstr>Area of Study 1 Historical Investigations Timeframes</vt:lpstr>
      <vt:lpstr>Structure and Planning </vt:lpstr>
      <vt:lpstr>PowerPoint Presentation</vt:lpstr>
      <vt:lpstr>PowerPoint Presentation</vt:lpstr>
      <vt:lpstr>Teaching and Learning Ideas </vt:lpstr>
      <vt:lpstr>Teaching and Learning Ideas </vt:lpstr>
      <vt:lpstr>Teaching and Learning Ideas </vt:lpstr>
      <vt:lpstr>Units 3 and 4 Australian History </vt:lpstr>
      <vt:lpstr>Area of Study 2 Historical Investigations Timeframes</vt:lpstr>
      <vt:lpstr>Structure and Planning </vt:lpstr>
      <vt:lpstr>PowerPoint Presentation</vt:lpstr>
      <vt:lpstr>Units 3 and 4 Outcome 2: final dot point </vt:lpstr>
      <vt:lpstr>Units 3 and 4 Outcome 2 </vt:lpstr>
      <vt:lpstr>PowerPoint Presentation</vt:lpstr>
      <vt:lpstr>Teaching and Learning Ideas </vt:lpstr>
      <vt:lpstr>Teaching and Learning Ideas </vt:lpstr>
      <vt:lpstr>Assessment Ideas</vt:lpstr>
      <vt:lpstr>Evaluation of historical sources: Example – Power &amp; Resistance AOS2</vt:lpstr>
      <vt:lpstr>Evaluation of historical sources</vt:lpstr>
      <vt:lpstr>Example: Historical inquiry</vt:lpstr>
      <vt:lpstr>Example: Historical Inquiry </vt:lpstr>
      <vt:lpstr>Historical inquiry: further possible questions</vt:lpstr>
      <vt:lpstr>Teaching Ideas – Historical Investigations </vt:lpstr>
      <vt:lpstr>From custodianship to the Anthropocene (60,000 BCE–2010) </vt:lpstr>
      <vt:lpstr>From custodianship to the Anthropocene (60,000 BCE–2010)</vt:lpstr>
      <vt:lpstr>Creating a nation (1834–2008)</vt:lpstr>
      <vt:lpstr>Creating a nation (1834–2008)</vt:lpstr>
      <vt:lpstr>Power and resistance (1788–1998)</vt:lpstr>
      <vt:lpstr>Power and resistance (1788–1998)</vt:lpstr>
      <vt:lpstr>War and upheaval (1909–1992).</vt:lpstr>
      <vt:lpstr>War and Upheaval (1909-1992)</vt:lpstr>
      <vt:lpstr>Questions</vt:lpstr>
    </vt:vector>
  </TitlesOfParts>
  <Company>Victorian Curriculum and Assessment Authority (VCAA)</Company>
  <LinksUpToDate>false</LinksUpToDate>
  <SharedDoc>false</SharedDoc>
  <HyperlinkBase>https://www.vcaa.vic.edu.au/Footer/Pages/Copyright.aspx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3 and 4 Australian History</dc:title>
  <dc:subject>VCE History</dc:subject>
  <dc:creator/>
  <cp:keywords>History, Australian History, implementation, AfT</cp:keywords>
  <cp:lastModifiedBy>Lien Doan</cp:lastModifiedBy>
  <cp:revision>23</cp:revision>
  <dcterms:created xsi:type="dcterms:W3CDTF">2019-11-06T22:47:18Z</dcterms:created>
  <dcterms:modified xsi:type="dcterms:W3CDTF">2021-07-23T01:36:26Z</dcterms:modified>
  <cp:category>History, Australian History, implementation, AfT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