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19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5.xml" ContentType="application/vnd.openxmlformats-officedocument.drawingml.chart+xml"/>
  <Override PartName="/ppt/handoutMasters/handoutMaster1.xml" ContentType="application/vnd.openxmlformats-officedocument.presentationml.handoutMaster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515" r:id="rId2"/>
    <p:sldId id="520" r:id="rId3"/>
    <p:sldId id="521" r:id="rId4"/>
    <p:sldId id="534" r:id="rId5"/>
    <p:sldId id="557" r:id="rId6"/>
    <p:sldId id="524" r:id="rId7"/>
    <p:sldId id="525" r:id="rId8"/>
    <p:sldId id="526" r:id="rId9"/>
    <p:sldId id="527" r:id="rId10"/>
    <p:sldId id="556" r:id="rId11"/>
    <p:sldId id="529" r:id="rId12"/>
    <p:sldId id="546" r:id="rId13"/>
    <p:sldId id="514" r:id="rId14"/>
    <p:sldId id="517" r:id="rId15"/>
    <p:sldId id="548" r:id="rId16"/>
    <p:sldId id="544" r:id="rId17"/>
    <p:sldId id="545" r:id="rId18"/>
    <p:sldId id="549" r:id="rId19"/>
    <p:sldId id="550" r:id="rId20"/>
    <p:sldId id="551" r:id="rId21"/>
    <p:sldId id="552" r:id="rId22"/>
    <p:sldId id="553" r:id="rId23"/>
    <p:sldId id="554" r:id="rId24"/>
    <p:sldId id="555" r:id="rId25"/>
    <p:sldId id="470" r:id="rId26"/>
    <p:sldId id="471" r:id="rId27"/>
    <p:sldId id="497" r:id="rId28"/>
    <p:sldId id="468" r:id="rId29"/>
    <p:sldId id="543" r:id="rId30"/>
    <p:sldId id="542" r:id="rId31"/>
    <p:sldId id="559" r:id="rId32"/>
    <p:sldId id="541" r:id="rId33"/>
    <p:sldId id="540" r:id="rId34"/>
    <p:sldId id="508" r:id="rId35"/>
    <p:sldId id="509" r:id="rId36"/>
    <p:sldId id="539" r:id="rId37"/>
    <p:sldId id="538" r:id="rId38"/>
    <p:sldId id="537" r:id="rId39"/>
    <p:sldId id="518" r:id="rId40"/>
    <p:sldId id="536" r:id="rId41"/>
    <p:sldId id="519" r:id="rId42"/>
    <p:sldId id="535" r:id="rId43"/>
    <p:sldId id="533" r:id="rId44"/>
    <p:sldId id="558" r:id="rId45"/>
    <p:sldId id="531" r:id="rId46"/>
    <p:sldId id="530" r:id="rId47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E3"/>
    <a:srgbClr val="0096DF"/>
    <a:srgbClr val="FFCC66"/>
    <a:srgbClr val="FF9900"/>
    <a:srgbClr val="FFCC99"/>
    <a:srgbClr val="CC3300"/>
    <a:srgbClr val="CC00CC"/>
    <a:srgbClr val="FF99FF"/>
    <a:srgbClr val="FFFF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0" autoAdjust="0"/>
    <p:restoredTop sz="90929"/>
  </p:normalViewPr>
  <p:slideViewPr>
    <p:cSldViewPr>
      <p:cViewPr varScale="1">
        <p:scale>
          <a:sx n="105" d="100"/>
          <a:sy n="105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38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2017%20audi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2017%20audi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I:\2017%20audi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I:\2017%20audi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I:\2017%20audi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000" dirty="0" smtClean="0"/>
              <a:t>Content </a:t>
            </a:r>
            <a:r>
              <a:rPr lang="en-US" sz="2000" dirty="0"/>
              <a:t>basis of the </a:t>
            </a:r>
            <a:r>
              <a:rPr lang="en-US" sz="2000" dirty="0" smtClean="0"/>
              <a:t>Unit 4 VCE Physics</a:t>
            </a:r>
            <a:r>
              <a:rPr lang="en-US" sz="2000" baseline="0" dirty="0" smtClean="0"/>
              <a:t> </a:t>
            </a:r>
            <a:r>
              <a:rPr lang="en-US" sz="2000" dirty="0" smtClean="0"/>
              <a:t>student </a:t>
            </a:r>
            <a:r>
              <a:rPr lang="en-US" sz="2000" dirty="0"/>
              <a:t>practical </a:t>
            </a:r>
            <a:r>
              <a:rPr lang="en-US" sz="2000" dirty="0" smtClean="0"/>
              <a:t>investigation in 2017  </a:t>
            </a:r>
            <a:r>
              <a:rPr lang="en-US" sz="2000" baseline="0" dirty="0" smtClean="0"/>
              <a:t> </a:t>
            </a:r>
            <a:r>
              <a:rPr lang="en-US" sz="2000" dirty="0" smtClean="0"/>
              <a:t>(</a:t>
            </a:r>
            <a:r>
              <a:rPr lang="en-US" sz="2000" dirty="0"/>
              <a:t>N = </a:t>
            </a:r>
            <a:r>
              <a:rPr lang="en-US" sz="2000" dirty="0" smtClean="0"/>
              <a:t>130)</a:t>
            </a:r>
            <a:endParaRPr lang="en-US" sz="20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Physics!$B$175:$B$178</c:f>
              <c:strCache>
                <c:ptCount val="4"/>
                <c:pt idx="0">
                  <c:v>A mixture of Unit 3 and Unit 4 for all students</c:v>
                </c:pt>
                <c:pt idx="1">
                  <c:v>A choice of Unit 3 or Unit 4 for all students</c:v>
                </c:pt>
                <c:pt idx="2">
                  <c:v>Unit 4 only for all students</c:v>
                </c:pt>
                <c:pt idx="3">
                  <c:v>Unit 3 only for all students</c:v>
                </c:pt>
              </c:strCache>
            </c:strRef>
          </c:cat>
          <c:val>
            <c:numRef>
              <c:f>Physics!$C$175:$C$178</c:f>
              <c:numCache>
                <c:formatCode>General</c:formatCode>
                <c:ptCount val="4"/>
                <c:pt idx="0">
                  <c:v>14.84375</c:v>
                </c:pt>
                <c:pt idx="1">
                  <c:v>44.53125</c:v>
                </c:pt>
                <c:pt idx="2">
                  <c:v>6.25</c:v>
                </c:pt>
                <c:pt idx="3">
                  <c:v>34.375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6C-485B-B39D-A3AA74CCF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80704"/>
        <c:axId val="53899648"/>
      </c:barChart>
      <c:catAx>
        <c:axId val="538807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3899648"/>
        <c:crosses val="autoZero"/>
        <c:auto val="1"/>
        <c:lblAlgn val="ctr"/>
        <c:lblOffset val="100"/>
        <c:noMultiLvlLbl val="0"/>
      </c:catAx>
      <c:valAx>
        <c:axId val="5389964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% schools</a:t>
                </a:r>
              </a:p>
            </c:rich>
          </c:tx>
          <c:layout>
            <c:manualLayout>
              <c:xMode val="edge"/>
              <c:yMode val="edge"/>
              <c:x val="0.63013027201117822"/>
              <c:y val="0.929935486620208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3880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When </a:t>
            </a:r>
            <a:r>
              <a:rPr lang="en-US" sz="2400" dirty="0" smtClean="0"/>
              <a:t>was </a:t>
            </a:r>
            <a:r>
              <a:rPr lang="en-US" sz="2400" dirty="0"/>
              <a:t>the </a:t>
            </a:r>
            <a:r>
              <a:rPr lang="en-US" sz="2400" b="1" i="0" u="none" strike="noStrike" baseline="0" dirty="0" smtClean="0">
                <a:effectLst/>
              </a:rPr>
              <a:t>VCE Physics </a:t>
            </a:r>
            <a:r>
              <a:rPr lang="en-US" sz="2400" dirty="0" smtClean="0"/>
              <a:t>student </a:t>
            </a:r>
            <a:r>
              <a:rPr lang="en-US" sz="2400" dirty="0"/>
              <a:t>practical </a:t>
            </a:r>
            <a:r>
              <a:rPr lang="en-US" sz="2400" dirty="0" smtClean="0"/>
              <a:t>investigation</a:t>
            </a:r>
            <a:r>
              <a:rPr lang="en-US" sz="2400" baseline="0" dirty="0" smtClean="0"/>
              <a:t> </a:t>
            </a:r>
            <a:r>
              <a:rPr lang="en-US" sz="2400" dirty="0" smtClean="0"/>
              <a:t>undertaken in 2017?   (</a:t>
            </a:r>
            <a:r>
              <a:rPr lang="en-US" sz="2400" dirty="0"/>
              <a:t>N = </a:t>
            </a:r>
            <a:r>
              <a:rPr lang="en-US" sz="2400" dirty="0" smtClean="0"/>
              <a:t>130)</a:t>
            </a:r>
            <a:endParaRPr lang="en-US" sz="24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Physics!$B$211:$B$214</c:f>
              <c:strCache>
                <c:ptCount val="4"/>
                <c:pt idx="0">
                  <c:v>Staged across Unit 3 and Unit 4</c:v>
                </c:pt>
                <c:pt idx="1">
                  <c:v>After the completion of Unit 3 and before commencing Unit 4</c:v>
                </c:pt>
                <c:pt idx="2">
                  <c:v>During Unit 4</c:v>
                </c:pt>
                <c:pt idx="3">
                  <c:v>During Unit 3</c:v>
                </c:pt>
              </c:strCache>
            </c:strRef>
          </c:cat>
          <c:val>
            <c:numRef>
              <c:f>Physics!$C$211:$C$214</c:f>
              <c:numCache>
                <c:formatCode>General</c:formatCode>
                <c:ptCount val="4"/>
                <c:pt idx="0">
                  <c:v>5.5118110236220472</c:v>
                </c:pt>
                <c:pt idx="1">
                  <c:v>74.015748031496059</c:v>
                </c:pt>
                <c:pt idx="2">
                  <c:v>12.598425196850394</c:v>
                </c:pt>
                <c:pt idx="3">
                  <c:v>7.8740157480314963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FC-44E9-B82E-DC9956E3C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790400"/>
        <c:axId val="114791936"/>
      </c:barChart>
      <c:catAx>
        <c:axId val="1147904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4791936"/>
        <c:crosses val="autoZero"/>
        <c:auto val="1"/>
        <c:lblAlgn val="ctr"/>
        <c:lblOffset val="100"/>
        <c:noMultiLvlLbl val="0"/>
      </c:catAx>
      <c:valAx>
        <c:axId val="11479193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% schools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4790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Laboratory facilities for VCE </a:t>
            </a:r>
            <a:r>
              <a:rPr lang="en-US" sz="2400" dirty="0" smtClean="0"/>
              <a:t>Physics in 2017 </a:t>
            </a:r>
            <a:r>
              <a:rPr lang="en-US" sz="2400" dirty="0"/>
              <a:t>(N = 58)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Physics!$B$277:$B$283</c:f>
              <c:strCache>
                <c:ptCount val="7"/>
                <c:pt idx="0">
                  <c:v>Required resources readily available or easily accessed</c:v>
                </c:pt>
                <c:pt idx="1">
                  <c:v>Laboratories are well fitted out for physics practical activities</c:v>
                </c:pt>
                <c:pt idx="2">
                  <c:v>External laboratories are accessed for undertaking physics practical activities</c:v>
                </c:pt>
                <c:pt idx="3">
                  <c:v>Virtual laboratories are used for activities not possible/available at school</c:v>
                </c:pt>
                <c:pt idx="4">
                  <c:v>School has a wet/dry laboratory for physics classes</c:v>
                </c:pt>
                <c:pt idx="5">
                  <c:v>School has a designated physics laboratory</c:v>
                </c:pt>
                <c:pt idx="6">
                  <c:v>Laboratories available at  school for physics practical activities</c:v>
                </c:pt>
              </c:strCache>
            </c:strRef>
          </c:cat>
          <c:val>
            <c:numRef>
              <c:f>Physics!$C$277:$C$283</c:f>
              <c:numCache>
                <c:formatCode>General</c:formatCode>
                <c:ptCount val="7"/>
                <c:pt idx="0">
                  <c:v>84.482758620689651</c:v>
                </c:pt>
                <c:pt idx="1">
                  <c:v>74.137931034482762</c:v>
                </c:pt>
                <c:pt idx="2">
                  <c:v>6.8965517241379306</c:v>
                </c:pt>
                <c:pt idx="3">
                  <c:v>51.724137931034484</c:v>
                </c:pt>
                <c:pt idx="4">
                  <c:v>70.689655172413794</c:v>
                </c:pt>
                <c:pt idx="5">
                  <c:v>63.793103448275865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F3-4529-8983-6345E7173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451776"/>
        <c:axId val="52387840"/>
      </c:barChart>
      <c:catAx>
        <c:axId val="1154517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2387840"/>
        <c:crosses val="autoZero"/>
        <c:auto val="1"/>
        <c:lblAlgn val="ctr"/>
        <c:lblOffset val="100"/>
        <c:noMultiLvlLbl val="0"/>
      </c:catAx>
      <c:valAx>
        <c:axId val="5238784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% schools</a:t>
                </a:r>
              </a:p>
            </c:rich>
          </c:tx>
          <c:layout>
            <c:manualLayout>
              <c:xMode val="edge"/>
              <c:yMode val="edge"/>
              <c:x val="0.65178139340449937"/>
              <c:y val="0.936241237514713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5451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What % time </a:t>
            </a:r>
            <a:r>
              <a:rPr lang="en-US" sz="2000" dirty="0" smtClean="0"/>
              <a:t>was </a:t>
            </a:r>
            <a:r>
              <a:rPr lang="en-US" sz="2000" dirty="0"/>
              <a:t>spent teaching VCE Physics in a </a:t>
            </a:r>
            <a:r>
              <a:rPr lang="en-US" sz="2000" dirty="0" smtClean="0"/>
              <a:t>laboratory in 2017? </a:t>
            </a:r>
            <a:r>
              <a:rPr lang="en-US" sz="2000" dirty="0"/>
              <a:t>(N = 58) 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Physics!$B$361:$B$369</c:f>
              <c:strCache>
                <c:ptCount val="9"/>
                <c:pt idx="0">
                  <c:v>exactly 0%</c:v>
                </c:pt>
                <c:pt idx="1">
                  <c:v>between 0% and 25%</c:v>
                </c:pt>
                <c:pt idx="2">
                  <c:v>exactly 25%</c:v>
                </c:pt>
                <c:pt idx="3">
                  <c:v>between 25% and 50%</c:v>
                </c:pt>
                <c:pt idx="4">
                  <c:v>exactly 50%</c:v>
                </c:pt>
                <c:pt idx="5">
                  <c:v>between 50% and 75%</c:v>
                </c:pt>
                <c:pt idx="6">
                  <c:v>exactly 75%</c:v>
                </c:pt>
                <c:pt idx="7">
                  <c:v>between 75% and 100%</c:v>
                </c:pt>
                <c:pt idx="8">
                  <c:v>exactly 100%</c:v>
                </c:pt>
              </c:strCache>
            </c:strRef>
          </c:cat>
          <c:val>
            <c:numRef>
              <c:f>Physics!$C$361:$C$369</c:f>
              <c:numCache>
                <c:formatCode>General</c:formatCode>
                <c:ptCount val="9"/>
                <c:pt idx="0">
                  <c:v>1.7241379310344827</c:v>
                </c:pt>
                <c:pt idx="1">
                  <c:v>5.1724137931034484</c:v>
                </c:pt>
                <c:pt idx="2">
                  <c:v>0</c:v>
                </c:pt>
                <c:pt idx="3">
                  <c:v>8.6206896551724146</c:v>
                </c:pt>
                <c:pt idx="4">
                  <c:v>5.1724137931034484</c:v>
                </c:pt>
                <c:pt idx="5">
                  <c:v>6.8965517241379306</c:v>
                </c:pt>
                <c:pt idx="6">
                  <c:v>1.7241379310344827</c:v>
                </c:pt>
                <c:pt idx="7">
                  <c:v>18.96551724137931</c:v>
                </c:pt>
                <c:pt idx="8">
                  <c:v>51.724137931034484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0-44D7-9368-EED4FC050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597120"/>
        <c:axId val="52599040"/>
      </c:barChart>
      <c:catAx>
        <c:axId val="52597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% teaching time in a lab</a:t>
                </a:r>
              </a:p>
            </c:rich>
          </c:tx>
          <c:layout>
            <c:manualLayout>
              <c:xMode val="edge"/>
              <c:yMode val="edge"/>
              <c:x val="6.2451209992193599E-3"/>
              <c:y val="0.3062856925230174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2599040"/>
        <c:crosses val="autoZero"/>
        <c:auto val="1"/>
        <c:lblAlgn val="ctr"/>
        <c:lblOffset val="100"/>
        <c:noMultiLvlLbl val="0"/>
      </c:catAx>
      <c:valAx>
        <c:axId val="5259904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% schools</a:t>
                </a:r>
              </a:p>
            </c:rich>
          </c:tx>
          <c:layout>
            <c:manualLayout>
              <c:xMode val="edge"/>
              <c:yMode val="edge"/>
              <c:x val="0.58526630892449916"/>
              <c:y val="0.945828295042321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2597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How much notice </a:t>
            </a:r>
            <a:r>
              <a:rPr lang="en-US" sz="2000" dirty="0" smtClean="0"/>
              <a:t>was </a:t>
            </a:r>
            <a:r>
              <a:rPr lang="en-US" sz="2000" dirty="0"/>
              <a:t>given to lab techs to prepare practical </a:t>
            </a:r>
            <a:r>
              <a:rPr lang="en-US" sz="2000" dirty="0" smtClean="0"/>
              <a:t>activities for physics in 2017? </a:t>
            </a:r>
            <a:r>
              <a:rPr lang="en-US" sz="2000" dirty="0"/>
              <a:t>(N = 58)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Physics!$B$233:$B$239</c:f>
              <c:strCache>
                <c:ptCount val="7"/>
                <c:pt idx="0">
                  <c:v>Longer than 2 weeks</c:v>
                </c:pt>
                <c:pt idx="1">
                  <c:v>2 weeks</c:v>
                </c:pt>
                <c:pt idx="2">
                  <c:v>Between 1 and 2 weeks</c:v>
                </c:pt>
                <c:pt idx="3">
                  <c:v>Between 3 days and 1 week</c:v>
                </c:pt>
                <c:pt idx="4">
                  <c:v>3 days</c:v>
                </c:pt>
                <c:pt idx="5">
                  <c:v>2 days</c:v>
                </c:pt>
                <c:pt idx="6">
                  <c:v>1 day</c:v>
                </c:pt>
              </c:strCache>
            </c:strRef>
          </c:cat>
          <c:val>
            <c:numRef>
              <c:f>Physics!$C$233:$C$239</c:f>
              <c:numCache>
                <c:formatCode>General</c:formatCode>
                <c:ptCount val="7"/>
                <c:pt idx="0">
                  <c:v>2.9850746268656718</c:v>
                </c:pt>
                <c:pt idx="1">
                  <c:v>2.9850746268656718</c:v>
                </c:pt>
                <c:pt idx="2">
                  <c:v>31.343283582089551</c:v>
                </c:pt>
                <c:pt idx="3">
                  <c:v>32.835820895522389</c:v>
                </c:pt>
                <c:pt idx="4">
                  <c:v>11.940298507462687</c:v>
                </c:pt>
                <c:pt idx="5">
                  <c:v>10.447761194029852</c:v>
                </c:pt>
                <c:pt idx="6">
                  <c:v>7.4626865671641793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10-4632-81AF-342E9825F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628480"/>
        <c:axId val="52646656"/>
      </c:barChart>
      <c:catAx>
        <c:axId val="526284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2646656"/>
        <c:crosses val="autoZero"/>
        <c:auto val="1"/>
        <c:lblAlgn val="ctr"/>
        <c:lblOffset val="100"/>
        <c:noMultiLvlLbl val="0"/>
      </c:catAx>
      <c:valAx>
        <c:axId val="5264665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% schools</a:t>
                </a:r>
              </a:p>
            </c:rich>
          </c:tx>
          <c:layout>
            <c:manualLayout>
              <c:xMode val="edge"/>
              <c:yMode val="edge"/>
              <c:x val="0.57289634010276158"/>
              <c:y val="0.931336717323537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2628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A6D20FD-8F03-4CD0-8EBE-BDFFACD302B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5227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922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922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922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86DB27-C44E-42FC-8577-04AF19E06BB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970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4568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5480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1983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2285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659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5083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5841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2944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70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008313" cy="8864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8680"/>
            <a:ext cx="5111750" cy="55774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16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681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 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E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 b="1">
          <a:solidFill>
            <a:srgbClr val="30313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‒"/>
        <a:defRPr sz="2600">
          <a:solidFill>
            <a:srgbClr val="30313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rgbClr val="30313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caa.vic.edu.au/Pages/vce/adviceforteachers/physics/scientific_inquiry_method.aspx" TargetMode="External"/><Relationship Id="rId2" Type="http://schemas.openxmlformats.org/officeDocument/2006/relationships/hyperlink" Target="https://www.vcaa.vic.edu.au/Pages/vce/adviceforteachers/physics/types_of_scientific_inquiry.asp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caa.vic.edu.au/Pages/vce/adviceforteachers/physics/si_scientific_posters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8635099" cy="5400600"/>
          </a:xfrm>
        </p:spPr>
        <p:txBody>
          <a:bodyPr/>
          <a:lstStyle/>
          <a:p>
            <a:r>
              <a:rPr lang="en-AU" sz="3600" dirty="0" smtClean="0"/>
              <a:t>Managing </a:t>
            </a:r>
            <a:r>
              <a:rPr lang="en-AU" sz="3600" dirty="0"/>
              <a:t>VCE </a:t>
            </a:r>
            <a:r>
              <a:rPr lang="en-AU" sz="3600" dirty="0" smtClean="0"/>
              <a:t>Physics </a:t>
            </a:r>
            <a:br>
              <a:rPr lang="en-AU" sz="3600" dirty="0" smtClean="0"/>
            </a:br>
            <a:r>
              <a:rPr lang="en-AU" sz="3600" dirty="0" smtClean="0"/>
              <a:t>student investigations </a:t>
            </a:r>
            <a:r>
              <a:rPr lang="en-AU" sz="3600" dirty="0"/>
              <a:t>and </a:t>
            </a:r>
            <a:r>
              <a:rPr lang="en-AU" sz="3600" dirty="0" smtClean="0"/>
              <a:t>scientific posters</a:t>
            </a:r>
            <a:br>
              <a:rPr lang="en-AU" sz="3600" dirty="0" smtClean="0"/>
            </a:br>
            <a:r>
              <a:rPr lang="en-AU" sz="3600" dirty="0"/>
              <a:t/>
            </a:r>
            <a:br>
              <a:rPr lang="en-AU" sz="3600" dirty="0"/>
            </a:br>
            <a:r>
              <a:rPr lang="en-AU" sz="2800" dirty="0" smtClean="0"/>
              <a:t>A resource for structuring teacher, faculty and network discussions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sz="3200" dirty="0" smtClean="0"/>
              <a:t>August 2018</a:t>
            </a:r>
            <a:r>
              <a:rPr lang="en-AU" sz="3200" dirty="0"/>
              <a:t/>
            </a:r>
            <a:br>
              <a:rPr lang="en-AU" sz="3200" dirty="0"/>
            </a:b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050142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05" y="476672"/>
            <a:ext cx="8429684" cy="875184"/>
          </a:xfrm>
        </p:spPr>
        <p:txBody>
          <a:bodyPr/>
          <a:lstStyle/>
          <a:p>
            <a:r>
              <a:rPr lang="en-US" sz="3600" dirty="0" smtClean="0"/>
              <a:t>Poster authentication strategies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453" y="1280999"/>
            <a:ext cx="8208912" cy="3384376"/>
          </a:xfrm>
        </p:spPr>
        <p:txBody>
          <a:bodyPr/>
          <a:lstStyle/>
          <a:p>
            <a:r>
              <a:rPr lang="en-US" sz="2000" b="0" dirty="0" smtClean="0"/>
              <a:t>Adopt and/or adapt current authentication strategies for tasks requiring extended experiments and/or practical activity reports</a:t>
            </a:r>
          </a:p>
          <a:p>
            <a:r>
              <a:rPr lang="en-US" sz="2000" b="0" dirty="0" smtClean="0"/>
              <a:t>Mark poster sections progressively</a:t>
            </a:r>
          </a:p>
          <a:p>
            <a:r>
              <a:rPr lang="en-US" sz="2000" b="0" dirty="0" smtClean="0"/>
              <a:t>Use specific questions about science investigation processes as part of the poster development under test conditions</a:t>
            </a:r>
          </a:p>
          <a:p>
            <a:r>
              <a:rPr lang="en-US" sz="2000" b="0" dirty="0" smtClean="0"/>
              <a:t>Logbook with dated entries should correlate to student work on poster</a:t>
            </a:r>
          </a:p>
          <a:p>
            <a:r>
              <a:rPr lang="en-US" sz="2000" b="0" dirty="0" smtClean="0"/>
              <a:t>Observed practical procedures in class </a:t>
            </a:r>
          </a:p>
          <a:p>
            <a:r>
              <a:rPr lang="en-US" sz="2000" b="0" dirty="0" smtClean="0"/>
              <a:t>Question students about content in specific parts of their poster.</a:t>
            </a:r>
            <a:endParaRPr lang="en-US" sz="20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550452" y="4581128"/>
            <a:ext cx="7909979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latin typeface="+mn-lt"/>
              </a:rPr>
              <a:t>Discuss</a:t>
            </a:r>
            <a:r>
              <a:rPr lang="en-AU" sz="2000" dirty="0" smtClean="0">
                <a:latin typeface="+mn-lt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000" dirty="0" smtClean="0">
                <a:latin typeface="+mn-lt"/>
              </a:rPr>
              <a:t>Are other authentication strategies appropriate for your school?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000" dirty="0" smtClean="0">
                <a:latin typeface="+mn-lt"/>
              </a:rPr>
              <a:t>Do you have a school/faculty policy for authentication of student work?</a:t>
            </a:r>
            <a:endParaRPr lang="en-A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0023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AU" sz="3200" dirty="0" smtClean="0"/>
          </a:p>
          <a:p>
            <a:pPr marL="0" indent="0" algn="ctr">
              <a:buNone/>
            </a:pPr>
            <a:r>
              <a:rPr lang="en-AU" sz="5400" dirty="0" smtClean="0">
                <a:solidFill>
                  <a:schemeClr val="tx1"/>
                </a:solidFill>
              </a:rPr>
              <a:t>Section B</a:t>
            </a:r>
          </a:p>
          <a:p>
            <a:pPr marL="0" indent="0" algn="ctr">
              <a:buNone/>
            </a:pPr>
            <a:endParaRPr lang="en-AU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AU" sz="6000" dirty="0" smtClean="0">
                <a:solidFill>
                  <a:schemeClr val="tx1"/>
                </a:solidFill>
              </a:rPr>
              <a:t>Student investigation topics in Units 3 and 4</a:t>
            </a:r>
          </a:p>
        </p:txBody>
      </p:sp>
    </p:spTree>
    <p:extLst>
      <p:ext uri="{BB962C8B-B14F-4D97-AF65-F5344CB8AC3E}">
        <p14:creationId xmlns:p14="http://schemas.microsoft.com/office/powerpoint/2010/main" val="219680511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19200"/>
          </a:xfrm>
        </p:spPr>
        <p:txBody>
          <a:bodyPr>
            <a:noAutofit/>
          </a:bodyPr>
          <a:lstStyle/>
          <a:p>
            <a:r>
              <a:rPr lang="en-AU" sz="2800" b="1" dirty="0" smtClean="0"/>
              <a:t>Unit 4 Area of Study 3: </a:t>
            </a:r>
            <a:br>
              <a:rPr lang="en-AU" sz="2800" b="1" dirty="0" smtClean="0"/>
            </a:br>
            <a:r>
              <a:rPr lang="en-AU" sz="2800" b="1" dirty="0" smtClean="0"/>
              <a:t>Student-designed investigation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352928" cy="48965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AU" sz="9600" dirty="0" smtClean="0"/>
              <a:t>Coupled or open inquiry</a:t>
            </a:r>
          </a:p>
          <a:p>
            <a:r>
              <a:rPr lang="en-AU" sz="8000" b="0" dirty="0" smtClean="0"/>
              <a:t>Commonly, this investigation would involve ‘coupled’ or ‘open’ inquiry</a:t>
            </a:r>
          </a:p>
          <a:p>
            <a:pPr marL="266700" lvl="1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en-AU" sz="8000" dirty="0">
                <a:ea typeface="+mn-ea"/>
                <a:cs typeface="+mn-cs"/>
              </a:rPr>
              <a:t>Student skills in inquiry types should be </a:t>
            </a:r>
            <a:r>
              <a:rPr lang="en-AU" sz="8000" dirty="0" smtClean="0">
                <a:ea typeface="+mn-ea"/>
                <a:cs typeface="+mn-cs"/>
              </a:rPr>
              <a:t>scaffolded</a:t>
            </a:r>
          </a:p>
          <a:p>
            <a:pPr marL="271463" lvl="1" indent="-271463">
              <a:buNone/>
            </a:pPr>
            <a:r>
              <a:rPr lang="en-AU" sz="6400" dirty="0" smtClean="0"/>
              <a:t>	Refer </a:t>
            </a:r>
            <a:r>
              <a:rPr lang="en-AU" sz="6400" dirty="0"/>
              <a:t>to the </a:t>
            </a:r>
            <a:r>
              <a:rPr lang="en-AU" sz="6400" dirty="0" smtClean="0">
                <a:hlinkClick r:id="rId2"/>
              </a:rPr>
              <a:t>‘</a:t>
            </a:r>
            <a:r>
              <a:rPr lang="en-AU" sz="6400" i="1" dirty="0" smtClean="0">
                <a:hlinkClick r:id="rId2"/>
              </a:rPr>
              <a:t>Advice </a:t>
            </a:r>
            <a:r>
              <a:rPr lang="en-AU" sz="6400" i="1" dirty="0">
                <a:hlinkClick r:id="rId2"/>
              </a:rPr>
              <a:t>for </a:t>
            </a:r>
            <a:r>
              <a:rPr lang="en-AU" sz="6400" i="1" dirty="0" smtClean="0">
                <a:hlinkClick r:id="rId2"/>
              </a:rPr>
              <a:t>teachers’ </a:t>
            </a:r>
            <a:r>
              <a:rPr lang="en-AU" sz="6400" dirty="0"/>
              <a:t>for more information about coupled and open </a:t>
            </a:r>
            <a:r>
              <a:rPr lang="en-AU" sz="6400" dirty="0" smtClean="0"/>
              <a:t>inquiry</a:t>
            </a:r>
            <a:endParaRPr lang="en-AU" sz="6400" dirty="0">
              <a:solidFill>
                <a:srgbClr val="FF0000"/>
              </a:solidFill>
            </a:endParaRPr>
          </a:p>
          <a:p>
            <a:pPr marL="400050" lvl="2" indent="0">
              <a:buNone/>
            </a:pPr>
            <a:endParaRPr lang="en-AU" sz="1500" dirty="0" smtClean="0"/>
          </a:p>
          <a:p>
            <a:pPr marL="400050" lvl="2" indent="0">
              <a:buNone/>
            </a:pPr>
            <a:endParaRPr lang="en-AU" sz="1500" dirty="0"/>
          </a:p>
          <a:p>
            <a:pPr marL="400050" lvl="2" indent="0">
              <a:buNone/>
            </a:pPr>
            <a:endParaRPr lang="en-AU" sz="1500" dirty="0" smtClean="0"/>
          </a:p>
          <a:p>
            <a:pPr marL="0" indent="0">
              <a:buNone/>
            </a:pPr>
            <a:r>
              <a:rPr lang="en-AU" sz="9600" dirty="0" smtClean="0"/>
              <a:t>Scientific inquiry methods</a:t>
            </a:r>
            <a:endParaRPr lang="en-AU" sz="9600" dirty="0"/>
          </a:p>
          <a:p>
            <a:pPr>
              <a:spcAft>
                <a:spcPts val="600"/>
              </a:spcAft>
            </a:pPr>
            <a:r>
              <a:rPr lang="en-AU" sz="8000" b="0" dirty="0"/>
              <a:t>A range of inquiry methods area appropriate </a:t>
            </a:r>
            <a:r>
              <a:rPr lang="en-AU" sz="8000" b="0" dirty="0" smtClean="0"/>
              <a:t>for the student-designed investigation</a:t>
            </a:r>
            <a:endParaRPr lang="en-AU" sz="8000" b="0" dirty="0"/>
          </a:p>
          <a:p>
            <a:pPr marL="271463" indent="0">
              <a:spcAft>
                <a:spcPts val="600"/>
              </a:spcAft>
              <a:buNone/>
            </a:pPr>
            <a:r>
              <a:rPr lang="en-AU" sz="6400" b="0" dirty="0" smtClean="0"/>
              <a:t>Refer </a:t>
            </a:r>
            <a:r>
              <a:rPr lang="en-AU" sz="6400" b="0" dirty="0"/>
              <a:t>to the </a:t>
            </a:r>
            <a:r>
              <a:rPr lang="en-AU" sz="6400" b="0" dirty="0" smtClean="0">
                <a:hlinkClick r:id="rId3"/>
              </a:rPr>
              <a:t>‘</a:t>
            </a:r>
            <a:r>
              <a:rPr lang="en-AU" sz="6400" b="0" i="1" dirty="0" smtClean="0">
                <a:hlinkClick r:id="rId3"/>
              </a:rPr>
              <a:t>Advice </a:t>
            </a:r>
            <a:r>
              <a:rPr lang="en-AU" sz="6400" b="0" i="1" dirty="0">
                <a:hlinkClick r:id="rId3"/>
              </a:rPr>
              <a:t>for </a:t>
            </a:r>
            <a:r>
              <a:rPr lang="en-AU" sz="6400" b="0" i="1" dirty="0" smtClean="0">
                <a:hlinkClick r:id="rId3"/>
              </a:rPr>
              <a:t>teachers’ </a:t>
            </a:r>
            <a:r>
              <a:rPr lang="en-AU" sz="6400" b="0" dirty="0"/>
              <a:t>for more information about scientific inquiry </a:t>
            </a:r>
            <a:r>
              <a:rPr lang="en-AU" sz="6400" b="0" dirty="0" smtClean="0"/>
              <a:t>methods</a:t>
            </a:r>
            <a:endParaRPr lang="en-AU" sz="2800" b="0" dirty="0" smtClean="0"/>
          </a:p>
          <a:p>
            <a:pPr marL="0" indent="0">
              <a:buNone/>
            </a:pPr>
            <a:r>
              <a:rPr lang="en-AU" sz="9600" dirty="0" smtClean="0"/>
              <a:t>Investigation approval </a:t>
            </a:r>
          </a:p>
          <a:p>
            <a:r>
              <a:rPr lang="en-AU" sz="8000" dirty="0" smtClean="0"/>
              <a:t> </a:t>
            </a:r>
            <a:r>
              <a:rPr lang="en-AU" sz="8000" b="0" dirty="0"/>
              <a:t>Not all student-designed investigations can be allowed to proceed</a:t>
            </a:r>
          </a:p>
          <a:p>
            <a:r>
              <a:rPr lang="en-AU" sz="8000" b="0" dirty="0"/>
              <a:t> </a:t>
            </a:r>
            <a:r>
              <a:rPr lang="en-AU" sz="8000" b="0" dirty="0" smtClean="0"/>
              <a:t>Investigations must be managed in terms of resources, safety </a:t>
            </a:r>
            <a:r>
              <a:rPr lang="en-AU" sz="8000" b="0" dirty="0"/>
              <a:t>and </a:t>
            </a:r>
            <a:r>
              <a:rPr lang="en-AU" sz="8000" b="0" dirty="0" smtClean="0"/>
              <a:t>authenticity</a:t>
            </a:r>
            <a:endParaRPr lang="en-AU" sz="8000" b="0" dirty="0"/>
          </a:p>
        </p:txBody>
      </p:sp>
    </p:spTree>
    <p:extLst>
      <p:ext uri="{BB962C8B-B14F-4D97-AF65-F5344CB8AC3E}">
        <p14:creationId xmlns:p14="http://schemas.microsoft.com/office/powerpoint/2010/main" val="148776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134672" cy="648072"/>
          </a:xfrm>
        </p:spPr>
        <p:txBody>
          <a:bodyPr/>
          <a:lstStyle/>
          <a:p>
            <a:r>
              <a:rPr lang="en-AU" sz="2800" dirty="0" smtClean="0"/>
              <a:t>Student investigation topics</a:t>
            </a:r>
            <a:br>
              <a:rPr lang="en-AU" sz="2800" dirty="0" smtClean="0"/>
            </a:br>
            <a:r>
              <a:rPr lang="en-AU" sz="2000" dirty="0" smtClean="0"/>
              <a:t>2017 audit issue: experimental variables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20" y="1484784"/>
            <a:ext cx="8496944" cy="4970512"/>
          </a:xfrm>
          <a:ln>
            <a:noFill/>
          </a:ln>
        </p:spPr>
        <p:txBody>
          <a:bodyPr/>
          <a:lstStyle/>
          <a:p>
            <a:r>
              <a:rPr lang="en-AU" sz="2400" dirty="0" smtClean="0">
                <a:solidFill>
                  <a:schemeClr val="tx1"/>
                </a:solidFill>
              </a:rPr>
              <a:t>Many student investigations involved only one independent variable, for example:  </a:t>
            </a:r>
            <a:r>
              <a:rPr lang="en-AU" sz="2400" b="0" dirty="0">
                <a:solidFill>
                  <a:schemeClr val="tx1"/>
                </a:solidFill>
              </a:rPr>
              <a:t>How does the </a:t>
            </a:r>
            <a:r>
              <a:rPr lang="en-AU" sz="2400" b="0" dirty="0" smtClean="0">
                <a:solidFill>
                  <a:schemeClr val="tx1"/>
                </a:solidFill>
              </a:rPr>
              <a:t>height </a:t>
            </a:r>
            <a:r>
              <a:rPr lang="en-AU" sz="2400" b="0" dirty="0">
                <a:solidFill>
                  <a:schemeClr val="tx1"/>
                </a:solidFill>
              </a:rPr>
              <a:t>of release affect a </a:t>
            </a:r>
            <a:r>
              <a:rPr lang="en-AU" sz="2400" b="0" dirty="0" smtClean="0">
                <a:solidFill>
                  <a:schemeClr val="tx1"/>
                </a:solidFill>
              </a:rPr>
              <a:t>projectile?</a:t>
            </a:r>
          </a:p>
          <a:p>
            <a:r>
              <a:rPr lang="en-AU" sz="2400" dirty="0" smtClean="0">
                <a:solidFill>
                  <a:schemeClr val="tx1"/>
                </a:solidFill>
              </a:rPr>
              <a:t>A more appropriate student investigation would have been</a:t>
            </a:r>
            <a:r>
              <a:rPr lang="en-AU" sz="2400" b="0" dirty="0" smtClean="0">
                <a:solidFill>
                  <a:schemeClr val="tx1"/>
                </a:solidFill>
              </a:rPr>
              <a:t>: How </a:t>
            </a:r>
            <a:r>
              <a:rPr lang="en-AU" sz="2400" b="0" dirty="0">
                <a:solidFill>
                  <a:schemeClr val="tx1"/>
                </a:solidFill>
              </a:rPr>
              <a:t>does the angle </a:t>
            </a:r>
            <a:r>
              <a:rPr lang="en-AU" sz="2400" b="0" u="sng" dirty="0">
                <a:solidFill>
                  <a:schemeClr val="tx1"/>
                </a:solidFill>
              </a:rPr>
              <a:t>and</a:t>
            </a:r>
            <a:r>
              <a:rPr lang="en-AU" sz="2400" b="0" dirty="0">
                <a:solidFill>
                  <a:schemeClr val="tx1"/>
                </a:solidFill>
              </a:rPr>
              <a:t> </a:t>
            </a:r>
            <a:r>
              <a:rPr lang="en-AU" sz="2400" b="0" dirty="0" smtClean="0">
                <a:solidFill>
                  <a:schemeClr val="tx1"/>
                </a:solidFill>
              </a:rPr>
              <a:t>the height </a:t>
            </a:r>
            <a:r>
              <a:rPr lang="en-AU" sz="2400" b="0" dirty="0">
                <a:solidFill>
                  <a:schemeClr val="tx1"/>
                </a:solidFill>
              </a:rPr>
              <a:t>of release affect a projectile</a:t>
            </a:r>
            <a:r>
              <a:rPr lang="en-AU" sz="2400" b="0" dirty="0" smtClean="0">
                <a:solidFill>
                  <a:schemeClr val="tx1"/>
                </a:solidFill>
              </a:rPr>
              <a:t>?</a:t>
            </a:r>
          </a:p>
          <a:p>
            <a:endParaRPr lang="en-AU" sz="2400" b="0" dirty="0">
              <a:solidFill>
                <a:schemeClr val="tx1"/>
              </a:solidFill>
            </a:endParaRPr>
          </a:p>
          <a:p>
            <a:endParaRPr lang="en-AU" sz="2400" b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244" y="4077072"/>
            <a:ext cx="806489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AU" sz="2000" b="1" dirty="0">
                <a:latin typeface="+mn-lt"/>
              </a:rPr>
              <a:t>Notes: </a:t>
            </a:r>
          </a:p>
          <a:p>
            <a:pPr marL="514350" indent="-514350">
              <a:buAutoNum type="arabicPeriod"/>
            </a:pPr>
            <a:r>
              <a:rPr lang="en-AU" sz="2000" dirty="0">
                <a:latin typeface="+mn-lt"/>
              </a:rPr>
              <a:t>VCE Physics students (unlike students studying other VCE sciences) must investigate two independent continuous variables.</a:t>
            </a:r>
          </a:p>
          <a:p>
            <a:pPr marL="514350" indent="-514350">
              <a:buAutoNum type="arabicPeriod"/>
            </a:pPr>
            <a:r>
              <a:rPr lang="en-AU" sz="2000" dirty="0">
                <a:latin typeface="+mn-lt"/>
              </a:rPr>
              <a:t>All investigation results should be recorded in logbooks</a:t>
            </a:r>
          </a:p>
          <a:p>
            <a:pPr marL="514350" indent="-514350">
              <a:buAutoNum type="arabicPeriod"/>
            </a:pPr>
            <a:r>
              <a:rPr lang="en-AU" sz="2000" dirty="0">
                <a:latin typeface="+mn-lt"/>
              </a:rPr>
              <a:t>Students may report on only one of the investigated independent variables for their poster, as determined by the teacher</a:t>
            </a:r>
          </a:p>
        </p:txBody>
      </p:sp>
    </p:spTree>
    <p:extLst>
      <p:ext uri="{BB962C8B-B14F-4D97-AF65-F5344CB8AC3E}">
        <p14:creationId xmlns:p14="http://schemas.microsoft.com/office/powerpoint/2010/main" val="216302222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8496944" cy="803176"/>
          </a:xfrm>
        </p:spPr>
        <p:txBody>
          <a:bodyPr/>
          <a:lstStyle/>
          <a:p>
            <a:r>
              <a:rPr lang="en-AU" sz="2600" dirty="0" smtClean="0"/>
              <a:t>Some interesting 2017 student investigation topics</a:t>
            </a:r>
            <a:endParaRPr lang="en-AU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896544"/>
          </a:xfrm>
        </p:spPr>
        <p:txBody>
          <a:bodyPr/>
          <a:lstStyle/>
          <a:p>
            <a:pPr lvl="0"/>
            <a:r>
              <a:rPr lang="en-US" sz="2000" b="0" dirty="0">
                <a:solidFill>
                  <a:schemeClr val="tx1"/>
                </a:solidFill>
              </a:rPr>
              <a:t>How does the initial acceleration of a sprint start depend on separation of feet and spacing of hands</a:t>
            </a:r>
            <a:r>
              <a:rPr lang="en-US" sz="2000" b="0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000" b="0" dirty="0">
                <a:solidFill>
                  <a:schemeClr val="tx1"/>
                </a:solidFill>
              </a:rPr>
              <a:t>How does changing the pattern and size of air holes in sound-absorbing tiles affect the level of sound insulation?</a:t>
            </a:r>
            <a:endParaRPr lang="en-AU" sz="2000" b="0" dirty="0">
              <a:solidFill>
                <a:schemeClr val="tx1"/>
              </a:solidFill>
            </a:endParaRPr>
          </a:p>
          <a:p>
            <a:pPr lvl="0"/>
            <a:r>
              <a:rPr lang="en-US" sz="2000" b="0" dirty="0">
                <a:solidFill>
                  <a:schemeClr val="tx1"/>
                </a:solidFill>
              </a:rPr>
              <a:t>What factors affect the time of the ‘low-friction’ state of a hovercraft?</a:t>
            </a:r>
            <a:endParaRPr lang="en-AU" sz="2000" b="0" dirty="0">
              <a:solidFill>
                <a:schemeClr val="tx1"/>
              </a:solidFill>
            </a:endParaRPr>
          </a:p>
          <a:p>
            <a:r>
              <a:rPr lang="en-US" sz="2000" b="0" dirty="0" smtClean="0">
                <a:solidFill>
                  <a:schemeClr val="tx1"/>
                </a:solidFill>
              </a:rPr>
              <a:t>How do </a:t>
            </a:r>
            <a:r>
              <a:rPr lang="en-US" sz="2000" b="0" dirty="0">
                <a:solidFill>
                  <a:schemeClr val="tx1"/>
                </a:solidFill>
              </a:rPr>
              <a:t>the </a:t>
            </a:r>
            <a:r>
              <a:rPr lang="en-US" sz="2000" b="0" dirty="0" err="1">
                <a:solidFill>
                  <a:schemeClr val="tx1"/>
                </a:solidFill>
              </a:rPr>
              <a:t>windspeed</a:t>
            </a:r>
            <a:r>
              <a:rPr lang="en-US" sz="2000" b="0" dirty="0">
                <a:solidFill>
                  <a:schemeClr val="tx1"/>
                </a:solidFill>
              </a:rPr>
              <a:t> and the angle of slope of a household roof affect the lift force acting on it when the </a:t>
            </a:r>
            <a:r>
              <a:rPr lang="en-US" sz="2000" b="0" dirty="0" smtClean="0">
                <a:solidFill>
                  <a:schemeClr val="tx1"/>
                </a:solidFill>
              </a:rPr>
              <a:t>wind </a:t>
            </a:r>
            <a:r>
              <a:rPr lang="en-AU" sz="2000" b="0" dirty="0" smtClean="0">
                <a:solidFill>
                  <a:schemeClr val="tx1"/>
                </a:solidFill>
              </a:rPr>
              <a:t>blows?</a:t>
            </a:r>
          </a:p>
          <a:p>
            <a:r>
              <a:rPr lang="en-US" sz="2000" b="0" dirty="0">
                <a:solidFill>
                  <a:schemeClr val="tx1"/>
                </a:solidFill>
              </a:rPr>
              <a:t>How </a:t>
            </a:r>
            <a:r>
              <a:rPr lang="en-US" sz="2000" b="0" dirty="0" smtClean="0">
                <a:solidFill>
                  <a:schemeClr val="tx1"/>
                </a:solidFill>
              </a:rPr>
              <a:t>do </a:t>
            </a:r>
            <a:r>
              <a:rPr lang="en-US" sz="2000" b="0" dirty="0">
                <a:solidFill>
                  <a:schemeClr val="tx1"/>
                </a:solidFill>
              </a:rPr>
              <a:t>the number of coils per cm and the strength of the magnetic field affect the velocity of the </a:t>
            </a:r>
            <a:r>
              <a:rPr lang="en-US" sz="2000" b="0" dirty="0" smtClean="0">
                <a:solidFill>
                  <a:schemeClr val="tx1"/>
                </a:solidFill>
              </a:rPr>
              <a:t>'World's </a:t>
            </a:r>
            <a:r>
              <a:rPr lang="en-AU" sz="2000" b="0" dirty="0" smtClean="0">
                <a:solidFill>
                  <a:schemeClr val="tx1"/>
                </a:solidFill>
              </a:rPr>
              <a:t>simplest </a:t>
            </a:r>
            <a:r>
              <a:rPr lang="en-AU" sz="2000" b="0" dirty="0">
                <a:solidFill>
                  <a:schemeClr val="tx1"/>
                </a:solidFill>
              </a:rPr>
              <a:t>electric train</a:t>
            </a:r>
            <a:r>
              <a:rPr lang="en-AU" sz="2000" b="0" dirty="0" smtClean="0">
                <a:solidFill>
                  <a:schemeClr val="tx1"/>
                </a:solidFill>
              </a:rPr>
              <a:t>'?</a:t>
            </a:r>
          </a:p>
          <a:p>
            <a:r>
              <a:rPr lang="en-US" sz="2000" b="0" dirty="0">
                <a:solidFill>
                  <a:schemeClr val="tx1"/>
                </a:solidFill>
              </a:rPr>
              <a:t>By what factors do the density and thickness of a crumple zone of a model car affect the net force of impact</a:t>
            </a:r>
            <a:r>
              <a:rPr lang="en-US" sz="2000" b="0" dirty="0" smtClean="0">
                <a:solidFill>
                  <a:schemeClr val="tx1"/>
                </a:solidFill>
              </a:rPr>
              <a:t>?</a:t>
            </a:r>
          </a:p>
          <a:p>
            <a:pPr lvl="0"/>
            <a:r>
              <a:rPr lang="en-US" sz="2000" b="0" dirty="0" smtClean="0">
                <a:solidFill>
                  <a:schemeClr val="tx1"/>
                </a:solidFill>
              </a:rPr>
              <a:t>How </a:t>
            </a:r>
            <a:r>
              <a:rPr lang="en-US" sz="2000" b="0" dirty="0">
                <a:solidFill>
                  <a:schemeClr val="tx1"/>
                </a:solidFill>
              </a:rPr>
              <a:t>does climate affect the efficiency of power transmission?</a:t>
            </a:r>
            <a:endParaRPr lang="en-AU" sz="2000" b="0" dirty="0">
              <a:solidFill>
                <a:schemeClr val="tx1"/>
              </a:solidFill>
            </a:endParaRPr>
          </a:p>
          <a:p>
            <a:pPr lvl="0"/>
            <a:r>
              <a:rPr lang="en-US" sz="2000" b="0" dirty="0" smtClean="0">
                <a:solidFill>
                  <a:schemeClr val="tx1"/>
                </a:solidFill>
              </a:rPr>
              <a:t>How </a:t>
            </a:r>
            <a:r>
              <a:rPr lang="en-US" sz="2000" b="0" dirty="0">
                <a:solidFill>
                  <a:schemeClr val="tx1"/>
                </a:solidFill>
              </a:rPr>
              <a:t>does the efficiency of a bicycle dynamo depend on the wheel speed and the resistance of the globe?</a:t>
            </a:r>
            <a:endParaRPr lang="en-AU" sz="2000" b="0" dirty="0">
              <a:solidFill>
                <a:schemeClr val="tx1"/>
              </a:solidFill>
            </a:endParaRPr>
          </a:p>
          <a:p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359553233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/>
              <a:t>Posters – </a:t>
            </a:r>
            <a:r>
              <a:rPr lang="en-AU" sz="3200" dirty="0"/>
              <a:t>o</a:t>
            </a:r>
            <a:r>
              <a:rPr lang="en-AU" sz="3200" dirty="0" smtClean="0"/>
              <a:t>ne or two continuous independent variables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663824"/>
          </a:xfrm>
        </p:spPr>
        <p:txBody>
          <a:bodyPr/>
          <a:lstStyle/>
          <a:p>
            <a:pPr marL="0" indent="0">
              <a:buNone/>
            </a:pPr>
            <a:r>
              <a:rPr lang="en-AU" sz="2400" b="0" dirty="0" smtClean="0"/>
              <a:t>Although students must investigate two independent continuous independent variables, teachers may choose whether students report on </a:t>
            </a:r>
            <a:r>
              <a:rPr lang="en-AU" sz="2400" b="0" u="sng" dirty="0" smtClean="0"/>
              <a:t>one</a:t>
            </a:r>
            <a:r>
              <a:rPr lang="en-AU" sz="2400" b="0" dirty="0" smtClean="0"/>
              <a:t> or </a:t>
            </a:r>
            <a:r>
              <a:rPr lang="en-AU" sz="2400" b="0" u="sng" dirty="0" smtClean="0"/>
              <a:t>both</a:t>
            </a:r>
            <a:r>
              <a:rPr lang="en-AU" sz="2400" b="0" dirty="0" smtClean="0"/>
              <a:t> of these variables</a:t>
            </a:r>
            <a:endParaRPr lang="en-US" sz="24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4005064"/>
            <a:ext cx="7704856" cy="14003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000" b="1" dirty="0" smtClean="0">
                <a:latin typeface="+mn-lt"/>
              </a:rPr>
              <a:t>Discuss</a:t>
            </a:r>
            <a:r>
              <a:rPr lang="en-AU" sz="2000" dirty="0" smtClean="0">
                <a:latin typeface="+mn-lt"/>
              </a:rPr>
              <a:t>: List the advantages and disadvantages of requiring students to report on:</a:t>
            </a:r>
          </a:p>
          <a:p>
            <a:pPr marL="457200" indent="-457200">
              <a:buAutoNum type="alphaLcParenBoth"/>
            </a:pPr>
            <a:r>
              <a:rPr lang="en-AU" sz="2000" dirty="0" smtClean="0">
                <a:latin typeface="+mn-lt"/>
              </a:rPr>
              <a:t> </a:t>
            </a:r>
            <a:r>
              <a:rPr lang="en-AU" sz="2000" u="sng" dirty="0" smtClean="0">
                <a:latin typeface="+mn-lt"/>
              </a:rPr>
              <a:t>one</a:t>
            </a:r>
            <a:r>
              <a:rPr lang="en-AU" sz="2000" dirty="0" smtClean="0">
                <a:latin typeface="+mn-lt"/>
              </a:rPr>
              <a:t> of the continuous independent variables investigated</a:t>
            </a:r>
          </a:p>
          <a:p>
            <a:pPr marL="457200" indent="-457200">
              <a:buFontTx/>
              <a:buAutoNum type="alphaLcParenBoth"/>
            </a:pPr>
            <a:r>
              <a:rPr lang="en-AU" sz="2000" dirty="0">
                <a:latin typeface="+mn-lt"/>
              </a:rPr>
              <a:t> </a:t>
            </a:r>
            <a:r>
              <a:rPr lang="en-AU" sz="2000" u="sng" dirty="0" smtClean="0">
                <a:latin typeface="+mn-lt"/>
              </a:rPr>
              <a:t>both</a:t>
            </a:r>
            <a:r>
              <a:rPr lang="en-AU" sz="2000" dirty="0" smtClean="0">
                <a:latin typeface="+mn-lt"/>
              </a:rPr>
              <a:t> of the </a:t>
            </a:r>
            <a:r>
              <a:rPr lang="en-AU" sz="2000" dirty="0">
                <a:latin typeface="+mn-lt"/>
              </a:rPr>
              <a:t>continuous independent variables </a:t>
            </a:r>
            <a:r>
              <a:rPr lang="en-AU" sz="2000" dirty="0" smtClean="0">
                <a:latin typeface="+mn-lt"/>
              </a:rPr>
              <a:t>investigated</a:t>
            </a:r>
            <a:endParaRPr lang="en-A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097162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AU" sz="4800" dirty="0" smtClean="0"/>
          </a:p>
          <a:p>
            <a:pPr marL="0" indent="0" algn="ctr">
              <a:buNone/>
            </a:pPr>
            <a:r>
              <a:rPr lang="en-AU" sz="5400" dirty="0" smtClean="0">
                <a:solidFill>
                  <a:schemeClr val="tx1"/>
                </a:solidFill>
              </a:rPr>
              <a:t>Section C</a:t>
            </a:r>
          </a:p>
          <a:p>
            <a:pPr marL="0" indent="0" algn="ctr">
              <a:buNone/>
            </a:pPr>
            <a:endParaRPr lang="en-AU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AU" sz="6000" dirty="0" smtClean="0">
                <a:solidFill>
                  <a:schemeClr val="tx1"/>
                </a:solidFill>
              </a:rPr>
              <a:t>Sample approaches to running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383149076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93" y="548680"/>
            <a:ext cx="7772400" cy="731168"/>
          </a:xfrm>
        </p:spPr>
        <p:txBody>
          <a:bodyPr/>
          <a:lstStyle/>
          <a:p>
            <a:r>
              <a:rPr lang="en-AU" sz="3600" dirty="0" smtClean="0"/>
              <a:t>Developing investigation skills</a:t>
            </a:r>
            <a:endParaRPr lang="en-AU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439723"/>
              </p:ext>
            </p:extLst>
          </p:nvPr>
        </p:nvGraphicFramePr>
        <p:xfrm>
          <a:off x="338092" y="3645024"/>
          <a:ext cx="8280918" cy="2566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0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0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653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Unit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Generate primary data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Collect secondary data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Work in groups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Work independently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471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471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471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471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7857" y="1196752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latin typeface="+mn-lt"/>
              </a:rPr>
              <a:t>Investigations may involve students: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1600" dirty="0">
                <a:latin typeface="+mn-lt"/>
              </a:rPr>
              <a:t>g</a:t>
            </a:r>
            <a:r>
              <a:rPr lang="en-AU" sz="1600" dirty="0" smtClean="0">
                <a:latin typeface="+mn-lt"/>
              </a:rPr>
              <a:t>enerating primary data (practical investigation)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1600" dirty="0">
                <a:latin typeface="+mn-lt"/>
              </a:rPr>
              <a:t>c</a:t>
            </a:r>
            <a:r>
              <a:rPr lang="en-AU" sz="1600" dirty="0" smtClean="0">
                <a:latin typeface="+mn-lt"/>
              </a:rPr>
              <a:t>ollecting secondary data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1600" dirty="0" smtClean="0">
                <a:latin typeface="+mn-lt"/>
              </a:rPr>
              <a:t>working in groups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1600" dirty="0">
                <a:latin typeface="+mn-lt"/>
              </a:rPr>
              <a:t>working </a:t>
            </a:r>
            <a:r>
              <a:rPr lang="en-AU" sz="1600" dirty="0" smtClean="0">
                <a:latin typeface="+mn-lt"/>
              </a:rPr>
              <a:t>independently</a:t>
            </a:r>
            <a:endParaRPr lang="en-AU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555" y="2564904"/>
            <a:ext cx="828092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latin typeface="+mn-lt"/>
              </a:rPr>
              <a:t>Discuss</a:t>
            </a:r>
            <a:r>
              <a:rPr lang="en-AU" sz="1600" dirty="0" smtClean="0">
                <a:latin typeface="+mn-lt"/>
              </a:rPr>
              <a:t>: VCE Physics offers flexibility for schools to scaffold the development of students’ inquiry and investigation skills. Use a table, such as the one below, to map your school’s scaffolding of these skills:</a:t>
            </a:r>
            <a:endParaRPr lang="en-A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646560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640960" cy="1379240"/>
          </a:xfrm>
        </p:spPr>
        <p:txBody>
          <a:bodyPr/>
          <a:lstStyle/>
          <a:p>
            <a:r>
              <a:rPr lang="en-AU" sz="2400" b="0" dirty="0" smtClean="0"/>
              <a:t>Unit 1 Area of Study 3</a:t>
            </a:r>
            <a:br>
              <a:rPr lang="en-AU" sz="2400" b="0" dirty="0" smtClean="0"/>
            </a:br>
            <a:r>
              <a:rPr lang="en-AU" sz="2800" dirty="0" smtClean="0"/>
              <a:t>Sample approach 1: Teacher-provided list of topics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8568952" cy="381642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400" b="0" dirty="0"/>
              <a:t>T</a:t>
            </a:r>
            <a:r>
              <a:rPr lang="en-GB" sz="2400" b="0" dirty="0" smtClean="0"/>
              <a:t>eacher </a:t>
            </a:r>
            <a:r>
              <a:rPr lang="en-GB" sz="2400" b="0" dirty="0"/>
              <a:t>provides a list of </a:t>
            </a:r>
            <a:r>
              <a:rPr lang="en-GB" sz="2400" b="0" dirty="0" smtClean="0"/>
              <a:t>issues from page 15 </a:t>
            </a:r>
            <a:r>
              <a:rPr lang="en-GB" sz="2400" b="0" dirty="0"/>
              <a:t>of the </a:t>
            </a:r>
            <a:r>
              <a:rPr lang="en-GB" sz="2400" b="0" i="1" dirty="0"/>
              <a:t>VCE </a:t>
            </a:r>
            <a:r>
              <a:rPr lang="en-GB" sz="2400" b="0" i="1" dirty="0" smtClean="0"/>
              <a:t>Physics </a:t>
            </a:r>
            <a:r>
              <a:rPr lang="en-GB" sz="2400" b="0" i="1" dirty="0"/>
              <a:t>Study </a:t>
            </a:r>
            <a:r>
              <a:rPr lang="en-GB" sz="2400" b="0" i="1" dirty="0" smtClean="0"/>
              <a:t>Design </a:t>
            </a:r>
            <a:r>
              <a:rPr lang="en-GB" sz="2400" b="0" dirty="0" smtClean="0"/>
              <a:t>related to thermodynamics</a:t>
            </a:r>
          </a:p>
          <a:p>
            <a:pPr>
              <a:spcAft>
                <a:spcPts val="600"/>
              </a:spcAft>
            </a:pPr>
            <a:r>
              <a:rPr lang="en-GB" sz="2400" b="0" dirty="0" smtClean="0"/>
              <a:t>Students develop a research question of interest related to a selected issue of interest </a:t>
            </a:r>
          </a:p>
          <a:p>
            <a:pPr>
              <a:spcAft>
                <a:spcPts val="600"/>
              </a:spcAft>
            </a:pPr>
            <a:r>
              <a:rPr lang="en-GB" sz="2400" b="0" dirty="0"/>
              <a:t>S</a:t>
            </a:r>
            <a:r>
              <a:rPr lang="en-GB" sz="2400" b="0" dirty="0" smtClean="0"/>
              <a:t>tudents </a:t>
            </a:r>
            <a:r>
              <a:rPr lang="en-GB" sz="2400" b="0" dirty="0"/>
              <a:t>submit a proposed timeline and research plan related to </a:t>
            </a:r>
            <a:r>
              <a:rPr lang="en-GB" sz="2400" b="0" dirty="0" smtClean="0"/>
              <a:t>the developed research question</a:t>
            </a:r>
          </a:p>
          <a:p>
            <a:r>
              <a:rPr lang="en-GB" sz="2400" b="0" dirty="0"/>
              <a:t>R</a:t>
            </a:r>
            <a:r>
              <a:rPr lang="en-GB" sz="2400" b="0" dirty="0" smtClean="0"/>
              <a:t>esearch is </a:t>
            </a:r>
            <a:r>
              <a:rPr lang="en-GB" sz="2400" b="0" dirty="0"/>
              <a:t>undertaken by the student and monitored by the teacher</a:t>
            </a:r>
            <a:endParaRPr lang="en-AU" sz="2400" b="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18057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8424936" cy="875184"/>
          </a:xfrm>
        </p:spPr>
        <p:txBody>
          <a:bodyPr/>
          <a:lstStyle/>
          <a:p>
            <a:r>
              <a:rPr lang="en-AU" sz="2400" b="0" dirty="0"/>
              <a:t>Unit 1 Area of Study 3</a:t>
            </a:r>
            <a:br>
              <a:rPr lang="en-AU" sz="2400" b="0" dirty="0"/>
            </a:br>
            <a:r>
              <a:rPr lang="en-AU" sz="2800" dirty="0" smtClean="0"/>
              <a:t>Sample approach 2:  Group investigation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45365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400" b="0" dirty="0"/>
              <a:t>G</a:t>
            </a:r>
            <a:r>
              <a:rPr lang="en-GB" sz="2400" b="0" dirty="0" smtClean="0"/>
              <a:t>roups </a:t>
            </a:r>
            <a:r>
              <a:rPr lang="en-GB" sz="2400" b="0" dirty="0"/>
              <a:t>of students </a:t>
            </a:r>
            <a:r>
              <a:rPr lang="en-GB" sz="2400" b="0" dirty="0" smtClean="0"/>
              <a:t>develop an investigable research </a:t>
            </a:r>
            <a:r>
              <a:rPr lang="en-GB" sz="2400" b="0" dirty="0"/>
              <a:t>question from </a:t>
            </a:r>
            <a:r>
              <a:rPr lang="en-GB" sz="2400" b="0" dirty="0" smtClean="0"/>
              <a:t>list of issues on </a:t>
            </a:r>
            <a:r>
              <a:rPr lang="en-GB" sz="2400" b="0" dirty="0"/>
              <a:t>pages </a:t>
            </a:r>
            <a:r>
              <a:rPr lang="en-GB" sz="2400" b="0" dirty="0" smtClean="0"/>
              <a:t>15 </a:t>
            </a:r>
            <a:r>
              <a:rPr lang="en-GB" sz="2400" b="0" dirty="0"/>
              <a:t>of the </a:t>
            </a:r>
            <a:r>
              <a:rPr lang="en-GB" sz="2400" b="0" i="1" dirty="0"/>
              <a:t>VCE </a:t>
            </a:r>
            <a:r>
              <a:rPr lang="en-GB" sz="2400" b="0" i="1" dirty="0" smtClean="0"/>
              <a:t>Physics Study Design </a:t>
            </a:r>
            <a:r>
              <a:rPr lang="en-GB" sz="2400" b="0" dirty="0"/>
              <a:t>related to thermodynamics</a:t>
            </a:r>
            <a:endParaRPr lang="en-GB" sz="2400" b="0" i="1" dirty="0" smtClean="0"/>
          </a:p>
          <a:p>
            <a:r>
              <a:rPr lang="en-GB" sz="2400" b="0" dirty="0"/>
              <a:t>E</a:t>
            </a:r>
            <a:r>
              <a:rPr lang="en-GB" sz="2400" b="0" dirty="0" smtClean="0"/>
              <a:t>ach </a:t>
            </a:r>
            <a:r>
              <a:rPr lang="en-GB" sz="2400" b="0" dirty="0"/>
              <a:t>member of the group contributes a nominated newspaper item related to the research question in a class </a:t>
            </a:r>
            <a:r>
              <a:rPr lang="en-GB" sz="2400" b="0" dirty="0" smtClean="0"/>
              <a:t>physics e-newspaper </a:t>
            </a:r>
            <a:r>
              <a:rPr lang="en-GB" sz="2400" b="0" dirty="0"/>
              <a:t>(for example, letter to the editor, </a:t>
            </a:r>
            <a:r>
              <a:rPr lang="en-GB" sz="2400" b="0" dirty="0" smtClean="0"/>
              <a:t>consumer report related to energy efficiency, an </a:t>
            </a:r>
            <a:r>
              <a:rPr lang="en-GB" sz="2400" b="0" dirty="0" err="1" smtClean="0"/>
              <a:t>infographic</a:t>
            </a:r>
            <a:r>
              <a:rPr lang="en-GB" sz="2400" b="0" dirty="0" smtClean="0"/>
              <a:t>, survey </a:t>
            </a:r>
            <a:r>
              <a:rPr lang="en-GB" sz="2400" b="0" dirty="0"/>
              <a:t>results from a public opinion poll related to </a:t>
            </a:r>
            <a:r>
              <a:rPr lang="en-GB" sz="2400" b="0" dirty="0" smtClean="0"/>
              <a:t>an energy issue</a:t>
            </a:r>
            <a:r>
              <a:rPr lang="en-GB" sz="2400" b="0" dirty="0"/>
              <a:t>, a cartoon about </a:t>
            </a:r>
            <a:r>
              <a:rPr lang="en-GB" sz="2400" b="0" dirty="0" smtClean="0"/>
              <a:t>energy use, interview </a:t>
            </a:r>
            <a:r>
              <a:rPr lang="en-GB" sz="2400" b="0" dirty="0"/>
              <a:t>with </a:t>
            </a:r>
            <a:r>
              <a:rPr lang="en-GB" sz="2400" b="0" dirty="0" smtClean="0"/>
              <a:t>an energy provider, ‘green’ builder/architect or a physics professional involved in energy research)</a:t>
            </a:r>
            <a:endParaRPr lang="en-AU" sz="2400" b="0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09237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112568"/>
          </a:xfrm>
        </p:spPr>
        <p:txBody>
          <a:bodyPr/>
          <a:lstStyle/>
          <a:p>
            <a:pPr marL="0" indent="0">
              <a:buNone/>
            </a:pPr>
            <a:r>
              <a:rPr lang="en-AU" sz="3600" dirty="0" smtClean="0">
                <a:solidFill>
                  <a:srgbClr val="0096DF"/>
                </a:solidFill>
              </a:rPr>
              <a:t>Resource Outline</a:t>
            </a:r>
            <a:endParaRPr lang="en-AU" sz="3600" b="1" dirty="0" smtClean="0">
              <a:solidFill>
                <a:srgbClr val="0096DF"/>
              </a:solidFill>
            </a:endParaRPr>
          </a:p>
          <a:p>
            <a:pPr marL="476250" lvl="1" indent="0">
              <a:buNone/>
            </a:pPr>
            <a:endParaRPr lang="en-AU" sz="800" b="1" dirty="0" smtClean="0">
              <a:solidFill>
                <a:schemeClr val="tx1"/>
              </a:solidFill>
            </a:endParaRPr>
          </a:p>
          <a:p>
            <a:pPr marL="476250" lvl="1" indent="0">
              <a:spcAft>
                <a:spcPts val="600"/>
              </a:spcAft>
              <a:buNone/>
            </a:pPr>
            <a:r>
              <a:rPr lang="en-AU" sz="2400" b="1" dirty="0" smtClean="0">
                <a:solidFill>
                  <a:schemeClr val="tx1"/>
                </a:solidFill>
              </a:rPr>
              <a:t>Section A</a:t>
            </a:r>
            <a:r>
              <a:rPr lang="en-AU" sz="2400" dirty="0" smtClean="0">
                <a:solidFill>
                  <a:schemeClr val="tx1"/>
                </a:solidFill>
              </a:rPr>
              <a:t>: Scientific posters</a:t>
            </a:r>
          </a:p>
          <a:p>
            <a:pPr marL="476250" lvl="1" indent="0">
              <a:buNone/>
            </a:pPr>
            <a:r>
              <a:rPr lang="en-AU" sz="2400" b="1" dirty="0">
                <a:solidFill>
                  <a:schemeClr val="tx1"/>
                </a:solidFill>
              </a:rPr>
              <a:t>Section </a:t>
            </a:r>
            <a:r>
              <a:rPr lang="en-AU" sz="2400" b="1" dirty="0" smtClean="0">
                <a:solidFill>
                  <a:schemeClr val="tx1"/>
                </a:solidFill>
              </a:rPr>
              <a:t>B</a:t>
            </a:r>
            <a:r>
              <a:rPr lang="en-AU" sz="2400" dirty="0" smtClean="0">
                <a:solidFill>
                  <a:schemeClr val="tx1"/>
                </a:solidFill>
              </a:rPr>
              <a:t>: </a:t>
            </a:r>
            <a:r>
              <a:rPr lang="en-AU" sz="2400" dirty="0">
                <a:solidFill>
                  <a:schemeClr val="tx1"/>
                </a:solidFill>
              </a:rPr>
              <a:t>S</a:t>
            </a:r>
            <a:r>
              <a:rPr lang="en-AU" sz="2400" dirty="0" smtClean="0">
                <a:solidFill>
                  <a:schemeClr val="tx1"/>
                </a:solidFill>
              </a:rPr>
              <a:t>tudent </a:t>
            </a:r>
            <a:r>
              <a:rPr lang="en-AU" sz="2400" dirty="0">
                <a:solidFill>
                  <a:schemeClr val="tx1"/>
                </a:solidFill>
              </a:rPr>
              <a:t>investigation </a:t>
            </a:r>
            <a:r>
              <a:rPr lang="en-AU" sz="2400" dirty="0" smtClean="0">
                <a:solidFill>
                  <a:schemeClr val="tx1"/>
                </a:solidFill>
              </a:rPr>
              <a:t>topics in Units 3 and 4 </a:t>
            </a:r>
            <a:endParaRPr lang="en-AU" sz="2400" dirty="0">
              <a:solidFill>
                <a:schemeClr val="tx1"/>
              </a:solidFill>
            </a:endParaRPr>
          </a:p>
          <a:p>
            <a:pPr marL="476250" lvl="1" indent="0">
              <a:spcAft>
                <a:spcPts val="600"/>
              </a:spcAft>
              <a:buNone/>
            </a:pPr>
            <a:r>
              <a:rPr lang="en-AU" sz="2400" b="1" dirty="0" smtClean="0">
                <a:solidFill>
                  <a:schemeClr val="tx1"/>
                </a:solidFill>
              </a:rPr>
              <a:t>Section </a:t>
            </a:r>
            <a:r>
              <a:rPr lang="en-AU" sz="2400" b="1" dirty="0">
                <a:solidFill>
                  <a:schemeClr val="tx1"/>
                </a:solidFill>
              </a:rPr>
              <a:t>C</a:t>
            </a:r>
            <a:r>
              <a:rPr lang="en-AU" sz="2400" dirty="0">
                <a:solidFill>
                  <a:schemeClr val="tx1"/>
                </a:solidFill>
              </a:rPr>
              <a:t>: </a:t>
            </a:r>
            <a:r>
              <a:rPr lang="en-AU" sz="2400" dirty="0" smtClean="0">
                <a:solidFill>
                  <a:schemeClr val="tx1"/>
                </a:solidFill>
              </a:rPr>
              <a:t>Approaches </a:t>
            </a:r>
            <a:r>
              <a:rPr lang="en-AU" sz="2400" dirty="0">
                <a:solidFill>
                  <a:schemeClr val="tx1"/>
                </a:solidFill>
              </a:rPr>
              <a:t>to running </a:t>
            </a:r>
            <a:r>
              <a:rPr lang="en-AU" sz="2400" dirty="0" smtClean="0">
                <a:solidFill>
                  <a:schemeClr val="tx1"/>
                </a:solidFill>
              </a:rPr>
              <a:t>investigations</a:t>
            </a:r>
            <a:endParaRPr lang="en-AU" sz="2400" dirty="0">
              <a:solidFill>
                <a:schemeClr val="tx1"/>
              </a:solidFill>
            </a:endParaRPr>
          </a:p>
          <a:p>
            <a:pPr marL="2057400" lvl="1" indent="-1581150">
              <a:spcAft>
                <a:spcPts val="600"/>
              </a:spcAft>
              <a:buNone/>
            </a:pPr>
            <a:r>
              <a:rPr lang="en-AU" sz="2400" b="1" dirty="0" smtClean="0">
                <a:solidFill>
                  <a:schemeClr val="tx1"/>
                </a:solidFill>
              </a:rPr>
              <a:t>Section D</a:t>
            </a:r>
            <a:r>
              <a:rPr lang="en-AU" sz="2400" dirty="0" smtClean="0">
                <a:solidFill>
                  <a:schemeClr val="tx1"/>
                </a:solidFill>
              </a:rPr>
              <a:t>: </a:t>
            </a:r>
            <a:r>
              <a:rPr lang="en-AU" sz="2400" dirty="0">
                <a:solidFill>
                  <a:schemeClr val="tx1"/>
                </a:solidFill>
              </a:rPr>
              <a:t>M</a:t>
            </a:r>
            <a:r>
              <a:rPr lang="en-AU" sz="2400" dirty="0" smtClean="0">
                <a:solidFill>
                  <a:schemeClr val="tx1"/>
                </a:solidFill>
              </a:rPr>
              <a:t>anaging </a:t>
            </a:r>
            <a:r>
              <a:rPr lang="en-AU" sz="2400" dirty="0">
                <a:solidFill>
                  <a:schemeClr val="tx1"/>
                </a:solidFill>
              </a:rPr>
              <a:t>student-designed practical </a:t>
            </a:r>
            <a:r>
              <a:rPr lang="en-AU" sz="2400" dirty="0" smtClean="0">
                <a:solidFill>
                  <a:schemeClr val="tx1"/>
                </a:solidFill>
              </a:rPr>
              <a:t> investigations across Units 3 and 4 </a:t>
            </a:r>
          </a:p>
          <a:p>
            <a:pPr marL="476250" lvl="1" indent="0">
              <a:spcAft>
                <a:spcPts val="600"/>
              </a:spcAft>
              <a:buNone/>
            </a:pPr>
            <a:r>
              <a:rPr lang="en-AU" sz="2400" b="1" dirty="0" smtClean="0">
                <a:solidFill>
                  <a:schemeClr val="tx1"/>
                </a:solidFill>
              </a:rPr>
              <a:t>Section E</a:t>
            </a:r>
            <a:r>
              <a:rPr lang="en-AU" sz="2400" dirty="0" smtClean="0">
                <a:solidFill>
                  <a:schemeClr val="tx1"/>
                </a:solidFill>
              </a:rPr>
              <a:t>: Laboratory usage</a:t>
            </a:r>
          </a:p>
          <a:p>
            <a:pPr marL="476250" lvl="1" indent="0">
              <a:spcAft>
                <a:spcPts val="600"/>
              </a:spcAft>
              <a:buNone/>
            </a:pPr>
            <a:r>
              <a:rPr lang="en-AU" sz="2400" b="1" dirty="0" smtClean="0">
                <a:solidFill>
                  <a:schemeClr val="tx1"/>
                </a:solidFill>
              </a:rPr>
              <a:t>Section F</a:t>
            </a:r>
            <a:r>
              <a:rPr lang="en-AU" sz="2400" dirty="0" smtClean="0">
                <a:solidFill>
                  <a:schemeClr val="tx1"/>
                </a:solidFill>
              </a:rPr>
              <a:t>: Putting it all together</a:t>
            </a:r>
            <a:endParaRPr lang="en-A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47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568952" cy="1143000"/>
          </a:xfrm>
        </p:spPr>
        <p:txBody>
          <a:bodyPr/>
          <a:lstStyle/>
          <a:p>
            <a:r>
              <a:rPr lang="en-AU" sz="2400" b="0" dirty="0" smtClean="0"/>
              <a:t>Unit </a:t>
            </a:r>
            <a:r>
              <a:rPr lang="en-AU" sz="2400" b="0" dirty="0"/>
              <a:t>1 Area of Study 3</a:t>
            </a:r>
            <a:br>
              <a:rPr lang="en-AU" sz="2400" b="0" dirty="0"/>
            </a:br>
            <a:r>
              <a:rPr lang="en-AU" sz="2800" dirty="0" smtClean="0"/>
              <a:t>Sample approach 3: Experimental investigation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60848"/>
            <a:ext cx="7776864" cy="43924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b="0" dirty="0"/>
              <a:t>T</a:t>
            </a:r>
            <a:r>
              <a:rPr lang="en-US" sz="2400" b="0" dirty="0" smtClean="0"/>
              <a:t>he </a:t>
            </a:r>
            <a:r>
              <a:rPr lang="en-US" sz="2400" b="0" dirty="0"/>
              <a:t>teacher selects </a:t>
            </a:r>
            <a:r>
              <a:rPr lang="en-US" sz="2400" b="0" dirty="0" smtClean="0"/>
              <a:t>issues </a:t>
            </a:r>
            <a:r>
              <a:rPr lang="en-US" sz="2400" b="0" dirty="0"/>
              <a:t>from </a:t>
            </a:r>
            <a:r>
              <a:rPr lang="en-US" sz="2400" b="0" dirty="0" smtClean="0"/>
              <a:t>the list </a:t>
            </a:r>
            <a:r>
              <a:rPr lang="en-US" sz="2400" b="0" dirty="0"/>
              <a:t>on </a:t>
            </a:r>
            <a:r>
              <a:rPr lang="en-US" sz="2400" b="0" dirty="0" smtClean="0"/>
              <a:t>page 15 </a:t>
            </a:r>
            <a:r>
              <a:rPr lang="en-US" sz="2400" b="0" dirty="0"/>
              <a:t>of the </a:t>
            </a:r>
            <a:r>
              <a:rPr lang="en-US" sz="2400" b="0" i="1" dirty="0"/>
              <a:t>VCE </a:t>
            </a:r>
            <a:r>
              <a:rPr lang="en-US" sz="2400" b="0" i="1" dirty="0" smtClean="0"/>
              <a:t>Physics Study </a:t>
            </a:r>
            <a:r>
              <a:rPr lang="en-US" sz="2400" b="0" i="1" dirty="0"/>
              <a:t>Design</a:t>
            </a:r>
            <a:r>
              <a:rPr lang="en-US" sz="2400" b="0" dirty="0"/>
              <a:t> that have an ‘experimental’ </a:t>
            </a:r>
            <a:r>
              <a:rPr lang="en-US" sz="2400" b="0" dirty="0" smtClean="0"/>
              <a:t>theme relevant to thermodynamics</a:t>
            </a:r>
          </a:p>
          <a:p>
            <a:pPr>
              <a:spcAft>
                <a:spcPts val="600"/>
              </a:spcAft>
            </a:pPr>
            <a:r>
              <a:rPr lang="en-US" sz="2400" b="0" dirty="0"/>
              <a:t>S</a:t>
            </a:r>
            <a:r>
              <a:rPr lang="en-US" sz="2400" b="0" dirty="0" smtClean="0"/>
              <a:t>tudents </a:t>
            </a:r>
            <a:r>
              <a:rPr lang="en-US" sz="2400" b="0" dirty="0"/>
              <a:t>work individually or in groups to provide a response to </a:t>
            </a:r>
            <a:r>
              <a:rPr lang="en-US" sz="2400" b="0" dirty="0" smtClean="0"/>
              <a:t>a research </a:t>
            </a:r>
            <a:r>
              <a:rPr lang="en-US" sz="2400" b="0" dirty="0"/>
              <a:t>question of </a:t>
            </a:r>
            <a:r>
              <a:rPr lang="en-US" sz="2400" b="0" dirty="0" smtClean="0"/>
              <a:t>interest generated from the issue of interest</a:t>
            </a:r>
          </a:p>
          <a:p>
            <a:r>
              <a:rPr lang="en-US" sz="2400" b="0" dirty="0"/>
              <a:t>S</a:t>
            </a:r>
            <a:r>
              <a:rPr lang="en-US" sz="2400" b="0" dirty="0" smtClean="0"/>
              <a:t>ample issues in </a:t>
            </a:r>
            <a:r>
              <a:rPr lang="en-US" sz="2400" b="0" dirty="0"/>
              <a:t>this category </a:t>
            </a:r>
            <a:r>
              <a:rPr lang="en-US" sz="2400" b="0" dirty="0" smtClean="0"/>
              <a:t>that lend themselves to experimental investigation include</a:t>
            </a:r>
            <a:r>
              <a:rPr lang="en-US" sz="2400" b="0" dirty="0"/>
              <a:t>: </a:t>
            </a:r>
            <a:r>
              <a:rPr lang="en-US" sz="2400" b="0" dirty="0" smtClean="0"/>
              <a:t>home design features for energy efficiency; fuel options</a:t>
            </a:r>
            <a:endParaRPr lang="en-AU" sz="2400" b="0" dirty="0"/>
          </a:p>
        </p:txBody>
      </p:sp>
    </p:spTree>
    <p:extLst>
      <p:ext uri="{BB962C8B-B14F-4D97-AF65-F5344CB8AC3E}">
        <p14:creationId xmlns:p14="http://schemas.microsoft.com/office/powerpoint/2010/main" val="5462680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8424936" cy="947192"/>
          </a:xfrm>
        </p:spPr>
        <p:txBody>
          <a:bodyPr/>
          <a:lstStyle/>
          <a:p>
            <a:r>
              <a:rPr lang="en-AU" sz="2400" b="0" dirty="0" smtClean="0"/>
              <a:t>Unit </a:t>
            </a:r>
            <a:r>
              <a:rPr lang="en-AU" sz="2400" b="0" dirty="0"/>
              <a:t>1 Area of Study 3</a:t>
            </a:r>
            <a:br>
              <a:rPr lang="en-AU" sz="2400" b="0" dirty="0"/>
            </a:br>
            <a:r>
              <a:rPr lang="en-AU" sz="2800" dirty="0" smtClean="0"/>
              <a:t>Sample approach 4: Case study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08912" cy="4248472"/>
          </a:xfrm>
          <a:noFill/>
          <a:ln w="9525">
            <a:prstDash val="solid"/>
          </a:ln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400" b="0" dirty="0"/>
              <a:t>T</a:t>
            </a:r>
            <a:r>
              <a:rPr lang="en-GB" sz="2400" b="0" dirty="0" smtClean="0"/>
              <a:t>he </a:t>
            </a:r>
            <a:r>
              <a:rPr lang="en-GB" sz="2400" b="0" dirty="0"/>
              <a:t>teacher selects </a:t>
            </a:r>
            <a:r>
              <a:rPr lang="en-GB" sz="2400" b="0" dirty="0" smtClean="0"/>
              <a:t>issues </a:t>
            </a:r>
            <a:r>
              <a:rPr lang="en-US" sz="2400" b="0" dirty="0"/>
              <a:t>from the list on page 15 of the </a:t>
            </a:r>
            <a:r>
              <a:rPr lang="en-US" sz="2400" b="0" i="1" dirty="0"/>
              <a:t>VCE Physics Study Design</a:t>
            </a:r>
            <a:r>
              <a:rPr lang="en-US" sz="2400" b="0" dirty="0"/>
              <a:t> </a:t>
            </a:r>
            <a:r>
              <a:rPr lang="en-US" sz="2400" b="0" dirty="0" smtClean="0"/>
              <a:t>relevant </a:t>
            </a:r>
            <a:r>
              <a:rPr lang="en-US" sz="2400" b="0" dirty="0"/>
              <a:t>to thermodynamics </a:t>
            </a:r>
            <a:r>
              <a:rPr lang="en-US" sz="2400" b="0" dirty="0" smtClean="0"/>
              <a:t>t</a:t>
            </a:r>
            <a:r>
              <a:rPr lang="en-GB" sz="2400" b="0" dirty="0" smtClean="0"/>
              <a:t>hat </a:t>
            </a:r>
            <a:r>
              <a:rPr lang="en-GB" sz="2400" b="0" dirty="0"/>
              <a:t>have a ‘case study’ </a:t>
            </a:r>
            <a:r>
              <a:rPr lang="en-GB" sz="2400" b="0" dirty="0" smtClean="0"/>
              <a:t>theme</a:t>
            </a:r>
          </a:p>
          <a:p>
            <a:pPr>
              <a:spcAft>
                <a:spcPts val="600"/>
              </a:spcAft>
            </a:pPr>
            <a:r>
              <a:rPr lang="en-GB" sz="2400" b="0" dirty="0"/>
              <a:t>S</a:t>
            </a:r>
            <a:r>
              <a:rPr lang="en-GB" sz="2400" b="0" dirty="0" smtClean="0"/>
              <a:t>tudents </a:t>
            </a:r>
            <a:r>
              <a:rPr lang="en-GB" sz="2400" b="0" dirty="0"/>
              <a:t>work individually or in groups to provide a response to the case </a:t>
            </a:r>
            <a:r>
              <a:rPr lang="en-GB" sz="2400" b="0" dirty="0" smtClean="0"/>
              <a:t>study, including a consideration of environmental and economic factors</a:t>
            </a:r>
          </a:p>
          <a:p>
            <a:r>
              <a:rPr lang="en-GB" sz="2400" b="0" dirty="0" smtClean="0"/>
              <a:t>Sample issues </a:t>
            </a:r>
            <a:r>
              <a:rPr lang="en-GB" sz="2400" b="0" dirty="0"/>
              <a:t>in this category include</a:t>
            </a:r>
            <a:r>
              <a:rPr lang="en-GB" sz="2400" b="0" dirty="0" smtClean="0"/>
              <a:t>: heating and cooling decisions in a home</a:t>
            </a:r>
            <a:r>
              <a:rPr lang="en-GB" sz="2400" b="0" dirty="0"/>
              <a:t>; selection of household appliances </a:t>
            </a:r>
            <a:r>
              <a:rPr lang="en-GB" sz="2400" b="0" dirty="0" smtClean="0"/>
              <a:t>taking into account their energy ratings; fuel options for cars; cooking alternatives</a:t>
            </a:r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337453694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568952" cy="1143000"/>
          </a:xfrm>
        </p:spPr>
        <p:txBody>
          <a:bodyPr/>
          <a:lstStyle/>
          <a:p>
            <a:r>
              <a:rPr lang="en-AU" sz="2400" b="0" dirty="0" smtClean="0"/>
              <a:t>Unit </a:t>
            </a:r>
            <a:r>
              <a:rPr lang="en-AU" sz="2400" b="0" dirty="0"/>
              <a:t>1 Area of Study 3</a:t>
            </a:r>
            <a:br>
              <a:rPr lang="en-AU" sz="2400" b="0" dirty="0"/>
            </a:br>
            <a:r>
              <a:rPr lang="en-AU" sz="2800" dirty="0" smtClean="0"/>
              <a:t>Sample approach 5: Student topic selection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488832" cy="44644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400" b="0" dirty="0"/>
              <a:t>T</a:t>
            </a:r>
            <a:r>
              <a:rPr lang="en-GB" sz="2400" b="0" dirty="0" smtClean="0"/>
              <a:t>eacher </a:t>
            </a:r>
            <a:r>
              <a:rPr lang="en-GB" sz="2400" b="0" dirty="0"/>
              <a:t>provides a list of issues from page 15 of the </a:t>
            </a:r>
            <a:r>
              <a:rPr lang="en-GB" sz="2400" b="0" i="1" dirty="0"/>
              <a:t>VCE Physics Study Design </a:t>
            </a:r>
            <a:r>
              <a:rPr lang="en-GB" sz="2400" b="0" dirty="0"/>
              <a:t>related to </a:t>
            </a:r>
            <a:r>
              <a:rPr lang="en-GB" sz="2400" b="0" dirty="0" smtClean="0"/>
              <a:t>thermodynamics </a:t>
            </a:r>
            <a:r>
              <a:rPr lang="en-US" sz="2400" b="0" dirty="0" smtClean="0"/>
              <a:t>as examples of possible research (primary or secondary) investigation</a:t>
            </a:r>
          </a:p>
          <a:p>
            <a:pPr>
              <a:spcAft>
                <a:spcPts val="600"/>
              </a:spcAft>
            </a:pPr>
            <a:r>
              <a:rPr lang="en-US" sz="2400" b="0" dirty="0"/>
              <a:t>S</a:t>
            </a:r>
            <a:r>
              <a:rPr lang="en-US" sz="2400" b="0" dirty="0" smtClean="0"/>
              <a:t>tudents are given an extended time (out of class) to consider thermodynamics-related issues and to develop their own question for investigation</a:t>
            </a:r>
          </a:p>
          <a:p>
            <a:pPr>
              <a:spcAft>
                <a:spcPts val="600"/>
              </a:spcAft>
            </a:pPr>
            <a:r>
              <a:rPr lang="en-AU" sz="2400" b="0" dirty="0"/>
              <a:t>S</a:t>
            </a:r>
            <a:r>
              <a:rPr lang="en-AU" sz="2400" b="0" dirty="0" smtClean="0"/>
              <a:t>tudents submit proposed topics to teacher</a:t>
            </a:r>
          </a:p>
          <a:p>
            <a:r>
              <a:rPr lang="en-AU" sz="2400" b="0" dirty="0"/>
              <a:t>N</a:t>
            </a:r>
            <a:r>
              <a:rPr lang="en-AU" sz="2400" b="0" dirty="0" smtClean="0"/>
              <a:t>egotiated investigation topic between teacher and student</a:t>
            </a: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41813228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Discussion: Structuring Unit 1 research investigations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2167880"/>
          </a:xfrm>
        </p:spPr>
        <p:txBody>
          <a:bodyPr/>
          <a:lstStyle/>
          <a:p>
            <a:pPr marL="0" indent="0">
              <a:buNone/>
            </a:pPr>
            <a:r>
              <a:rPr lang="en-AU" sz="2400" b="0" dirty="0" smtClean="0"/>
              <a:t>A number of approaches can be used to structure student investigations in Unit 1 Area of Study 3, including the five approaches listed in the previous slides</a:t>
            </a:r>
            <a:endParaRPr lang="en-US" sz="24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3717032"/>
            <a:ext cx="792088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latin typeface="+mn-lt"/>
              </a:rPr>
              <a:t>Discuss</a:t>
            </a:r>
            <a:r>
              <a:rPr lang="en-AU" sz="2000" dirty="0" smtClean="0">
                <a:latin typeface="+mn-lt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n-lt"/>
              </a:rPr>
              <a:t>Identify the strengths and limitations of the five approaches listed in the previous slides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n-lt"/>
              </a:rPr>
              <a:t>Evaluate the approach currently used at your school for structuring the investigation in Unit 1, Area of Study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n-lt"/>
              </a:rPr>
              <a:t>Identify the advantages and disadvantages of designing investigations that utilise primary versus secondary data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063339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/>
              <a:t>Sample approaches to the investigation for Unit 2 Area of Study 3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772400" cy="2232248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 smtClean="0"/>
              <a:t>Students may develop a question for investigation based on:</a:t>
            </a:r>
          </a:p>
          <a:p>
            <a:r>
              <a:rPr lang="en-AU" sz="2400" b="0" dirty="0"/>
              <a:t>a</a:t>
            </a:r>
            <a:r>
              <a:rPr lang="en-AU" sz="2400" b="0" dirty="0" smtClean="0"/>
              <a:t> topic already studied in Unit 2 Area of Study 2</a:t>
            </a:r>
          </a:p>
          <a:p>
            <a:r>
              <a:rPr lang="en-AU" sz="2400" b="0" dirty="0"/>
              <a:t>a</a:t>
            </a:r>
            <a:r>
              <a:rPr lang="en-AU" sz="2400" b="0" dirty="0" smtClean="0"/>
              <a:t> topic not studied in Unit 2 Area of Study 2, but in which they are interested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4149080"/>
            <a:ext cx="763284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latin typeface="+mn-lt"/>
              </a:rPr>
              <a:t>Discuss</a:t>
            </a:r>
            <a:r>
              <a:rPr lang="en-AU" sz="2000" dirty="0" smtClean="0">
                <a:latin typeface="+mn-lt"/>
              </a:rPr>
              <a:t>: Suggest strategies for supporting students to investigate a topic for Unit 2 Area of Study 3 in which they have had no prior official learning at school, considering scaffolding within - and outside - the classroom </a:t>
            </a:r>
            <a:endParaRPr lang="en-A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511212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19200"/>
          </a:xfrm>
        </p:spPr>
        <p:txBody>
          <a:bodyPr/>
          <a:lstStyle/>
          <a:p>
            <a:r>
              <a:rPr lang="en-AU" sz="2000" b="0" dirty="0" smtClean="0"/>
              <a:t>Units 3 and/or 4</a:t>
            </a:r>
            <a:r>
              <a:rPr lang="en-AU" sz="2400" b="0" dirty="0" smtClean="0"/>
              <a:t/>
            </a:r>
            <a:br>
              <a:rPr lang="en-AU" sz="2400" b="0" dirty="0" smtClean="0"/>
            </a:br>
            <a:r>
              <a:rPr lang="en-AU" sz="2400" dirty="0" smtClean="0"/>
              <a:t>Sample approach 1: General topics which students develop into investigable questions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39624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Sport</a:t>
            </a:r>
            <a:r>
              <a:rPr lang="en-US" sz="2000" b="0" dirty="0" smtClean="0">
                <a:solidFill>
                  <a:schemeClr val="tx1"/>
                </a:solidFill>
              </a:rPr>
              <a:t>: energy </a:t>
            </a:r>
            <a:r>
              <a:rPr lang="en-US" sz="2000" b="0" dirty="0">
                <a:solidFill>
                  <a:schemeClr val="tx1"/>
                </a:solidFill>
              </a:rPr>
              <a:t>transfer in a pole </a:t>
            </a:r>
            <a:r>
              <a:rPr lang="en-US" sz="2000" b="0" dirty="0" smtClean="0">
                <a:solidFill>
                  <a:schemeClr val="tx1"/>
                </a:solidFill>
              </a:rPr>
              <a:t>vault; the </a:t>
            </a:r>
            <a:r>
              <a:rPr lang="en-US" sz="2000" b="0" dirty="0">
                <a:solidFill>
                  <a:schemeClr val="tx1"/>
                </a:solidFill>
              </a:rPr>
              <a:t>physics of a bicep </a:t>
            </a:r>
            <a:r>
              <a:rPr lang="en-US" sz="2000" b="0" dirty="0" smtClean="0">
                <a:solidFill>
                  <a:schemeClr val="tx1"/>
                </a:solidFill>
              </a:rPr>
              <a:t>curl; the </a:t>
            </a:r>
            <a:r>
              <a:rPr lang="en-US" sz="2000" b="0" dirty="0">
                <a:solidFill>
                  <a:schemeClr val="tx1"/>
                </a:solidFill>
              </a:rPr>
              <a:t>bounce in track </a:t>
            </a:r>
            <a:r>
              <a:rPr lang="en-US" sz="2000" b="0" dirty="0" smtClean="0">
                <a:solidFill>
                  <a:schemeClr val="tx1"/>
                </a:solidFill>
              </a:rPr>
              <a:t>shoes; k</a:t>
            </a:r>
            <a:r>
              <a:rPr lang="en-AU" sz="2000" b="0" dirty="0" err="1" smtClean="0">
                <a:solidFill>
                  <a:schemeClr val="tx1"/>
                </a:solidFill>
              </a:rPr>
              <a:t>icking</a:t>
            </a:r>
            <a:r>
              <a:rPr lang="en-AU" sz="2000" b="0" dirty="0" smtClean="0">
                <a:solidFill>
                  <a:schemeClr val="tx1"/>
                </a:solidFill>
              </a:rPr>
              <a:t> </a:t>
            </a:r>
            <a:r>
              <a:rPr lang="en-AU" sz="2000" b="0" dirty="0">
                <a:solidFill>
                  <a:schemeClr val="tx1"/>
                </a:solidFill>
              </a:rPr>
              <a:t>a </a:t>
            </a:r>
            <a:r>
              <a:rPr lang="en-AU" sz="2000" b="0" dirty="0" smtClean="0">
                <a:solidFill>
                  <a:schemeClr val="tx1"/>
                </a:solidFill>
              </a:rPr>
              <a:t>football; the </a:t>
            </a:r>
            <a:r>
              <a:rPr lang="en-AU" sz="2000" b="0" dirty="0">
                <a:solidFill>
                  <a:schemeClr val="tx1"/>
                </a:solidFill>
              </a:rPr>
              <a:t>physics of </a:t>
            </a:r>
            <a:r>
              <a:rPr lang="en-AU" sz="2000" b="0" dirty="0" smtClean="0">
                <a:solidFill>
                  <a:schemeClr val="tx1"/>
                </a:solidFill>
              </a:rPr>
              <a:t>walking; t</a:t>
            </a:r>
            <a:r>
              <a:rPr lang="en-US" sz="2000" b="0" dirty="0" smtClean="0">
                <a:solidFill>
                  <a:schemeClr val="tx1"/>
                </a:solidFill>
              </a:rPr>
              <a:t>he </a:t>
            </a:r>
            <a:r>
              <a:rPr lang="en-US" sz="2000" b="0" dirty="0">
                <a:solidFill>
                  <a:schemeClr val="tx1"/>
                </a:solidFill>
              </a:rPr>
              <a:t>motion of a bungee </a:t>
            </a:r>
            <a:r>
              <a:rPr lang="en-US" sz="2000" b="0" dirty="0" smtClean="0">
                <a:solidFill>
                  <a:schemeClr val="tx1"/>
                </a:solidFill>
              </a:rPr>
              <a:t>jumper; static and kinetic friction </a:t>
            </a:r>
            <a:r>
              <a:rPr lang="en-US" sz="2000" b="0" dirty="0">
                <a:solidFill>
                  <a:schemeClr val="tx1"/>
                </a:solidFill>
              </a:rPr>
              <a:t>of running shoes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Phenomena</a:t>
            </a:r>
            <a:r>
              <a:rPr lang="en-US" sz="2000" b="0" dirty="0" smtClean="0">
                <a:solidFill>
                  <a:schemeClr val="tx1"/>
                </a:solidFill>
              </a:rPr>
              <a:t>: smoke </a:t>
            </a:r>
            <a:r>
              <a:rPr lang="en-US" sz="2000" b="0" dirty="0">
                <a:solidFill>
                  <a:schemeClr val="tx1"/>
                </a:solidFill>
              </a:rPr>
              <a:t>rings (a box with a hole at one end, and a flexible diaphragm at the other</a:t>
            </a:r>
            <a:r>
              <a:rPr lang="en-US" sz="2000" b="0" dirty="0" smtClean="0">
                <a:solidFill>
                  <a:schemeClr val="tx1"/>
                </a:solidFill>
              </a:rPr>
              <a:t>); vortex </a:t>
            </a:r>
            <a:r>
              <a:rPr lang="en-US" sz="2000" b="0" dirty="0">
                <a:solidFill>
                  <a:schemeClr val="tx1"/>
                </a:solidFill>
              </a:rPr>
              <a:t>rings in water (drop </a:t>
            </a:r>
            <a:r>
              <a:rPr lang="en-US" sz="2000" b="0" dirty="0" err="1">
                <a:solidFill>
                  <a:schemeClr val="tx1"/>
                </a:solidFill>
              </a:rPr>
              <a:t>coloured</a:t>
            </a:r>
            <a:r>
              <a:rPr lang="en-US" sz="2000" b="0" dirty="0">
                <a:solidFill>
                  <a:schemeClr val="tx1"/>
                </a:solidFill>
              </a:rPr>
              <a:t> water drops onto clear water</a:t>
            </a:r>
            <a:r>
              <a:rPr lang="en-US" sz="2000" b="0" dirty="0" smtClean="0">
                <a:solidFill>
                  <a:schemeClr val="tx1"/>
                </a:solidFill>
              </a:rPr>
              <a:t>); w</a:t>
            </a:r>
            <a:r>
              <a:rPr lang="en-AU" sz="2000" b="0" dirty="0" err="1" smtClean="0">
                <a:solidFill>
                  <a:schemeClr val="tx1"/>
                </a:solidFill>
              </a:rPr>
              <a:t>ind</a:t>
            </a:r>
            <a:r>
              <a:rPr lang="en-AU" sz="2000" b="0" dirty="0" smtClean="0">
                <a:solidFill>
                  <a:schemeClr val="tx1"/>
                </a:solidFill>
              </a:rPr>
              <a:t> </a:t>
            </a:r>
            <a:r>
              <a:rPr lang="en-AU" sz="2000" b="0" dirty="0">
                <a:solidFill>
                  <a:schemeClr val="tx1"/>
                </a:solidFill>
              </a:rPr>
              <a:t>problems around </a:t>
            </a:r>
            <a:r>
              <a:rPr lang="en-AU" sz="2000" b="0" dirty="0" smtClean="0">
                <a:solidFill>
                  <a:schemeClr val="tx1"/>
                </a:solidFill>
              </a:rPr>
              <a:t>buildings; the sensitivity of the eye</a:t>
            </a:r>
            <a:endParaRPr lang="en-AU" sz="2000" b="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Performance testing</a:t>
            </a:r>
            <a:r>
              <a:rPr lang="en-US" sz="2000" b="0" dirty="0" smtClean="0">
                <a:solidFill>
                  <a:schemeClr val="tx1"/>
                </a:solidFill>
              </a:rPr>
              <a:t>: </a:t>
            </a:r>
            <a:r>
              <a:rPr lang="en-US" sz="2000" b="0" dirty="0">
                <a:solidFill>
                  <a:schemeClr val="tx1"/>
                </a:solidFill>
              </a:rPr>
              <a:t>water </a:t>
            </a:r>
            <a:r>
              <a:rPr lang="en-US" sz="2000" b="0" dirty="0" smtClean="0">
                <a:solidFill>
                  <a:schemeClr val="tx1"/>
                </a:solidFill>
              </a:rPr>
              <a:t>pump; resistance </a:t>
            </a:r>
            <a:r>
              <a:rPr lang="en-US" sz="2000" b="0" dirty="0">
                <a:solidFill>
                  <a:schemeClr val="tx1"/>
                </a:solidFill>
              </a:rPr>
              <a:t>to water flow of various plumbers' fittings (pipe, bends, etc</a:t>
            </a:r>
            <a:r>
              <a:rPr lang="en-US" sz="2000" b="0" dirty="0" smtClean="0">
                <a:solidFill>
                  <a:schemeClr val="tx1"/>
                </a:solidFill>
              </a:rPr>
              <a:t>.); </a:t>
            </a:r>
            <a:r>
              <a:rPr lang="en-US" sz="2000" b="0" dirty="0">
                <a:solidFill>
                  <a:schemeClr val="tx1"/>
                </a:solidFill>
              </a:rPr>
              <a:t>electric </a:t>
            </a:r>
            <a:r>
              <a:rPr lang="en-US" sz="2000" b="0" dirty="0" smtClean="0">
                <a:solidFill>
                  <a:schemeClr val="tx1"/>
                </a:solidFill>
              </a:rPr>
              <a:t>fan </a:t>
            </a:r>
            <a:endParaRPr lang="en-US" sz="2000" b="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Design solutions</a:t>
            </a:r>
            <a:r>
              <a:rPr lang="en-US" sz="2000" b="0" dirty="0" smtClean="0">
                <a:solidFill>
                  <a:schemeClr val="tx1"/>
                </a:solidFill>
              </a:rPr>
              <a:t>: </a:t>
            </a:r>
            <a:r>
              <a:rPr lang="en-AU" sz="2000" b="0" dirty="0">
                <a:solidFill>
                  <a:schemeClr val="tx1"/>
                </a:solidFill>
              </a:rPr>
              <a:t>d</a:t>
            </a:r>
            <a:r>
              <a:rPr lang="en-AU" sz="2000" b="0" dirty="0" smtClean="0">
                <a:solidFill>
                  <a:schemeClr val="tx1"/>
                </a:solidFill>
              </a:rPr>
              <a:t>esign </a:t>
            </a:r>
            <a:r>
              <a:rPr lang="en-AU" sz="2000" b="0" dirty="0">
                <a:solidFill>
                  <a:schemeClr val="tx1"/>
                </a:solidFill>
              </a:rPr>
              <a:t>of car </a:t>
            </a:r>
            <a:r>
              <a:rPr lang="en-AU" sz="2000" b="0" dirty="0" smtClean="0">
                <a:solidFill>
                  <a:schemeClr val="tx1"/>
                </a:solidFill>
              </a:rPr>
              <a:t>bumper; shock absorbers; f</a:t>
            </a:r>
            <a:r>
              <a:rPr lang="en-US" sz="2000" b="0" dirty="0" smtClean="0">
                <a:solidFill>
                  <a:schemeClr val="tx1"/>
                </a:solidFill>
              </a:rPr>
              <a:t>actors </a:t>
            </a:r>
            <a:r>
              <a:rPr lang="en-US" sz="2000" b="0" dirty="0">
                <a:solidFill>
                  <a:schemeClr val="tx1"/>
                </a:solidFill>
              </a:rPr>
              <a:t>affecting the design of a good paddle </a:t>
            </a:r>
            <a:r>
              <a:rPr lang="en-US" sz="2000" b="0" dirty="0" smtClean="0">
                <a:solidFill>
                  <a:schemeClr val="tx1"/>
                </a:solidFill>
              </a:rPr>
              <a:t>wheel; effectiveness </a:t>
            </a:r>
            <a:r>
              <a:rPr lang="en-US" sz="2000" b="0" dirty="0">
                <a:solidFill>
                  <a:schemeClr val="tx1"/>
                </a:solidFill>
              </a:rPr>
              <a:t>of padded postal </a:t>
            </a:r>
            <a:r>
              <a:rPr lang="en-US" sz="2000" b="0" dirty="0" smtClean="0">
                <a:solidFill>
                  <a:schemeClr val="tx1"/>
                </a:solidFill>
              </a:rPr>
              <a:t>envelopes; a </a:t>
            </a:r>
            <a:r>
              <a:rPr lang="en-US" sz="2000" b="0" dirty="0">
                <a:solidFill>
                  <a:schemeClr val="tx1"/>
                </a:solidFill>
              </a:rPr>
              <a:t>narrow water trough as an </a:t>
            </a:r>
            <a:r>
              <a:rPr lang="en-US" sz="2000" b="0" dirty="0" smtClean="0">
                <a:solidFill>
                  <a:schemeClr val="tx1"/>
                </a:solidFill>
              </a:rPr>
              <a:t>accelerometer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Problem-solving</a:t>
            </a:r>
            <a:r>
              <a:rPr lang="en-US" sz="2000" b="0" dirty="0">
                <a:solidFill>
                  <a:schemeClr val="tx1"/>
                </a:solidFill>
              </a:rPr>
              <a:t>: How can the viscosity of air be measured? How can the adhesion of </a:t>
            </a:r>
            <a:r>
              <a:rPr lang="en-US" sz="2000" b="0" dirty="0" err="1">
                <a:solidFill>
                  <a:schemeClr val="tx1"/>
                </a:solidFill>
              </a:rPr>
              <a:t>blutac</a:t>
            </a:r>
            <a:r>
              <a:rPr lang="en-US" sz="2000" b="0" dirty="0">
                <a:solidFill>
                  <a:schemeClr val="tx1"/>
                </a:solidFill>
              </a:rPr>
              <a:t> be </a:t>
            </a:r>
            <a:r>
              <a:rPr lang="en-US" sz="2000" b="0" dirty="0" err="1">
                <a:solidFill>
                  <a:schemeClr val="tx1"/>
                </a:solidFill>
              </a:rPr>
              <a:t>maximised</a:t>
            </a:r>
            <a:r>
              <a:rPr lang="en-US" sz="2000" b="0" dirty="0">
                <a:solidFill>
                  <a:schemeClr val="tx1"/>
                </a:solidFill>
              </a:rPr>
              <a:t>? When does water flow in a tube become turbulent?</a:t>
            </a:r>
          </a:p>
          <a:p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269542290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68952" cy="1143000"/>
          </a:xfrm>
        </p:spPr>
        <p:txBody>
          <a:bodyPr/>
          <a:lstStyle/>
          <a:p>
            <a:r>
              <a:rPr lang="en-AU" sz="2100" b="0" dirty="0" smtClean="0"/>
              <a:t>Units 3 and/or 4</a:t>
            </a:r>
            <a:r>
              <a:rPr lang="en-AU" sz="2400" b="0" dirty="0" smtClean="0"/>
              <a:t/>
            </a:r>
            <a:br>
              <a:rPr lang="en-AU" sz="2400" b="0" dirty="0" smtClean="0"/>
            </a:br>
            <a:r>
              <a:rPr lang="en-AU" sz="2200" dirty="0" smtClean="0"/>
              <a:t>Sample approach </a:t>
            </a:r>
            <a:r>
              <a:rPr lang="en-AU" sz="2200" dirty="0"/>
              <a:t>2: </a:t>
            </a:r>
            <a:r>
              <a:rPr lang="en-AU" sz="2200" dirty="0" smtClean="0"/>
              <a:t>Exploration </a:t>
            </a:r>
            <a:r>
              <a:rPr lang="en-AU" sz="2200" dirty="0"/>
              <a:t>of various factors, then selecting two continuous, independent variables to explore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772400" cy="454414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Factors </a:t>
            </a:r>
            <a:r>
              <a:rPr lang="en-US" sz="2400" dirty="0" smtClean="0">
                <a:solidFill>
                  <a:schemeClr val="tx1"/>
                </a:solidFill>
              </a:rPr>
              <a:t>affecting</a:t>
            </a:r>
            <a:r>
              <a:rPr lang="en-US" sz="2400" b="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000" b="0" dirty="0">
                <a:solidFill>
                  <a:schemeClr val="tx1"/>
                </a:solidFill>
              </a:rPr>
              <a:t>t</a:t>
            </a:r>
            <a:r>
              <a:rPr lang="en-US" sz="2000" b="0" dirty="0" smtClean="0">
                <a:solidFill>
                  <a:schemeClr val="tx1"/>
                </a:solidFill>
              </a:rPr>
              <a:t>he motion of a yo-yo</a:t>
            </a:r>
          </a:p>
          <a:p>
            <a:r>
              <a:rPr lang="en-US" sz="2000" b="0" dirty="0">
                <a:solidFill>
                  <a:schemeClr val="tx1"/>
                </a:solidFill>
              </a:rPr>
              <a:t>s</a:t>
            </a:r>
            <a:r>
              <a:rPr lang="en-US" sz="2000" b="0" dirty="0" smtClean="0">
                <a:solidFill>
                  <a:schemeClr val="tx1"/>
                </a:solidFill>
              </a:rPr>
              <a:t>plash height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the </a:t>
            </a:r>
            <a:r>
              <a:rPr lang="en-US" sz="2000" b="0" dirty="0">
                <a:solidFill>
                  <a:schemeClr val="tx1"/>
                </a:solidFill>
              </a:rPr>
              <a:t>thrust of a propeller (in air, or in water)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the </a:t>
            </a:r>
            <a:r>
              <a:rPr lang="en-US" sz="2000" b="0" dirty="0">
                <a:solidFill>
                  <a:schemeClr val="tx1"/>
                </a:solidFill>
              </a:rPr>
              <a:t>buckling of a beam under compression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the </a:t>
            </a:r>
            <a:r>
              <a:rPr lang="en-US" sz="2000" b="0" dirty="0">
                <a:solidFill>
                  <a:schemeClr val="tx1"/>
                </a:solidFill>
              </a:rPr>
              <a:t>flexing of a rotating </a:t>
            </a:r>
            <a:r>
              <a:rPr lang="en-US" sz="2000" b="0" dirty="0" smtClean="0">
                <a:solidFill>
                  <a:schemeClr val="tx1"/>
                </a:solidFill>
              </a:rPr>
              <a:t>shaft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heating </a:t>
            </a:r>
            <a:r>
              <a:rPr lang="en-US" sz="2000" b="0" dirty="0">
                <a:solidFill>
                  <a:schemeClr val="tx1"/>
                </a:solidFill>
              </a:rPr>
              <a:t>by eddy </a:t>
            </a:r>
            <a:r>
              <a:rPr lang="en-US" sz="2000" b="0" dirty="0" smtClean="0">
                <a:solidFill>
                  <a:schemeClr val="tx1"/>
                </a:solidFill>
              </a:rPr>
              <a:t>currents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the </a:t>
            </a:r>
            <a:r>
              <a:rPr lang="en-US" sz="2000" b="0" dirty="0">
                <a:solidFill>
                  <a:schemeClr val="tx1"/>
                </a:solidFill>
              </a:rPr>
              <a:t>production of good, uniform bubble </a:t>
            </a:r>
            <a:r>
              <a:rPr lang="en-US" sz="2000" b="0" dirty="0" smtClean="0">
                <a:solidFill>
                  <a:schemeClr val="tx1"/>
                </a:solidFill>
              </a:rPr>
              <a:t>rafts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the </a:t>
            </a:r>
            <a:r>
              <a:rPr lang="en-US" sz="2000" b="0" dirty="0">
                <a:solidFill>
                  <a:schemeClr val="tx1"/>
                </a:solidFill>
              </a:rPr>
              <a:t>strength of </a:t>
            </a:r>
            <a:r>
              <a:rPr lang="en-US" sz="2000" b="0" dirty="0" err="1">
                <a:solidFill>
                  <a:schemeClr val="tx1"/>
                </a:solidFill>
              </a:rPr>
              <a:t>fibreglass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</a:rPr>
              <a:t>repairs</a:t>
            </a:r>
          </a:p>
          <a:p>
            <a:r>
              <a:rPr lang="en-US" sz="2000" b="0" dirty="0">
                <a:solidFill>
                  <a:schemeClr val="tx1"/>
                </a:solidFill>
              </a:rPr>
              <a:t>the friction of steel on </a:t>
            </a:r>
            <a:r>
              <a:rPr lang="en-US" sz="2000" b="0" dirty="0" smtClean="0">
                <a:solidFill>
                  <a:schemeClr val="tx1"/>
                </a:solidFill>
              </a:rPr>
              <a:t>ice</a:t>
            </a:r>
          </a:p>
          <a:p>
            <a:r>
              <a:rPr lang="en-US" sz="2000" b="0" dirty="0">
                <a:solidFill>
                  <a:schemeClr val="tx1"/>
                </a:solidFill>
              </a:rPr>
              <a:t>the penetration of sound through double glazed </a:t>
            </a:r>
            <a:r>
              <a:rPr lang="en-US" sz="2000" b="0" dirty="0" smtClean="0">
                <a:solidFill>
                  <a:schemeClr val="tx1"/>
                </a:solidFill>
              </a:rPr>
              <a:t>panels</a:t>
            </a:r>
          </a:p>
          <a:p>
            <a:r>
              <a:rPr lang="en-US" sz="2000" b="0" dirty="0">
                <a:solidFill>
                  <a:schemeClr val="tx1"/>
                </a:solidFill>
              </a:rPr>
              <a:t>t</a:t>
            </a:r>
            <a:r>
              <a:rPr lang="en-US" sz="2000" b="0" dirty="0" smtClean="0">
                <a:solidFill>
                  <a:schemeClr val="tx1"/>
                </a:solidFill>
              </a:rPr>
              <a:t>he performance of a water pump</a:t>
            </a:r>
            <a:endParaRPr lang="en-A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9004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1800200"/>
          </a:xfrm>
        </p:spPr>
        <p:txBody>
          <a:bodyPr/>
          <a:lstStyle/>
          <a:p>
            <a:r>
              <a:rPr lang="en-AU" sz="2400" b="0" dirty="0" smtClean="0"/>
              <a:t>Units 3 and/or 4</a:t>
            </a:r>
            <a:br>
              <a:rPr lang="en-AU" sz="2400" b="0" dirty="0" smtClean="0"/>
            </a:br>
            <a:r>
              <a:rPr lang="en-AU" sz="2200" dirty="0" smtClean="0"/>
              <a:t>Sample approach 3: </a:t>
            </a:r>
            <a:r>
              <a:rPr lang="en-AU" sz="2200" dirty="0"/>
              <a:t>S</a:t>
            </a:r>
            <a:r>
              <a:rPr lang="en-AU" sz="2200" dirty="0" smtClean="0"/>
              <a:t>caffolding </a:t>
            </a:r>
            <a:r>
              <a:rPr lang="en-AU" sz="2200" dirty="0"/>
              <a:t>the investigation by providing one continuous independent variable  and requiring students to propose a second continuous independent variable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492896"/>
            <a:ext cx="7772400" cy="3528392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 smtClean="0">
                <a:solidFill>
                  <a:schemeClr val="tx1"/>
                </a:solidFill>
              </a:rPr>
              <a:t>What are the effects of (teacher provided variable) and (student provided variable) on (teacher-determined dependent variable)</a:t>
            </a:r>
          </a:p>
          <a:p>
            <a:pPr marL="0" indent="0">
              <a:buNone/>
            </a:pPr>
            <a:endParaRPr lang="en-AU" sz="1400" b="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AU" sz="2400" b="0" dirty="0" smtClean="0">
                <a:solidFill>
                  <a:schemeClr val="tx1"/>
                </a:solidFill>
              </a:rPr>
              <a:t>For example</a:t>
            </a:r>
            <a:r>
              <a:rPr lang="en-AU" sz="2400" b="0" dirty="0">
                <a:solidFill>
                  <a:schemeClr val="tx1"/>
                </a:solidFill>
              </a:rPr>
              <a:t>:</a:t>
            </a:r>
            <a:r>
              <a:rPr lang="en-AU" sz="2400" b="0" dirty="0" smtClean="0">
                <a:solidFill>
                  <a:schemeClr val="tx1"/>
                </a:solidFill>
              </a:rPr>
              <a:t> in an investigation of a projectile launched horizontally at the bottom of a variable angle ramp: </a:t>
            </a:r>
          </a:p>
          <a:p>
            <a:pPr marL="0" lvl="1" indent="0">
              <a:buNone/>
            </a:pPr>
            <a:r>
              <a:rPr lang="en-AU" sz="2400" i="1" dirty="0" smtClean="0">
                <a:solidFill>
                  <a:schemeClr val="tx1"/>
                </a:solidFill>
              </a:rPr>
              <a:t>“What are the effects of changing </a:t>
            </a:r>
            <a:r>
              <a:rPr lang="en-US" sz="2400" i="1" dirty="0" smtClean="0">
                <a:solidFill>
                  <a:schemeClr val="tx1"/>
                </a:solidFill>
              </a:rPr>
              <a:t>the initial </a:t>
            </a:r>
            <a:r>
              <a:rPr lang="en-US" sz="2400" i="1" dirty="0">
                <a:solidFill>
                  <a:schemeClr val="tx1"/>
                </a:solidFill>
              </a:rPr>
              <a:t>velocity of the projectile </a:t>
            </a:r>
            <a:r>
              <a:rPr lang="en-US" sz="2400" i="1" dirty="0" smtClean="0">
                <a:solidFill>
                  <a:schemeClr val="tx1"/>
                </a:solidFill>
              </a:rPr>
              <a:t> and (student provided continuous independent variable) on the projectile’s range?”</a:t>
            </a:r>
            <a:endParaRPr lang="en-A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9875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b="0" dirty="0" smtClean="0"/>
              <a:t>Units 3 and/or 4</a:t>
            </a:r>
            <a:br>
              <a:rPr lang="en-AU" sz="2400" b="0" dirty="0" smtClean="0"/>
            </a:br>
            <a:r>
              <a:rPr lang="en-AU" sz="3200" dirty="0" smtClean="0"/>
              <a:t>Sample approach 4: Flipped classroom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80920" cy="4464496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 smtClean="0">
                <a:solidFill>
                  <a:schemeClr val="tx1"/>
                </a:solidFill>
              </a:rPr>
              <a:t>Students: </a:t>
            </a:r>
          </a:p>
          <a:p>
            <a:r>
              <a:rPr lang="en-AU" sz="2400" b="0" dirty="0" smtClean="0">
                <a:solidFill>
                  <a:schemeClr val="tx1"/>
                </a:solidFill>
              </a:rPr>
              <a:t>have open choice of topic</a:t>
            </a:r>
          </a:p>
          <a:p>
            <a:r>
              <a:rPr lang="en-AU" sz="2400" b="0" dirty="0">
                <a:solidFill>
                  <a:schemeClr val="tx1"/>
                </a:solidFill>
              </a:rPr>
              <a:t>u</a:t>
            </a:r>
            <a:r>
              <a:rPr lang="en-AU" sz="2400" b="0" dirty="0" smtClean="0">
                <a:solidFill>
                  <a:schemeClr val="tx1"/>
                </a:solidFill>
              </a:rPr>
              <a:t>ndertake own research out of class</a:t>
            </a:r>
          </a:p>
          <a:p>
            <a:r>
              <a:rPr lang="en-AU" sz="2400" b="0" dirty="0">
                <a:solidFill>
                  <a:schemeClr val="tx1"/>
                </a:solidFill>
              </a:rPr>
              <a:t>s</a:t>
            </a:r>
            <a:r>
              <a:rPr lang="en-AU" sz="2400" b="0" dirty="0" smtClean="0">
                <a:solidFill>
                  <a:schemeClr val="tx1"/>
                </a:solidFill>
              </a:rPr>
              <a:t>ubmit research investigation proposal</a:t>
            </a:r>
          </a:p>
          <a:p>
            <a:pPr marL="0" indent="0">
              <a:buNone/>
            </a:pPr>
            <a:r>
              <a:rPr lang="en-AU" sz="2800" dirty="0" smtClean="0">
                <a:solidFill>
                  <a:schemeClr val="tx1"/>
                </a:solidFill>
              </a:rPr>
              <a:t>Teachers:</a:t>
            </a:r>
          </a:p>
          <a:p>
            <a:r>
              <a:rPr lang="en-AU" sz="2400" b="0" dirty="0" smtClean="0">
                <a:solidFill>
                  <a:schemeClr val="tx1"/>
                </a:solidFill>
              </a:rPr>
              <a:t>approve/provide feedback re appropriate modifications to methodology</a:t>
            </a:r>
          </a:p>
          <a:p>
            <a:r>
              <a:rPr lang="en-AU" sz="2400" b="0" dirty="0">
                <a:solidFill>
                  <a:schemeClr val="tx1"/>
                </a:solidFill>
              </a:rPr>
              <a:t>m</a:t>
            </a:r>
            <a:r>
              <a:rPr lang="en-AU" sz="2400" b="0" dirty="0" smtClean="0">
                <a:solidFill>
                  <a:schemeClr val="tx1"/>
                </a:solidFill>
              </a:rPr>
              <a:t>onitor undertaking of investigation</a:t>
            </a:r>
          </a:p>
          <a:p>
            <a:r>
              <a:rPr lang="en-AU" sz="2400" b="0" dirty="0">
                <a:solidFill>
                  <a:schemeClr val="tx1"/>
                </a:solidFill>
              </a:rPr>
              <a:t>a</a:t>
            </a:r>
            <a:r>
              <a:rPr lang="en-AU" sz="2400" b="0" dirty="0" smtClean="0">
                <a:solidFill>
                  <a:schemeClr val="tx1"/>
                </a:solidFill>
              </a:rPr>
              <a:t>ssess student capacity to design further  investigations following completion of investigation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179666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/>
              <a:t>Discussion: structuring Unit 3 and 4 student investigations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7772400" cy="2167880"/>
          </a:xfrm>
        </p:spPr>
        <p:txBody>
          <a:bodyPr/>
          <a:lstStyle/>
          <a:p>
            <a:pPr marL="0" indent="0">
              <a:buNone/>
            </a:pPr>
            <a:r>
              <a:rPr lang="en-AU" sz="2400" b="0" dirty="0" smtClean="0"/>
              <a:t>A number of approaches can be used to structure student investigations across Units 3 and 4, including the four approaches listed in the previous slides</a:t>
            </a:r>
            <a:endParaRPr lang="en-US" sz="24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4005064"/>
            <a:ext cx="7920880" cy="1692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latin typeface="+mn-lt"/>
              </a:rPr>
              <a:t>Discuss</a:t>
            </a:r>
            <a:r>
              <a:rPr lang="en-AU" sz="2000" dirty="0" smtClean="0">
                <a:latin typeface="+mn-lt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n-lt"/>
              </a:rPr>
              <a:t>Identify the strengths and limitations of the four approaches listed in the previous slides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n-lt"/>
              </a:rPr>
              <a:t>Evaluate the approach currently used at your school for structuring the investigation across Units 3 and 4</a:t>
            </a:r>
          </a:p>
        </p:txBody>
      </p:sp>
    </p:spTree>
    <p:extLst>
      <p:ext uri="{BB962C8B-B14F-4D97-AF65-F5344CB8AC3E}">
        <p14:creationId xmlns:p14="http://schemas.microsoft.com/office/powerpoint/2010/main" val="23001055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AU" sz="5400" dirty="0" smtClean="0"/>
          </a:p>
          <a:p>
            <a:pPr marL="0" indent="0" algn="ctr">
              <a:buNone/>
            </a:pPr>
            <a:endParaRPr lang="en-AU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AU" sz="5400" dirty="0" smtClean="0">
                <a:solidFill>
                  <a:schemeClr val="tx1"/>
                </a:solidFill>
              </a:rPr>
              <a:t>Section A</a:t>
            </a:r>
          </a:p>
          <a:p>
            <a:pPr marL="0" indent="0" algn="ctr">
              <a:buNone/>
            </a:pPr>
            <a:r>
              <a:rPr lang="en-AU" sz="7200" dirty="0" smtClean="0">
                <a:solidFill>
                  <a:schemeClr val="tx1"/>
                </a:solidFill>
              </a:rPr>
              <a:t>Scientific posters</a:t>
            </a:r>
          </a:p>
        </p:txBody>
      </p:sp>
    </p:spTree>
    <p:extLst>
      <p:ext uri="{BB962C8B-B14F-4D97-AF65-F5344CB8AC3E}">
        <p14:creationId xmlns:p14="http://schemas.microsoft.com/office/powerpoint/2010/main" val="15999267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AU" sz="3600" dirty="0" smtClean="0"/>
          </a:p>
          <a:p>
            <a:pPr marL="0" indent="0" algn="ctr">
              <a:buNone/>
            </a:pPr>
            <a:r>
              <a:rPr lang="en-AU" sz="5400" dirty="0" smtClean="0">
                <a:solidFill>
                  <a:schemeClr val="tx1"/>
                </a:solidFill>
              </a:rPr>
              <a:t>Section D</a:t>
            </a:r>
          </a:p>
          <a:p>
            <a:pPr marL="0" indent="0" algn="ctr">
              <a:buNone/>
            </a:pPr>
            <a:endParaRPr lang="en-AU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AU" sz="4800" dirty="0" smtClean="0">
                <a:solidFill>
                  <a:schemeClr val="tx1"/>
                </a:solidFill>
              </a:rPr>
              <a:t>Managing the student-designed practical investigations across          Units 3 and 4</a:t>
            </a:r>
          </a:p>
        </p:txBody>
      </p:sp>
    </p:spTree>
    <p:extLst>
      <p:ext uri="{BB962C8B-B14F-4D97-AF65-F5344CB8AC3E}">
        <p14:creationId xmlns:p14="http://schemas.microsoft.com/office/powerpoint/2010/main" val="322327913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Typical timeline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2400" dirty="0" smtClean="0"/>
              <a:t>(suggested 7 to 10 hours)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56" y="1844824"/>
            <a:ext cx="8352928" cy="3464024"/>
          </a:xfrm>
        </p:spPr>
        <p:txBody>
          <a:bodyPr/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Approximately 2 hours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b="0" dirty="0">
                <a:solidFill>
                  <a:schemeClr val="tx1"/>
                </a:solidFill>
              </a:rPr>
              <a:t>Students research question, research possible methods, confirm investigation with teacher and provide </a:t>
            </a:r>
            <a:r>
              <a:rPr lang="en-US" sz="2000" b="0" dirty="0" smtClean="0">
                <a:solidFill>
                  <a:schemeClr val="tx1"/>
                </a:solidFill>
              </a:rPr>
              <a:t>methodology and equipment </a:t>
            </a:r>
            <a:r>
              <a:rPr lang="en-US" sz="2000" b="0" dirty="0">
                <a:solidFill>
                  <a:schemeClr val="tx1"/>
                </a:solidFill>
              </a:rPr>
              <a:t>list </a:t>
            </a:r>
            <a:r>
              <a:rPr lang="en-US" sz="2000" b="0" dirty="0" smtClean="0">
                <a:solidFill>
                  <a:schemeClr val="tx1"/>
                </a:solidFill>
              </a:rPr>
              <a:t>needed </a:t>
            </a:r>
            <a:r>
              <a:rPr lang="en-US" sz="2000" b="0" dirty="0">
                <a:solidFill>
                  <a:schemeClr val="tx1"/>
                </a:solidFill>
              </a:rPr>
              <a:t>for the </a:t>
            </a:r>
            <a:r>
              <a:rPr lang="en-US" sz="2000" b="0" dirty="0" smtClean="0">
                <a:solidFill>
                  <a:schemeClr val="tx1"/>
                </a:solidFill>
              </a:rPr>
              <a:t>task.</a:t>
            </a:r>
            <a:endParaRPr lang="en-AU" sz="2000" b="0" dirty="0">
              <a:solidFill>
                <a:schemeClr val="tx1"/>
              </a:solidFill>
            </a:endParaRPr>
          </a:p>
          <a:p>
            <a:r>
              <a:rPr lang="en-US" sz="2000" i="1" dirty="0" smtClean="0">
                <a:solidFill>
                  <a:schemeClr val="tx1"/>
                </a:solidFill>
              </a:rPr>
              <a:t>2-4 hours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b="0" dirty="0">
                <a:solidFill>
                  <a:schemeClr val="tx1"/>
                </a:solidFill>
              </a:rPr>
              <a:t>Students </a:t>
            </a:r>
            <a:r>
              <a:rPr lang="en-US" sz="2000" b="0" dirty="0" smtClean="0">
                <a:solidFill>
                  <a:schemeClr val="tx1"/>
                </a:solidFill>
              </a:rPr>
              <a:t>reflect on feedback from teacher about their proposed investigation, consider whether </a:t>
            </a:r>
            <a:r>
              <a:rPr lang="en-US" sz="2000" b="0" dirty="0">
                <a:solidFill>
                  <a:schemeClr val="tx1"/>
                </a:solidFill>
              </a:rPr>
              <a:t>their proposed method </a:t>
            </a:r>
            <a:r>
              <a:rPr lang="en-US" sz="2000" b="0" dirty="0" smtClean="0">
                <a:solidFill>
                  <a:schemeClr val="tx1"/>
                </a:solidFill>
              </a:rPr>
              <a:t>is feasible and </a:t>
            </a:r>
            <a:r>
              <a:rPr lang="en-US" sz="2000" b="0" dirty="0">
                <a:solidFill>
                  <a:schemeClr val="tx1"/>
                </a:solidFill>
              </a:rPr>
              <a:t>can be replicated, and refine scientific procedure as required. Commence </a:t>
            </a:r>
            <a:r>
              <a:rPr lang="en-US" sz="2000" b="0" dirty="0" smtClean="0">
                <a:solidFill>
                  <a:schemeClr val="tx1"/>
                </a:solidFill>
              </a:rPr>
              <a:t>data generation. Students maintain logbook records. Teacher checks and signs off logbook entries.</a:t>
            </a:r>
            <a:endParaRPr lang="en-AU" sz="2000" b="0" dirty="0">
              <a:solidFill>
                <a:schemeClr val="tx1"/>
              </a:solidFill>
            </a:endParaRPr>
          </a:p>
          <a:p>
            <a:r>
              <a:rPr lang="en-US" sz="2000" i="1" dirty="0" smtClean="0">
                <a:solidFill>
                  <a:schemeClr val="tx1"/>
                </a:solidFill>
              </a:rPr>
              <a:t>3-4 hours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b="0" dirty="0">
                <a:solidFill>
                  <a:schemeClr val="tx1"/>
                </a:solidFill>
              </a:rPr>
              <a:t>Continuation of data </a:t>
            </a:r>
            <a:r>
              <a:rPr lang="en-US" sz="2000" b="0" dirty="0" smtClean="0">
                <a:solidFill>
                  <a:schemeClr val="tx1"/>
                </a:solidFill>
              </a:rPr>
              <a:t>generation, data processing and </a:t>
            </a:r>
            <a:r>
              <a:rPr lang="en-US" sz="2000" b="0" dirty="0">
                <a:solidFill>
                  <a:schemeClr val="tx1"/>
                </a:solidFill>
              </a:rPr>
              <a:t>data </a:t>
            </a:r>
            <a:r>
              <a:rPr lang="en-US" sz="2000" b="0" dirty="0" smtClean="0">
                <a:solidFill>
                  <a:schemeClr val="tx1"/>
                </a:solidFill>
              </a:rPr>
              <a:t>analysis. Students </a:t>
            </a:r>
            <a:r>
              <a:rPr lang="en-US" sz="2000" b="0" dirty="0">
                <a:solidFill>
                  <a:schemeClr val="tx1"/>
                </a:solidFill>
              </a:rPr>
              <a:t>were given electronic poster template </a:t>
            </a:r>
            <a:r>
              <a:rPr lang="en-US" sz="2000" b="0" dirty="0" smtClean="0">
                <a:solidFill>
                  <a:schemeClr val="tx1"/>
                </a:solidFill>
              </a:rPr>
              <a:t>in the </a:t>
            </a:r>
            <a:r>
              <a:rPr lang="en-US" sz="2000" b="0" dirty="0">
                <a:solidFill>
                  <a:schemeClr val="tx1"/>
                </a:solidFill>
              </a:rPr>
              <a:t>last double period of week 3 </a:t>
            </a:r>
            <a:r>
              <a:rPr lang="en-US" sz="2000" b="0" dirty="0" smtClean="0">
                <a:solidFill>
                  <a:schemeClr val="tx1"/>
                </a:solidFill>
              </a:rPr>
              <a:t>and </a:t>
            </a:r>
            <a:r>
              <a:rPr lang="en-US" sz="2000" b="0" dirty="0">
                <a:solidFill>
                  <a:schemeClr val="tx1"/>
                </a:solidFill>
              </a:rPr>
              <a:t>completed </a:t>
            </a:r>
            <a:r>
              <a:rPr lang="en-US" sz="2000" b="0" dirty="0" smtClean="0">
                <a:solidFill>
                  <a:schemeClr val="tx1"/>
                </a:solidFill>
              </a:rPr>
              <a:t>their own scientific </a:t>
            </a:r>
            <a:r>
              <a:rPr lang="en-US" sz="2000" b="0" dirty="0">
                <a:solidFill>
                  <a:schemeClr val="tx1"/>
                </a:solidFill>
              </a:rPr>
              <a:t>poster.</a:t>
            </a:r>
            <a:endParaRPr lang="en-AU" sz="2000" b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246" y="5517232"/>
            <a:ext cx="788204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latin typeface="+mn-lt"/>
              </a:rPr>
              <a:t>Discuss</a:t>
            </a:r>
            <a:r>
              <a:rPr lang="en-AU" sz="2000" dirty="0" smtClean="0">
                <a:latin typeface="+mn-lt"/>
              </a:rPr>
              <a:t>: Does the student investigation necessarily need to be completed in a single block of time?</a:t>
            </a:r>
            <a:endParaRPr lang="en-A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06689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496944" cy="875184"/>
          </a:xfrm>
        </p:spPr>
        <p:txBody>
          <a:bodyPr/>
          <a:lstStyle/>
          <a:p>
            <a:r>
              <a:rPr lang="en-AU" sz="3200" dirty="0" smtClean="0"/>
              <a:t>Discussion: Unpacking key science skills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2448272"/>
          </a:xfrm>
        </p:spPr>
        <p:txBody>
          <a:bodyPr/>
          <a:lstStyle/>
          <a:p>
            <a:pPr marL="0" indent="0">
              <a:buNone/>
            </a:pPr>
            <a:r>
              <a:rPr lang="en-AU" sz="2600" dirty="0" smtClean="0">
                <a:solidFill>
                  <a:schemeClr val="tx1"/>
                </a:solidFill>
              </a:rPr>
              <a:t>The time allocated to the student-designed practical investigation requires that teachers:</a:t>
            </a:r>
          </a:p>
          <a:p>
            <a:pPr marL="476250" lvl="1" indent="0">
              <a:buNone/>
            </a:pPr>
            <a:r>
              <a:rPr lang="en-AU" sz="2800" dirty="0" smtClean="0">
                <a:solidFill>
                  <a:schemeClr val="tx1"/>
                </a:solidFill>
              </a:rPr>
              <a:t>- </a:t>
            </a:r>
            <a:r>
              <a:rPr lang="en-AU" sz="2400" dirty="0" smtClean="0">
                <a:solidFill>
                  <a:schemeClr val="tx1"/>
                </a:solidFill>
              </a:rPr>
              <a:t>explicitly teach required knowledge and skills</a:t>
            </a:r>
          </a:p>
          <a:p>
            <a:pPr marL="714375" lvl="1" indent="-238125">
              <a:buNone/>
            </a:pPr>
            <a:r>
              <a:rPr lang="en-AU" sz="2400" dirty="0" smtClean="0">
                <a:solidFill>
                  <a:schemeClr val="tx1"/>
                </a:solidFill>
              </a:rPr>
              <a:t>- ‘unpack’ students’ misconceptions/ uncertainties/  errors </a:t>
            </a:r>
            <a:r>
              <a:rPr lang="en-AU" sz="2400" dirty="0" err="1" smtClean="0">
                <a:solidFill>
                  <a:schemeClr val="tx1"/>
                </a:solidFill>
              </a:rPr>
              <a:t>etc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2214" y="4293096"/>
            <a:ext cx="770485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latin typeface="+mn-lt"/>
              </a:rPr>
              <a:t>Discuss</a:t>
            </a:r>
            <a:r>
              <a:rPr lang="en-AU" sz="2000" dirty="0" smtClean="0">
                <a:latin typeface="+mn-lt"/>
              </a:rPr>
              <a:t>: </a:t>
            </a:r>
          </a:p>
          <a:p>
            <a:pPr marL="457200" indent="-457200">
              <a:buAutoNum type="arabicPeriod"/>
            </a:pPr>
            <a:r>
              <a:rPr lang="en-AU" sz="2000" dirty="0" smtClean="0">
                <a:latin typeface="+mn-lt"/>
              </a:rPr>
              <a:t>How is the student design process managed in your class/ at your school?</a:t>
            </a:r>
          </a:p>
          <a:p>
            <a:pPr marL="457200" indent="-457200">
              <a:buAutoNum type="arabicPeriod"/>
            </a:pPr>
            <a:r>
              <a:rPr lang="en-AU" sz="2000" dirty="0" smtClean="0">
                <a:latin typeface="+mn-lt"/>
              </a:rPr>
              <a:t>How are students’ range of skill competencies catered for?</a:t>
            </a:r>
            <a:endParaRPr lang="en-A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709366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/>
              <a:t>Testing students’ capacity to design investigations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44" y="1789981"/>
            <a:ext cx="7772400" cy="1512168"/>
          </a:xfrm>
        </p:spPr>
        <p:txBody>
          <a:bodyPr/>
          <a:lstStyle/>
          <a:p>
            <a:pPr marL="0" indent="0">
              <a:buNone/>
            </a:pPr>
            <a:r>
              <a:rPr lang="en-AU" sz="2400" b="0" dirty="0" smtClean="0"/>
              <a:t>Unit 4 Outcome 3 in the study design requires that students “design and undertake a practical investigation…”</a:t>
            </a:r>
            <a:endParaRPr lang="en-AU" sz="24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409780" y="3429000"/>
            <a:ext cx="835292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+mn-lt"/>
              </a:rPr>
              <a:t>Discuss</a:t>
            </a:r>
            <a:r>
              <a:rPr lang="en-AU" dirty="0" smtClean="0">
                <a:latin typeface="+mn-lt"/>
              </a:rPr>
              <a:t>:</a:t>
            </a:r>
          </a:p>
          <a:p>
            <a:r>
              <a:rPr lang="en-AU" sz="2000" dirty="0" smtClean="0">
                <a:latin typeface="+mn-lt"/>
              </a:rPr>
              <a:t>Given that this outcome may be completed at any point across Units 3 and/or 4, discuss the strengths and limitations of assessing (diagnostic, formative and/or summative) students’ capacity to design investigations:</a:t>
            </a:r>
          </a:p>
          <a:p>
            <a:r>
              <a:rPr lang="en-AU" sz="2000" dirty="0" smtClean="0">
                <a:latin typeface="+mn-lt"/>
              </a:rPr>
              <a:t>(a) </a:t>
            </a:r>
            <a:r>
              <a:rPr lang="en-AU" sz="2000" u="sng" dirty="0" smtClean="0">
                <a:latin typeface="+mn-lt"/>
              </a:rPr>
              <a:t>before</a:t>
            </a:r>
            <a:r>
              <a:rPr lang="en-AU" sz="2000" dirty="0" smtClean="0">
                <a:latin typeface="+mn-lt"/>
              </a:rPr>
              <a:t> they undertake their own investigation</a:t>
            </a:r>
          </a:p>
          <a:p>
            <a:r>
              <a:rPr lang="en-AU" sz="2000" dirty="0" smtClean="0">
                <a:latin typeface="+mn-lt"/>
              </a:rPr>
              <a:t>(b) </a:t>
            </a:r>
            <a:r>
              <a:rPr lang="en-AU" sz="2000" u="sng" dirty="0" smtClean="0">
                <a:latin typeface="+mn-lt"/>
              </a:rPr>
              <a:t>after</a:t>
            </a:r>
            <a:r>
              <a:rPr lang="en-AU" sz="2000" dirty="0" smtClean="0">
                <a:latin typeface="+mn-lt"/>
              </a:rPr>
              <a:t> they </a:t>
            </a:r>
            <a:r>
              <a:rPr lang="en-AU" sz="2000" dirty="0">
                <a:latin typeface="+mn-lt"/>
              </a:rPr>
              <a:t>undertake their own </a:t>
            </a:r>
            <a:r>
              <a:rPr lang="en-AU" sz="2000" dirty="0" smtClean="0">
                <a:latin typeface="+mn-lt"/>
              </a:rPr>
              <a:t>investigation</a:t>
            </a:r>
          </a:p>
          <a:p>
            <a:r>
              <a:rPr lang="en-AU" sz="2000" dirty="0" smtClean="0">
                <a:latin typeface="+mn-lt"/>
              </a:rPr>
              <a:t>(c) both before </a:t>
            </a:r>
            <a:r>
              <a:rPr lang="en-AU" sz="2000" u="sng" dirty="0" smtClean="0">
                <a:latin typeface="+mn-lt"/>
              </a:rPr>
              <a:t>and</a:t>
            </a:r>
            <a:r>
              <a:rPr lang="en-AU" sz="2000" dirty="0" smtClean="0">
                <a:latin typeface="+mn-lt"/>
              </a:rPr>
              <a:t> after they </a:t>
            </a:r>
            <a:r>
              <a:rPr lang="en-AU" sz="2000" dirty="0">
                <a:latin typeface="+mn-lt"/>
              </a:rPr>
              <a:t>undertake their own investigation</a:t>
            </a:r>
          </a:p>
        </p:txBody>
      </p:sp>
    </p:spTree>
    <p:extLst>
      <p:ext uri="{BB962C8B-B14F-4D97-AF65-F5344CB8AC3E}">
        <p14:creationId xmlns:p14="http://schemas.microsoft.com/office/powerpoint/2010/main" val="55840079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83044"/>
              </p:ext>
            </p:extLst>
          </p:nvPr>
        </p:nvGraphicFramePr>
        <p:xfrm>
          <a:off x="179512" y="692696"/>
          <a:ext cx="874846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10187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40361"/>
              </p:ext>
            </p:extLst>
          </p:nvPr>
        </p:nvGraphicFramePr>
        <p:xfrm>
          <a:off x="179512" y="692696"/>
          <a:ext cx="8712968" cy="525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051703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72400" cy="1143000"/>
          </a:xfrm>
        </p:spPr>
        <p:txBody>
          <a:bodyPr/>
          <a:lstStyle/>
          <a:p>
            <a:r>
              <a:rPr lang="en-AU" sz="3400" dirty="0" smtClean="0"/>
              <a:t>Tips for effective feedback</a:t>
            </a:r>
            <a:r>
              <a:rPr lang="en-AU" sz="3600" dirty="0" smtClean="0"/>
              <a:t/>
            </a:r>
            <a:br>
              <a:rPr lang="en-AU" sz="3600" dirty="0" smtClean="0"/>
            </a:br>
            <a:r>
              <a:rPr lang="en-AU" sz="2000" dirty="0" smtClean="0"/>
              <a:t>(from ‘7 </a:t>
            </a:r>
            <a:r>
              <a:rPr lang="en-AU" sz="2000" dirty="0"/>
              <a:t>Key Characteristics Of Better </a:t>
            </a:r>
            <a:r>
              <a:rPr lang="en-AU" sz="2000" dirty="0" smtClean="0"/>
              <a:t>Learning Feedback’</a:t>
            </a:r>
            <a:r>
              <a:rPr lang="en-AU" sz="2000" b="0" dirty="0"/>
              <a:t/>
            </a:r>
            <a:br>
              <a:rPr lang="en-AU" sz="2000" b="0" dirty="0"/>
            </a:br>
            <a:r>
              <a:rPr lang="en-AU" sz="2000" b="0" dirty="0"/>
              <a:t>by </a:t>
            </a:r>
            <a:r>
              <a:rPr lang="en-AU" sz="2000" dirty="0"/>
              <a:t>Grant Wiggins</a:t>
            </a:r>
            <a:r>
              <a:rPr lang="en-AU" sz="2000" dirty="0" smtClean="0"/>
              <a:t>, updated 2017</a:t>
            </a:r>
            <a:r>
              <a:rPr lang="en-AU" sz="2000" b="0" dirty="0"/>
              <a:t/>
            </a:r>
            <a:br>
              <a:rPr lang="en-AU" sz="2000" b="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600" dirty="0">
                <a:solidFill>
                  <a:schemeClr val="tx1"/>
                </a:solidFill>
              </a:rPr>
              <a:t>Helpful feedback </a:t>
            </a:r>
            <a:r>
              <a:rPr lang="en-AU" sz="2600" dirty="0" smtClean="0">
                <a:solidFill>
                  <a:schemeClr val="tx1"/>
                </a:solidFill>
              </a:rPr>
              <a:t>is</a:t>
            </a:r>
            <a:r>
              <a:rPr lang="en-AU" sz="2600" b="0" dirty="0" smtClean="0">
                <a:solidFill>
                  <a:schemeClr val="tx1"/>
                </a:solidFill>
              </a:rPr>
              <a:t>:</a:t>
            </a:r>
            <a:endParaRPr lang="en-AU" sz="2600" b="0" dirty="0">
              <a:solidFill>
                <a:schemeClr val="tx1"/>
              </a:solidFill>
            </a:endParaRPr>
          </a:p>
          <a:p>
            <a:r>
              <a:rPr lang="en-AU" sz="2400" b="0" dirty="0">
                <a:solidFill>
                  <a:schemeClr val="tx1"/>
                </a:solidFill>
              </a:rPr>
              <a:t>Goal-referenced</a:t>
            </a:r>
          </a:p>
          <a:p>
            <a:r>
              <a:rPr lang="en-AU" sz="2400" b="0" dirty="0">
                <a:solidFill>
                  <a:schemeClr val="tx1"/>
                </a:solidFill>
              </a:rPr>
              <a:t>Transparent</a:t>
            </a:r>
          </a:p>
          <a:p>
            <a:r>
              <a:rPr lang="en-AU" sz="2400" b="0" dirty="0">
                <a:solidFill>
                  <a:schemeClr val="tx1"/>
                </a:solidFill>
              </a:rPr>
              <a:t>Actionable</a:t>
            </a:r>
          </a:p>
          <a:p>
            <a:r>
              <a:rPr lang="en-AU" sz="2400" b="0" dirty="0">
                <a:solidFill>
                  <a:schemeClr val="tx1"/>
                </a:solidFill>
              </a:rPr>
              <a:t>User-friendly</a:t>
            </a:r>
          </a:p>
          <a:p>
            <a:r>
              <a:rPr lang="en-AU" sz="2400" b="0" dirty="0">
                <a:solidFill>
                  <a:schemeClr val="tx1"/>
                </a:solidFill>
              </a:rPr>
              <a:t>Timely</a:t>
            </a:r>
          </a:p>
          <a:p>
            <a:r>
              <a:rPr lang="en-AU" sz="2400" b="0" dirty="0">
                <a:solidFill>
                  <a:schemeClr val="tx1"/>
                </a:solidFill>
              </a:rPr>
              <a:t>Ongoing</a:t>
            </a:r>
          </a:p>
          <a:p>
            <a:r>
              <a:rPr lang="en-AU" sz="2400" b="0" dirty="0">
                <a:solidFill>
                  <a:schemeClr val="tx1"/>
                </a:solidFill>
              </a:rPr>
              <a:t>Consistent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6188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400" dirty="0" smtClean="0">
                <a:solidFill>
                  <a:srgbClr val="0096DF"/>
                </a:solidFill>
              </a:rPr>
              <a:t>Discussion: feedback</a:t>
            </a:r>
            <a:endParaRPr lang="en-AU" sz="3400" dirty="0">
              <a:solidFill>
                <a:srgbClr val="0096D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861048"/>
            <a:ext cx="7992888" cy="1872208"/>
          </a:xfr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AU" sz="2000" b="0" dirty="0" smtClean="0">
                <a:solidFill>
                  <a:schemeClr val="tx1"/>
                </a:solidFill>
              </a:rPr>
              <a:t>Discuss: </a:t>
            </a:r>
            <a:r>
              <a:rPr lang="en-AU" sz="2000" b="0" u="sng" dirty="0" smtClean="0">
                <a:solidFill>
                  <a:schemeClr val="tx1"/>
                </a:solidFill>
              </a:rPr>
              <a:t>How</a:t>
            </a:r>
            <a:r>
              <a:rPr lang="en-AU" sz="2000" b="0" dirty="0" smtClean="0">
                <a:solidFill>
                  <a:schemeClr val="tx1"/>
                </a:solidFill>
              </a:rPr>
              <a:t> and </a:t>
            </a:r>
            <a:r>
              <a:rPr lang="en-AU" sz="2000" b="0" u="sng" dirty="0" smtClean="0">
                <a:solidFill>
                  <a:schemeClr val="tx1"/>
                </a:solidFill>
              </a:rPr>
              <a:t>when</a:t>
            </a:r>
            <a:r>
              <a:rPr lang="en-AU" sz="2000" b="0" dirty="0" smtClean="0">
                <a:solidFill>
                  <a:schemeClr val="tx1"/>
                </a:solidFill>
              </a:rPr>
              <a:t> do you provide feedback to students about their progress in:</a:t>
            </a:r>
          </a:p>
          <a:p>
            <a:pPr marL="514350" indent="-514350">
              <a:buAutoNum type="alphaLcParenBoth"/>
            </a:pPr>
            <a:r>
              <a:rPr lang="en-AU" sz="2000" b="0" dirty="0" smtClean="0">
                <a:solidFill>
                  <a:schemeClr val="tx1"/>
                </a:solidFill>
              </a:rPr>
              <a:t>VCE Physics?</a:t>
            </a:r>
          </a:p>
          <a:p>
            <a:pPr marL="514350" indent="-514350">
              <a:buAutoNum type="alphaLcParenBoth"/>
            </a:pPr>
            <a:r>
              <a:rPr lang="en-AU" sz="2000" b="0" dirty="0">
                <a:solidFill>
                  <a:schemeClr val="tx1"/>
                </a:solidFill>
              </a:rPr>
              <a:t>t</a:t>
            </a:r>
            <a:r>
              <a:rPr lang="en-AU" sz="2000" b="0" dirty="0" smtClean="0">
                <a:solidFill>
                  <a:schemeClr val="tx1"/>
                </a:solidFill>
              </a:rPr>
              <a:t>he design, undertaking </a:t>
            </a:r>
            <a:r>
              <a:rPr lang="en-AU" sz="2000" b="0" dirty="0">
                <a:solidFill>
                  <a:schemeClr val="tx1"/>
                </a:solidFill>
              </a:rPr>
              <a:t>and </a:t>
            </a:r>
            <a:r>
              <a:rPr lang="en-AU" sz="2000" b="0" dirty="0" smtClean="0">
                <a:solidFill>
                  <a:schemeClr val="tx1"/>
                </a:solidFill>
              </a:rPr>
              <a:t>reporting of their  Unit 4 Outcome 3 investigation?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889423"/>
            <a:ext cx="7992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+mn-lt"/>
              </a:rPr>
              <a:t>P</a:t>
            </a:r>
            <a:r>
              <a:rPr lang="en-AU" dirty="0" smtClean="0">
                <a:latin typeface="+mn-lt"/>
              </a:rPr>
              <a:t>roviding </a:t>
            </a:r>
            <a:r>
              <a:rPr lang="en-AU" dirty="0">
                <a:latin typeface="+mn-lt"/>
              </a:rPr>
              <a:t>students with meaningful feedback can greatly enhance learning and improve student </a:t>
            </a:r>
            <a:r>
              <a:rPr lang="en-AU" dirty="0" smtClean="0">
                <a:latin typeface="+mn-lt"/>
              </a:rPr>
              <a:t>achievement </a:t>
            </a:r>
          </a:p>
          <a:p>
            <a:r>
              <a:rPr lang="en-AU" sz="1800" dirty="0" smtClean="0"/>
              <a:t>   				- </a:t>
            </a:r>
            <a:r>
              <a:rPr lang="en-AU" sz="1800" dirty="0" smtClean="0">
                <a:latin typeface="+mn-lt"/>
              </a:rPr>
              <a:t>various educational research findings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742781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AU" sz="8800" dirty="0" smtClean="0"/>
          </a:p>
          <a:p>
            <a:pPr marL="0" indent="0" algn="ctr">
              <a:buNone/>
            </a:pPr>
            <a:r>
              <a:rPr lang="en-AU" sz="5400" dirty="0" smtClean="0">
                <a:solidFill>
                  <a:schemeClr val="tx1"/>
                </a:solidFill>
              </a:rPr>
              <a:t>Section E</a:t>
            </a:r>
          </a:p>
          <a:p>
            <a:pPr marL="0" indent="0" algn="ctr">
              <a:buNone/>
            </a:pPr>
            <a:endParaRPr lang="en-AU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AU" sz="6000" dirty="0" smtClean="0">
                <a:solidFill>
                  <a:schemeClr val="tx1"/>
                </a:solidFill>
              </a:rPr>
              <a:t>Laboratory usage</a:t>
            </a:r>
          </a:p>
        </p:txBody>
      </p:sp>
    </p:spTree>
    <p:extLst>
      <p:ext uri="{BB962C8B-B14F-4D97-AF65-F5344CB8AC3E}">
        <p14:creationId xmlns:p14="http://schemas.microsoft.com/office/powerpoint/2010/main" val="423101494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698429"/>
              </p:ext>
            </p:extLst>
          </p:nvPr>
        </p:nvGraphicFramePr>
        <p:xfrm>
          <a:off x="179512" y="764704"/>
          <a:ext cx="8496944" cy="517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863520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720080"/>
          </a:xfrm>
        </p:spPr>
        <p:txBody>
          <a:bodyPr/>
          <a:lstStyle/>
          <a:p>
            <a:r>
              <a:rPr lang="en-US" sz="3600" dirty="0" smtClean="0"/>
              <a:t>Scientific poster – Units 3 and 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4464496" cy="4896544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VCAA template  </a:t>
            </a:r>
          </a:p>
          <a:p>
            <a:r>
              <a:rPr lang="en-GB" sz="2000" dirty="0" smtClean="0"/>
              <a:t>For Units 3 and 4, students’ scientific posters must include the following seven sections: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GB" sz="2000" dirty="0" smtClean="0"/>
              <a:t>- Title </a:t>
            </a:r>
            <a:endParaRPr lang="en-GB" sz="2000" dirty="0"/>
          </a:p>
          <a:p>
            <a:pPr marL="457200" lvl="1" indent="0">
              <a:buNone/>
            </a:pPr>
            <a:r>
              <a:rPr lang="en-GB" sz="2000" dirty="0" smtClean="0"/>
              <a:t>- Introduction</a:t>
            </a:r>
            <a:endParaRPr lang="en-US" sz="2000" dirty="0"/>
          </a:p>
          <a:p>
            <a:pPr marL="457200" lvl="1" indent="0">
              <a:buNone/>
            </a:pPr>
            <a:r>
              <a:rPr lang="en-GB" sz="2000" dirty="0" smtClean="0"/>
              <a:t>- Methodology</a:t>
            </a:r>
            <a:endParaRPr lang="en-US" sz="2000" dirty="0"/>
          </a:p>
          <a:p>
            <a:pPr marL="457200" lvl="1" indent="0">
              <a:buNone/>
            </a:pPr>
            <a:r>
              <a:rPr lang="en-GB" sz="2000" dirty="0" smtClean="0"/>
              <a:t>- Results</a:t>
            </a:r>
            <a:endParaRPr lang="en-US" sz="2000" dirty="0"/>
          </a:p>
          <a:p>
            <a:pPr marL="457200" lvl="1" indent="0">
              <a:buNone/>
            </a:pPr>
            <a:r>
              <a:rPr lang="en-GB" sz="2000" dirty="0" smtClean="0"/>
              <a:t>- Discussion</a:t>
            </a:r>
            <a:endParaRPr lang="en-US" sz="2000" dirty="0"/>
          </a:p>
          <a:p>
            <a:pPr marL="457200" lvl="1" indent="0">
              <a:buNone/>
            </a:pPr>
            <a:r>
              <a:rPr lang="en-GB" sz="2000" dirty="0" smtClean="0"/>
              <a:t>- Conclusion</a:t>
            </a:r>
            <a:endParaRPr lang="en-US" sz="2000" dirty="0"/>
          </a:p>
          <a:p>
            <a:pPr marL="628650" lvl="1" indent="-171450">
              <a:buNone/>
            </a:pPr>
            <a:r>
              <a:rPr lang="en-US" sz="2000" dirty="0" smtClean="0"/>
              <a:t>- Acknowledgments </a:t>
            </a:r>
            <a:r>
              <a:rPr lang="en-US" sz="2000" dirty="0"/>
              <a:t>and references</a:t>
            </a:r>
          </a:p>
          <a:p>
            <a:r>
              <a:rPr lang="en-AU" sz="2000" dirty="0" smtClean="0"/>
              <a:t>Word limit is 1000 words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1700808"/>
            <a:ext cx="354598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latin typeface="+mn-lt"/>
              </a:rPr>
              <a:t>Notes</a:t>
            </a:r>
            <a:r>
              <a:rPr lang="en-AU" sz="2000" dirty="0" smtClean="0">
                <a:latin typeface="+mn-lt"/>
              </a:rPr>
              <a:t>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000" dirty="0" smtClean="0">
                <a:latin typeface="+mn-lt"/>
              </a:rPr>
              <a:t>The ‘VCAA template’ referred to in the listed assessment tasks for Unit 4 Outcome 3 refers to seven sections listed on the left side of this slide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000" dirty="0" smtClean="0">
                <a:latin typeface="+mn-lt"/>
              </a:rPr>
              <a:t>Physical templates, including digital poster template layouts, are readily available, free of charge, on the Internet</a:t>
            </a:r>
            <a:endParaRPr lang="en-A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7512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75184"/>
          </a:xfrm>
        </p:spPr>
        <p:txBody>
          <a:bodyPr/>
          <a:lstStyle/>
          <a:p>
            <a:r>
              <a:rPr lang="en-AU" sz="3600" dirty="0" smtClean="0"/>
              <a:t>Virtual laboratories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104" y="1412776"/>
            <a:ext cx="7772400" cy="2160240"/>
          </a:xfrm>
        </p:spPr>
        <p:txBody>
          <a:bodyPr/>
          <a:lstStyle/>
          <a:p>
            <a:pPr marL="0" indent="0">
              <a:buNone/>
            </a:pPr>
            <a:r>
              <a:rPr lang="en-AU" sz="2400" b="0" dirty="0" smtClean="0"/>
              <a:t>The 2017 VCE Physics SAC audit showed that about </a:t>
            </a:r>
            <a:r>
              <a:rPr lang="en-AU" sz="2400" b="0" dirty="0"/>
              <a:t>5</a:t>
            </a:r>
            <a:r>
              <a:rPr lang="en-AU" sz="2400" b="0" dirty="0" smtClean="0"/>
              <a:t>0% of schools used ‘virtual laboratories’ as part of their teaching and learning program, whilst less than 10% of schools utilised local universities/science institutions to support their school programs</a:t>
            </a:r>
            <a:endParaRPr lang="en-US" sz="24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772888" y="3933056"/>
            <a:ext cx="7488832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latin typeface="+mn-lt"/>
              </a:rPr>
              <a:t>Discuss</a:t>
            </a:r>
            <a:r>
              <a:rPr lang="en-AU" sz="2000" dirty="0" smtClean="0">
                <a:latin typeface="+mn-lt"/>
              </a:rPr>
              <a:t>: </a:t>
            </a:r>
          </a:p>
          <a:p>
            <a:pPr marL="457200" indent="-457200">
              <a:buAutoNum type="alphaLcParenBoth"/>
            </a:pPr>
            <a:r>
              <a:rPr lang="en-AU" sz="2000" dirty="0" smtClean="0">
                <a:latin typeface="+mn-lt"/>
              </a:rPr>
              <a:t>What opportunities exist for extending VCE Physics outside the classroom?</a:t>
            </a:r>
          </a:p>
          <a:p>
            <a:pPr marL="457200" indent="-457200">
              <a:buAutoNum type="alphaLcParenBoth"/>
            </a:pPr>
            <a:r>
              <a:rPr lang="en-AU" sz="2000" dirty="0" smtClean="0">
                <a:latin typeface="+mn-lt"/>
              </a:rPr>
              <a:t>Which </a:t>
            </a:r>
            <a:r>
              <a:rPr lang="en-AU" sz="2000" dirty="0">
                <a:latin typeface="+mn-lt"/>
              </a:rPr>
              <a:t>other schools and VCE </a:t>
            </a:r>
            <a:r>
              <a:rPr lang="en-AU" sz="2000" dirty="0" smtClean="0">
                <a:latin typeface="+mn-lt"/>
              </a:rPr>
              <a:t>Physics organisational and teacher networks could be accessed for resource sharing?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933133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43066"/>
              </p:ext>
            </p:extLst>
          </p:nvPr>
        </p:nvGraphicFramePr>
        <p:xfrm>
          <a:off x="395536" y="692696"/>
          <a:ext cx="813435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5517232"/>
            <a:ext cx="56886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800" b="1" dirty="0" smtClean="0"/>
              <a:t>Discuss</a:t>
            </a:r>
            <a:r>
              <a:rPr lang="en-AU" sz="1800" dirty="0" smtClean="0"/>
              <a:t>: How is safety managed when performing investigations outside a laboratory?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3693561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533406"/>
              </p:ext>
            </p:extLst>
          </p:nvPr>
        </p:nvGraphicFramePr>
        <p:xfrm>
          <a:off x="179512" y="764704"/>
          <a:ext cx="8424936" cy="517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165054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lang="en-AU" sz="3200" dirty="0" smtClean="0"/>
              <a:t>Science faculty experimental investigation planner 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3600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sz="2400" b="0" dirty="0" smtClean="0"/>
              <a:t>Lab managers and science leaders should work together to plan investigations across all VCE sciences for a calendar year so that neither human nor physical resources are exhausted</a:t>
            </a:r>
          </a:p>
          <a:p>
            <a:r>
              <a:rPr lang="en-AU" sz="2400" b="0" dirty="0" smtClean="0"/>
              <a:t>Units 1 and 2 can be taught in any order; Units 3 and 4 must be taught as a sequence  </a:t>
            </a:r>
            <a:endParaRPr lang="en-AU" sz="2400" b="0" dirty="0"/>
          </a:p>
        </p:txBody>
      </p:sp>
    </p:spTree>
    <p:extLst>
      <p:ext uri="{BB962C8B-B14F-4D97-AF65-F5344CB8AC3E}">
        <p14:creationId xmlns:p14="http://schemas.microsoft.com/office/powerpoint/2010/main" val="253528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576064"/>
          </a:xfrm>
        </p:spPr>
        <p:txBody>
          <a:bodyPr/>
          <a:lstStyle/>
          <a:p>
            <a:r>
              <a:rPr lang="en-AU" sz="3200" dirty="0" smtClean="0">
                <a:solidFill>
                  <a:srgbClr val="0096DF"/>
                </a:solidFill>
              </a:rPr>
              <a:t>Sample experimental  investigation planner</a:t>
            </a:r>
            <a:endParaRPr lang="en-AU" sz="3200" dirty="0">
              <a:solidFill>
                <a:srgbClr val="0096D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216704"/>
              </p:ext>
            </p:extLst>
          </p:nvPr>
        </p:nvGraphicFramePr>
        <p:xfrm>
          <a:off x="323528" y="1124744"/>
          <a:ext cx="8424935" cy="4961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VCE</a:t>
                      </a:r>
                      <a:r>
                        <a:rPr lang="en-AU" sz="1600" baseline="0" dirty="0" smtClean="0"/>
                        <a:t> Science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Unit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Jan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Feb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Mar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Apr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May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Jun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Jul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Aug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Sep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Oct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Nov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Dec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703">
                <a:tc rowSpan="3">
                  <a:txBody>
                    <a:bodyPr/>
                    <a:lstStyle/>
                    <a:p>
                      <a:r>
                        <a:rPr lang="en-AU" sz="1200" dirty="0" smtClean="0"/>
                        <a:t>Biology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1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2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3&amp;4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 rowSpan="3">
                  <a:txBody>
                    <a:bodyPr/>
                    <a:lstStyle/>
                    <a:p>
                      <a:r>
                        <a:rPr lang="en-AU" sz="1200" dirty="0" smtClean="0"/>
                        <a:t>Chemistry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1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2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3&amp;4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 rowSpan="3">
                  <a:txBody>
                    <a:bodyPr/>
                    <a:lstStyle/>
                    <a:p>
                      <a:r>
                        <a:rPr lang="en-AU" sz="1200" dirty="0" smtClean="0"/>
                        <a:t>Enviro</a:t>
                      </a:r>
                      <a:r>
                        <a:rPr lang="en-AU" sz="1200" baseline="0" dirty="0" smtClean="0"/>
                        <a:t> </a:t>
                      </a:r>
                      <a:r>
                        <a:rPr lang="en-AU" sz="1200" dirty="0" smtClean="0"/>
                        <a:t>Science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1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2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3&amp;4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 rowSpan="3">
                  <a:txBody>
                    <a:bodyPr/>
                    <a:lstStyle/>
                    <a:p>
                      <a:r>
                        <a:rPr lang="en-AU" sz="1200" dirty="0" smtClean="0"/>
                        <a:t>Physics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1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dirty="0" smtClean="0"/>
                        <a:t>thermo</a:t>
                      </a:r>
                      <a:endParaRPr lang="en-AU" sz="9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2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3&amp;4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32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/>
                        <a:t>Psychology</a:t>
                      </a:r>
                    </a:p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1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2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3&amp;4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06098"/>
              </p:ext>
            </p:extLst>
          </p:nvPr>
        </p:nvGraphicFramePr>
        <p:xfrm>
          <a:off x="467544" y="6237312"/>
          <a:ext cx="504056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solidFill>
                            <a:schemeClr val="tx1"/>
                          </a:solidFill>
                        </a:rPr>
                        <a:t>Colour</a:t>
                      </a:r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 coding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dirty="0" smtClean="0">
                          <a:solidFill>
                            <a:schemeClr val="tx1"/>
                          </a:solidFill>
                        </a:rPr>
                        <a:t>No labs</a:t>
                      </a:r>
                      <a:endParaRPr lang="en-A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Experimental investigation</a:t>
                      </a:r>
                      <a:endParaRPr lang="en-A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5AEC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Research investigation</a:t>
                      </a:r>
                      <a:endParaRPr lang="en-A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Physics options</a:t>
                      </a:r>
                      <a:endParaRPr lang="en-AU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993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AU" sz="6000" dirty="0" smtClean="0"/>
          </a:p>
          <a:p>
            <a:pPr marL="0" indent="0" algn="ctr">
              <a:buNone/>
            </a:pPr>
            <a:r>
              <a:rPr lang="en-AU" sz="5400" dirty="0" smtClean="0">
                <a:solidFill>
                  <a:schemeClr val="tx1"/>
                </a:solidFill>
              </a:rPr>
              <a:t>Section F</a:t>
            </a:r>
          </a:p>
          <a:p>
            <a:pPr marL="0" indent="0" algn="ctr">
              <a:buNone/>
            </a:pPr>
            <a:endParaRPr lang="en-AU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AU" sz="6000" dirty="0" smtClean="0">
                <a:solidFill>
                  <a:schemeClr val="tx1"/>
                </a:solidFill>
              </a:rPr>
              <a:t>Putting it all together: Reflection</a:t>
            </a:r>
          </a:p>
        </p:txBody>
      </p:sp>
    </p:spTree>
    <p:extLst>
      <p:ext uri="{BB962C8B-B14F-4D97-AF65-F5344CB8AC3E}">
        <p14:creationId xmlns:p14="http://schemas.microsoft.com/office/powerpoint/2010/main" val="69212713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Managing change</a:t>
            </a:r>
            <a:endParaRPr lang="en-A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001915"/>
            <a:ext cx="2736304" cy="646331"/>
          </a:xfrm>
          <a:prstGeom prst="rect">
            <a:avLst/>
          </a:prstGeom>
          <a:solidFill>
            <a:srgbClr val="FF99CC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 smtClean="0"/>
              <a:t>The same old thinking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2001914"/>
            <a:ext cx="3168352" cy="646331"/>
          </a:xfrm>
          <a:prstGeom prst="rect">
            <a:avLst/>
          </a:prstGeom>
          <a:solidFill>
            <a:srgbClr val="FF99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 smtClean="0"/>
              <a:t>The same old results</a:t>
            </a:r>
          </a:p>
          <a:p>
            <a:pPr algn="ctr"/>
            <a:endParaRPr lang="en-AU" sz="1800" b="1" dirty="0" smtClean="0"/>
          </a:p>
        </p:txBody>
      </p:sp>
      <p:sp>
        <p:nvSpPr>
          <p:cNvPr id="6" name="Curved Down Arrow 5"/>
          <p:cNvSpPr/>
          <p:nvPr/>
        </p:nvSpPr>
        <p:spPr bwMode="auto">
          <a:xfrm>
            <a:off x="2346478" y="1608820"/>
            <a:ext cx="4313754" cy="504056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Curved Down Arrow 8"/>
          <p:cNvSpPr/>
          <p:nvPr/>
        </p:nvSpPr>
        <p:spPr bwMode="auto">
          <a:xfrm rot="10800000">
            <a:off x="2483768" y="2564904"/>
            <a:ext cx="4028320" cy="576064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561" y="3645024"/>
            <a:ext cx="828092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latin typeface="+mn-lt"/>
              </a:rPr>
              <a:t>Reflection/discussion</a:t>
            </a:r>
            <a:r>
              <a:rPr lang="en-AU" sz="2000" dirty="0" smtClean="0">
                <a:latin typeface="+mn-lt"/>
              </a:rPr>
              <a:t>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000" dirty="0" smtClean="0">
                <a:latin typeface="+mn-lt"/>
              </a:rPr>
              <a:t>What worked well last year?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000" dirty="0" smtClean="0">
                <a:latin typeface="+mn-lt"/>
              </a:rPr>
              <a:t>What did not work well last year?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000" dirty="0" smtClean="0">
                <a:latin typeface="+mn-lt"/>
              </a:rPr>
              <a:t>How is student topic selection managed?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000" dirty="0" smtClean="0">
                <a:latin typeface="+mn-lt"/>
              </a:rPr>
              <a:t>How is laboratory work managed across the science faculty?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000" dirty="0" smtClean="0">
                <a:latin typeface="+mn-lt"/>
              </a:rPr>
              <a:t>Is the poster assessed in stages?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000" dirty="0" smtClean="0">
                <a:latin typeface="+mn-lt"/>
              </a:rPr>
              <a:t>At what stages do students receive feedback?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000" dirty="0" smtClean="0">
                <a:latin typeface="+mn-lt"/>
              </a:rPr>
              <a:t>What could be improved this/next year?</a:t>
            </a:r>
            <a:endParaRPr lang="en-A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0771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lang="en-AU" sz="3600" dirty="0" smtClean="0">
                <a:solidFill>
                  <a:srgbClr val="0096DF"/>
                </a:solidFill>
              </a:rPr>
              <a:t>Scientific poster – Units 1 and 2</a:t>
            </a:r>
            <a:endParaRPr lang="en-US" sz="3600" dirty="0">
              <a:solidFill>
                <a:srgbClr val="0096D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772400" cy="3384376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 smtClean="0"/>
              <a:t>Unlike the scientific poster requirements for Units 3 and 4, teachers of </a:t>
            </a:r>
            <a:r>
              <a:rPr lang="en-AU" sz="2400" dirty="0"/>
              <a:t>Units 1 and </a:t>
            </a:r>
            <a:r>
              <a:rPr lang="en-AU" sz="2400" dirty="0" smtClean="0"/>
              <a:t>2 may </a:t>
            </a:r>
            <a:r>
              <a:rPr lang="en-AU" sz="2400" dirty="0"/>
              <a:t>choose </a:t>
            </a:r>
            <a:r>
              <a:rPr lang="en-AU" sz="2400" dirty="0" smtClean="0"/>
              <a:t>to: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c</a:t>
            </a:r>
            <a:r>
              <a:rPr lang="en-GB" sz="2400" dirty="0" smtClean="0"/>
              <a:t>hange word limits (for example, decrease)</a:t>
            </a:r>
            <a:endParaRPr lang="en-GB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dirty="0"/>
              <a:t>p</a:t>
            </a:r>
            <a:r>
              <a:rPr lang="en-AU" sz="2400" dirty="0" smtClean="0"/>
              <a:t>rovide greater scaffolding of the poster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dirty="0"/>
              <a:t>a</a:t>
            </a:r>
            <a:r>
              <a:rPr lang="en-AU" sz="2400" dirty="0" smtClean="0"/>
              <a:t>llow students to produce the poster as a group assignment/assessment task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dirty="0"/>
              <a:t>a</a:t>
            </a:r>
            <a:r>
              <a:rPr lang="en-AU" sz="2400" dirty="0" smtClean="0"/>
              <a:t>ssess the poster as a group assignment/ assessment task.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8300" y="4941168"/>
            <a:ext cx="777686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latin typeface="+mn-lt"/>
              </a:rPr>
              <a:t>Discuss</a:t>
            </a:r>
            <a:r>
              <a:rPr lang="en-AU" sz="2000" dirty="0" smtClean="0">
                <a:latin typeface="+mn-lt"/>
              </a:rPr>
              <a:t>: How can poster sections be scaffolded such that there is a balance between providing support for students whilst enabling students to be differentiated, particularly at the ‘top end’?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10656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24936" cy="720080"/>
          </a:xfrm>
        </p:spPr>
        <p:txBody>
          <a:bodyPr/>
          <a:lstStyle/>
          <a:p>
            <a:r>
              <a:rPr lang="en-AU" sz="3600" dirty="0" smtClean="0"/>
              <a:t>Evaluating scientific posters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248472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 smtClean="0">
                <a:solidFill>
                  <a:schemeClr val="tx1"/>
                </a:solidFill>
              </a:rPr>
              <a:t>Prior to beginning work on constructing a scientific poster, it is useful to ‘unpack’ the strengths and weaknesses of de-identified student work from previous years and/or scientific posters accessed on the Internet</a:t>
            </a:r>
          </a:p>
          <a:p>
            <a:r>
              <a:rPr lang="en-AU" sz="2000" b="0" dirty="0" smtClean="0">
                <a:solidFill>
                  <a:schemeClr val="tx1"/>
                </a:solidFill>
              </a:rPr>
              <a:t>Display a selection of 10-20 posters around the classroom</a:t>
            </a:r>
          </a:p>
          <a:p>
            <a:r>
              <a:rPr lang="en-AU" sz="2000" b="0" dirty="0" smtClean="0">
                <a:solidFill>
                  <a:schemeClr val="tx1"/>
                </a:solidFill>
              </a:rPr>
              <a:t>Students work in pairs or threes and use three different coloured ‘post it’ notes – representing ‘strengths’, ‘limitations’ and ‘suggestions for improvement’ – to evaluate a poster</a:t>
            </a:r>
          </a:p>
          <a:p>
            <a:r>
              <a:rPr lang="en-AU" sz="2000" b="0" dirty="0" smtClean="0">
                <a:solidFill>
                  <a:schemeClr val="tx1"/>
                </a:solidFill>
              </a:rPr>
              <a:t>Student groups then move around the room to evaluate remaining posters, overlapping similar comments provided by earlier groups</a:t>
            </a:r>
          </a:p>
          <a:p>
            <a:r>
              <a:rPr lang="en-AU" sz="2000" b="0" dirty="0" smtClean="0">
                <a:solidFill>
                  <a:schemeClr val="tx1"/>
                </a:solidFill>
              </a:rPr>
              <a:t>Teacher leads a discussion to compare ideas and to summarise elements of effective science communication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312" y="5373216"/>
            <a:ext cx="82809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latin typeface="+mn-lt"/>
              </a:rPr>
              <a:t>Discuss</a:t>
            </a:r>
            <a:r>
              <a:rPr lang="en-AU" sz="2000" dirty="0" smtClean="0">
                <a:latin typeface="+mn-lt"/>
              </a:rPr>
              <a:t>: Is this activity worthwhile undertaking for Units 1 and 2 </a:t>
            </a:r>
            <a:r>
              <a:rPr lang="en-AU" sz="2000" u="sng" dirty="0" smtClean="0">
                <a:latin typeface="+mn-lt"/>
              </a:rPr>
              <a:t>as well as</a:t>
            </a:r>
            <a:r>
              <a:rPr lang="en-AU" sz="2000" dirty="0" smtClean="0">
                <a:latin typeface="+mn-lt"/>
              </a:rPr>
              <a:t> for Units 3 and 4?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250589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7990656" cy="1143000"/>
          </a:xfrm>
        </p:spPr>
        <p:txBody>
          <a:bodyPr/>
          <a:lstStyle/>
          <a:p>
            <a:r>
              <a:rPr lang="en-AU" sz="3600" dirty="0" smtClean="0"/>
              <a:t>Scientific posters: </a:t>
            </a:r>
            <a:br>
              <a:rPr lang="en-AU" sz="3600" dirty="0" smtClean="0"/>
            </a:br>
            <a:r>
              <a:rPr lang="en-AU" sz="3600" dirty="0" smtClean="0"/>
              <a:t>Succinct communication of science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248" y="1844824"/>
            <a:ext cx="8207224" cy="3168352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 smtClean="0">
                <a:solidFill>
                  <a:schemeClr val="tx1"/>
                </a:solidFill>
              </a:rPr>
              <a:t>Issues with student posters typically include:</a:t>
            </a:r>
          </a:p>
          <a:p>
            <a:r>
              <a:rPr lang="en-AU" sz="2000" b="0" dirty="0">
                <a:solidFill>
                  <a:schemeClr val="tx1"/>
                </a:solidFill>
              </a:rPr>
              <a:t>p</a:t>
            </a:r>
            <a:r>
              <a:rPr lang="en-AU" sz="2000" b="0" dirty="0" smtClean="0">
                <a:solidFill>
                  <a:schemeClr val="tx1"/>
                </a:solidFill>
              </a:rPr>
              <a:t>oster title not worded as a question</a:t>
            </a:r>
          </a:p>
          <a:p>
            <a:r>
              <a:rPr lang="en-AU" sz="2000" b="0" dirty="0" smtClean="0">
                <a:solidFill>
                  <a:schemeClr val="tx1"/>
                </a:solidFill>
              </a:rPr>
              <a:t>including data tables (unnecessary) as well graphs</a:t>
            </a:r>
          </a:p>
          <a:p>
            <a:r>
              <a:rPr lang="en-AU" sz="2000" b="0" dirty="0">
                <a:solidFill>
                  <a:schemeClr val="tx1"/>
                </a:solidFill>
              </a:rPr>
              <a:t>i</a:t>
            </a:r>
            <a:r>
              <a:rPr lang="en-AU" sz="2000" b="0" dirty="0" smtClean="0">
                <a:solidFill>
                  <a:schemeClr val="tx1"/>
                </a:solidFill>
              </a:rPr>
              <a:t>nappropriate graph scaling, axes and labelling</a:t>
            </a:r>
          </a:p>
          <a:p>
            <a:r>
              <a:rPr lang="en-AU" sz="2000" b="0" dirty="0">
                <a:solidFill>
                  <a:schemeClr val="tx1"/>
                </a:solidFill>
              </a:rPr>
              <a:t>s</a:t>
            </a:r>
            <a:r>
              <a:rPr lang="en-AU" sz="2000" b="0" dirty="0" smtClean="0">
                <a:solidFill>
                  <a:schemeClr val="tx1"/>
                </a:solidFill>
              </a:rPr>
              <a:t>mall font size not easily read</a:t>
            </a:r>
          </a:p>
          <a:p>
            <a:r>
              <a:rPr lang="en-AU" sz="2000" b="0" dirty="0">
                <a:solidFill>
                  <a:schemeClr val="tx1"/>
                </a:solidFill>
              </a:rPr>
              <a:t>t</a:t>
            </a:r>
            <a:r>
              <a:rPr lang="en-AU" sz="2000" b="0" dirty="0" smtClean="0">
                <a:solidFill>
                  <a:schemeClr val="tx1"/>
                </a:solidFill>
              </a:rPr>
              <a:t>oo wordy</a:t>
            </a:r>
          </a:p>
          <a:p>
            <a:r>
              <a:rPr lang="en-AU" sz="2000" b="0" dirty="0">
                <a:solidFill>
                  <a:schemeClr val="tx1"/>
                </a:solidFill>
              </a:rPr>
              <a:t>l</a:t>
            </a:r>
            <a:r>
              <a:rPr lang="en-AU" sz="2000" b="0" dirty="0" smtClean="0">
                <a:solidFill>
                  <a:schemeClr val="tx1"/>
                </a:solidFill>
              </a:rPr>
              <a:t>ack of graphics/illustrations/flowcharts to balance words</a:t>
            </a:r>
          </a:p>
          <a:p>
            <a:r>
              <a:rPr lang="en-AU" sz="2000" b="0" dirty="0">
                <a:solidFill>
                  <a:schemeClr val="tx1"/>
                </a:solidFill>
              </a:rPr>
              <a:t>i</a:t>
            </a:r>
            <a:r>
              <a:rPr lang="en-AU" sz="2000" b="0" dirty="0" smtClean="0">
                <a:solidFill>
                  <a:schemeClr val="tx1"/>
                </a:solidFill>
              </a:rPr>
              <a:t>nclusion of unnecessary information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229200"/>
            <a:ext cx="8136904" cy="646331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800" dirty="0" smtClean="0"/>
              <a:t>Further advice about the construction of scientific posters can </a:t>
            </a:r>
            <a:r>
              <a:rPr lang="en-AU" sz="1800" dirty="0"/>
              <a:t>be found </a:t>
            </a:r>
            <a:r>
              <a:rPr lang="en-AU" sz="1800" dirty="0" smtClean="0"/>
              <a:t>in the </a:t>
            </a:r>
            <a:r>
              <a:rPr lang="en-AU" sz="1800" dirty="0" smtClean="0">
                <a:hlinkClick r:id="rId2"/>
              </a:rPr>
              <a:t>‘</a:t>
            </a:r>
            <a:r>
              <a:rPr lang="en-AU" sz="1800" i="1" dirty="0" smtClean="0">
                <a:hlinkClick r:id="rId2"/>
              </a:rPr>
              <a:t>Advice </a:t>
            </a:r>
            <a:r>
              <a:rPr lang="en-AU" sz="1800" i="1" dirty="0">
                <a:hlinkClick r:id="rId2"/>
              </a:rPr>
              <a:t>for </a:t>
            </a:r>
            <a:r>
              <a:rPr lang="en-AU" sz="1800" i="1" dirty="0" smtClean="0">
                <a:hlinkClick r:id="rId2"/>
              </a:rPr>
              <a:t>Teachers’ </a:t>
            </a:r>
            <a:r>
              <a:rPr lang="en-AU" sz="1800" i="1" dirty="0"/>
              <a:t>on </a:t>
            </a:r>
            <a:r>
              <a:rPr lang="en-AU" sz="1800" i="1" dirty="0" smtClean="0"/>
              <a:t>the VCAA website </a:t>
            </a:r>
            <a:endParaRPr lang="en-A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714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34672" cy="1143000"/>
          </a:xfrm>
        </p:spPr>
        <p:txBody>
          <a:bodyPr/>
          <a:lstStyle/>
          <a:p>
            <a:r>
              <a:rPr lang="en-AU" sz="3600" dirty="0" smtClean="0"/>
              <a:t>Discussion: Science communication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09" y="1916832"/>
            <a:ext cx="7772400" cy="1375792"/>
          </a:xfrm>
        </p:spPr>
        <p:txBody>
          <a:bodyPr/>
          <a:lstStyle/>
          <a:p>
            <a:pPr marL="0" indent="0">
              <a:buNone/>
            </a:pPr>
            <a:r>
              <a:rPr lang="en-AU" sz="2400" b="0" dirty="0" smtClean="0"/>
              <a:t>The most common problem for students when constructing their scientific posters is exceeding the word limit and having a high word/graphic ratio </a:t>
            </a:r>
            <a:endParaRPr lang="en-US" sz="24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770789" y="4149080"/>
            <a:ext cx="7560840" cy="1692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+mn-lt"/>
              </a:rPr>
              <a:t>Discuss</a:t>
            </a:r>
            <a:r>
              <a:rPr lang="en-AU" dirty="0" smtClean="0">
                <a:latin typeface="+mn-lt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n-lt"/>
              </a:rPr>
              <a:t>What strategies can be used to assist students to communicate science ideas more succinctly?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n-lt"/>
              </a:rPr>
              <a:t>Which graphic types require explicit teaching as representations of science understanding and skills?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54475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772400" cy="785818"/>
          </a:xfrm>
        </p:spPr>
        <p:txBody>
          <a:bodyPr/>
          <a:lstStyle/>
          <a:p>
            <a:r>
              <a:rPr lang="en-US" sz="3600" dirty="0" smtClean="0"/>
              <a:t>Poster logistics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35322" cy="5240054"/>
          </a:xfrm>
        </p:spPr>
        <p:txBody>
          <a:bodyPr/>
          <a:lstStyle/>
          <a:p>
            <a:r>
              <a:rPr lang="en-US" sz="2000" dirty="0" smtClean="0"/>
              <a:t>No drafts</a:t>
            </a:r>
          </a:p>
          <a:p>
            <a:r>
              <a:rPr lang="en-US" sz="2000" dirty="0" smtClean="0"/>
              <a:t>In Units 1 and 2, a scientific poster may be based on research (library/secondary sources) or primary research</a:t>
            </a:r>
          </a:p>
          <a:p>
            <a:r>
              <a:rPr lang="en-US" sz="2000" dirty="0" smtClean="0"/>
              <a:t>In Unit 3 or 4, or across Units 3 and 4, the poster:</a:t>
            </a:r>
          </a:p>
          <a:p>
            <a:pPr lvl="1">
              <a:buFontTx/>
              <a:buChar char="-"/>
            </a:pPr>
            <a:r>
              <a:rPr lang="en-US" sz="2000" dirty="0" smtClean="0"/>
              <a:t>must involve collection of primary data</a:t>
            </a:r>
          </a:p>
          <a:p>
            <a:pPr lvl="1">
              <a:buFontTx/>
              <a:buChar char="-"/>
            </a:pPr>
            <a:r>
              <a:rPr lang="en-US" sz="2000" dirty="0" smtClean="0"/>
              <a:t>must include seven sections of poster template, with acknowledgment of level of guidance</a:t>
            </a:r>
          </a:p>
          <a:p>
            <a:pPr lvl="1">
              <a:buFontTx/>
              <a:buChar char="-"/>
            </a:pPr>
            <a:r>
              <a:rPr lang="en-US" sz="2000" dirty="0" smtClean="0"/>
              <a:t>may be an extension of a common experiment or fieldwork exercise</a:t>
            </a:r>
          </a:p>
          <a:p>
            <a:pPr lvl="1">
              <a:buFontTx/>
              <a:buChar char="-"/>
            </a:pPr>
            <a:r>
              <a:rPr lang="en-US" sz="2000" dirty="0" smtClean="0"/>
              <a:t>may be generated by students based on their own research and subject to authentication (use of photos/video…noted in logbook)</a:t>
            </a:r>
          </a:p>
          <a:p>
            <a:pPr lvl="1">
              <a:buFontTx/>
              <a:buChar char="-"/>
            </a:pPr>
            <a:r>
              <a:rPr lang="en-US" sz="2000" dirty="0" smtClean="0"/>
              <a:t>may be undertaken as a class with students contributing to design</a:t>
            </a:r>
          </a:p>
          <a:p>
            <a:pPr lvl="1">
              <a:buFontTx/>
              <a:buChar char="-"/>
            </a:pPr>
            <a:r>
              <a:rPr lang="en-US" sz="2000" dirty="0" smtClean="0"/>
              <a:t>may be assessed in stages (if modification required, original marks hold)</a:t>
            </a:r>
          </a:p>
          <a:p>
            <a:pPr lvl="1">
              <a:buFontTx/>
              <a:buChar char="-"/>
            </a:pPr>
            <a:r>
              <a:rPr lang="en-US" sz="2000" dirty="0" smtClean="0"/>
              <a:t>marks will be moderated against the examination – class rank order important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0981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CAA Powerpoint Template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96D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96DF"/>
      </a:accent6>
      <a:hlink>
        <a:srgbClr val="0096D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A2A11A40BE9045AE22BD0150786171" ma:contentTypeVersion="2" ma:contentTypeDescription="Create a new document." ma:contentTypeScope="" ma:versionID="a30143d08fe7ba904f479db3a82dc8d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b686e5b4d9b38ce3c7d81e5cb6e22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DEECD_Expir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DEECD_Expired" ma:index="10" nillable="true" ma:displayName="Expired" ma:default="0" ma:internalName="DEECD_Expir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EECD_Expired xmlns="http://schemas.microsoft.com/sharepoint/v3">false</DEECD_Expired>
  </documentManagement>
</p:properties>
</file>

<file path=customXml/itemProps1.xml><?xml version="1.0" encoding="utf-8"?>
<ds:datastoreItem xmlns:ds="http://schemas.openxmlformats.org/officeDocument/2006/customXml" ds:itemID="{B2CBBB93-A06B-413F-AED4-1437486186B0}"/>
</file>

<file path=customXml/itemProps2.xml><?xml version="1.0" encoding="utf-8"?>
<ds:datastoreItem xmlns:ds="http://schemas.openxmlformats.org/officeDocument/2006/customXml" ds:itemID="{87E0767B-B911-4710-A629-76E2F935EE4C}"/>
</file>

<file path=customXml/itemProps3.xml><?xml version="1.0" encoding="utf-8"?>
<ds:datastoreItem xmlns:ds="http://schemas.openxmlformats.org/officeDocument/2006/customXml" ds:itemID="{1718614B-D23F-4E49-9FA8-D73F82312F6F}"/>
</file>

<file path=docProps/app.xml><?xml version="1.0" encoding="utf-8"?>
<Properties xmlns="http://schemas.openxmlformats.org/officeDocument/2006/extended-properties" xmlns:vt="http://schemas.openxmlformats.org/officeDocument/2006/docPropsVTypes">
  <Template>VCAA Powerpoint Template</Template>
  <TotalTime>3660</TotalTime>
  <Words>2957</Words>
  <Application>Microsoft Office PowerPoint</Application>
  <PresentationFormat>On-screen Show (4:3)</PresentationFormat>
  <Paragraphs>324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Times New Roman</vt:lpstr>
      <vt:lpstr>Verdana</vt:lpstr>
      <vt:lpstr>VCAA Powerpoint Template</vt:lpstr>
      <vt:lpstr>Managing VCE Physics  student investigations and scientific posters  A resource for structuring teacher, faculty and network discussions  August 2018 </vt:lpstr>
      <vt:lpstr>PowerPoint Presentation</vt:lpstr>
      <vt:lpstr>PowerPoint Presentation</vt:lpstr>
      <vt:lpstr>Scientific poster – Units 3 and 4</vt:lpstr>
      <vt:lpstr>Scientific poster – Units 1 and 2</vt:lpstr>
      <vt:lpstr>Evaluating scientific posters</vt:lpstr>
      <vt:lpstr>Scientific posters:  Succinct communication of science</vt:lpstr>
      <vt:lpstr>Discussion: Science communication</vt:lpstr>
      <vt:lpstr>Poster logistics</vt:lpstr>
      <vt:lpstr>Poster authentication strategies</vt:lpstr>
      <vt:lpstr>PowerPoint Presentation</vt:lpstr>
      <vt:lpstr>Unit 4 Area of Study 3:  Student-designed investigation</vt:lpstr>
      <vt:lpstr>Student investigation topics 2017 audit issue: experimental variables</vt:lpstr>
      <vt:lpstr>Some interesting 2017 student investigation topics</vt:lpstr>
      <vt:lpstr>Posters – one or two continuous independent variables </vt:lpstr>
      <vt:lpstr>PowerPoint Presentation</vt:lpstr>
      <vt:lpstr>Developing investigation skills</vt:lpstr>
      <vt:lpstr>Unit 1 Area of Study 3 Sample approach 1: Teacher-provided list of topics</vt:lpstr>
      <vt:lpstr>Unit 1 Area of Study 3 Sample approach 2:  Group investigation</vt:lpstr>
      <vt:lpstr>Unit 1 Area of Study 3 Sample approach 3: Experimental investigation</vt:lpstr>
      <vt:lpstr>Unit 1 Area of Study 3 Sample approach 4: Case study</vt:lpstr>
      <vt:lpstr>Unit 1 Area of Study 3 Sample approach 5: Student topic selection</vt:lpstr>
      <vt:lpstr>Discussion: Structuring Unit 1 research investigations</vt:lpstr>
      <vt:lpstr>Sample approaches to the investigation for Unit 2 Area of Study 3</vt:lpstr>
      <vt:lpstr>Units 3 and/or 4 Sample approach 1: General topics which students develop into investigable questions</vt:lpstr>
      <vt:lpstr>Units 3 and/or 4 Sample approach 2: Exploration of various factors, then selecting two continuous, independent variables to explore</vt:lpstr>
      <vt:lpstr>Units 3 and/or 4 Sample approach 3: Scaffolding the investigation by providing one continuous independent variable  and requiring students to propose a second continuous independent variable </vt:lpstr>
      <vt:lpstr>Units 3 and/or 4 Sample approach 4: Flipped classroom</vt:lpstr>
      <vt:lpstr>Discussion: structuring Unit 3 and 4 student investigations</vt:lpstr>
      <vt:lpstr>PowerPoint Presentation</vt:lpstr>
      <vt:lpstr>Typical timeline (suggested 7 to 10 hours)</vt:lpstr>
      <vt:lpstr>Discussion: Unpacking key science skills</vt:lpstr>
      <vt:lpstr>Testing students’ capacity to design investigations</vt:lpstr>
      <vt:lpstr>PowerPoint Presentation</vt:lpstr>
      <vt:lpstr>PowerPoint Presentation</vt:lpstr>
      <vt:lpstr>Tips for effective feedback (from ‘7 Key Characteristics Of Better Learning Feedback’ by Grant Wiggins, updated 2017 </vt:lpstr>
      <vt:lpstr>Discussion: feedback</vt:lpstr>
      <vt:lpstr>PowerPoint Presentation</vt:lpstr>
      <vt:lpstr>PowerPoint Presentation</vt:lpstr>
      <vt:lpstr>Virtual laboratories</vt:lpstr>
      <vt:lpstr>PowerPoint Presentation</vt:lpstr>
      <vt:lpstr>PowerPoint Presentation</vt:lpstr>
      <vt:lpstr>Science faculty experimental investigation planner </vt:lpstr>
      <vt:lpstr>Sample experimental  investigation planner</vt:lpstr>
      <vt:lpstr>PowerPoint Presentation</vt:lpstr>
      <vt:lpstr>Managing change</vt:lpstr>
    </vt:vector>
  </TitlesOfParts>
  <Company>Victorian Curriculum and Assessment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VCE Physics student investigations and scientific posters</dc:title>
  <dc:subject>VCE Physics</dc:subject>
  <dc:creator/>
  <cp:keywords>vce, physics, investigations, resource</cp:keywords>
  <cp:lastModifiedBy>Coleman, Julie J</cp:lastModifiedBy>
  <cp:revision>339</cp:revision>
  <cp:lastPrinted>2018-04-04T02:41:08Z</cp:lastPrinted>
  <dcterms:created xsi:type="dcterms:W3CDTF">2017-10-24T22:41:01Z</dcterms:created>
  <dcterms:modified xsi:type="dcterms:W3CDTF">2018-11-12T01:16:17Z</dcterms:modified>
  <cp:category>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ECD_Author">
    <vt:lpwstr>25;#VCAA|ae0180aa-7478-4220-a827-32d8158f8b8e</vt:lpwstr>
  </property>
  <property fmtid="{D5CDD505-2E9C-101B-9397-08002B2CF9AE}" pid="3" name="ContentTypeId">
    <vt:lpwstr>0x0101007BA2A11A40BE9045AE22BD0150786171</vt:lpwstr>
  </property>
  <property fmtid="{D5CDD505-2E9C-101B-9397-08002B2CF9AE}" pid="4" name="DEECD_ItemType">
    <vt:lpwstr>40;#Page|eb523acf-a821-456c-a76b-7607578309d7</vt:lpwstr>
  </property>
</Properties>
</file>