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314" r:id="rId5"/>
    <p:sldId id="315" r:id="rId6"/>
    <p:sldId id="316" r:id="rId7"/>
    <p:sldId id="423" r:id="rId8"/>
    <p:sldId id="408" r:id="rId9"/>
    <p:sldId id="424" r:id="rId10"/>
    <p:sldId id="425"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5" r:id="rId59"/>
    <p:sldId id="367" r:id="rId60"/>
    <p:sldId id="426" r:id="rId61"/>
    <p:sldId id="369" r:id="rId62"/>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898" autoAdjust="0"/>
    <p:restoredTop sz="78805" autoAdjust="0"/>
  </p:normalViewPr>
  <p:slideViewPr>
    <p:cSldViewPr>
      <p:cViewPr varScale="1">
        <p:scale>
          <a:sx n="86" d="100"/>
          <a:sy n="86" d="100"/>
        </p:scale>
        <p:origin x="18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306167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dirty="0"/>
          </a:p>
        </p:txBody>
      </p:sp>
    </p:spTree>
    <p:extLst>
      <p:ext uri="{BB962C8B-B14F-4D97-AF65-F5344CB8AC3E}">
        <p14:creationId xmlns:p14="http://schemas.microsoft.com/office/powerpoint/2010/main" val="191363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13</a:t>
            </a:fld>
            <a:endParaRPr lang="en-AU" dirty="0"/>
          </a:p>
        </p:txBody>
      </p:sp>
    </p:spTree>
    <p:extLst>
      <p:ext uri="{BB962C8B-B14F-4D97-AF65-F5344CB8AC3E}">
        <p14:creationId xmlns:p14="http://schemas.microsoft.com/office/powerpoint/2010/main" val="160427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SAC development use cartoons…..</a:t>
            </a:r>
          </a:p>
        </p:txBody>
      </p:sp>
      <p:sp>
        <p:nvSpPr>
          <p:cNvPr id="4" name="Slide Number Placeholder 3"/>
          <p:cNvSpPr>
            <a:spLocks noGrp="1"/>
          </p:cNvSpPr>
          <p:nvPr>
            <p:ph type="sldNum" sz="quarter" idx="10"/>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1763932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15</a:t>
            </a:fld>
            <a:endParaRPr lang="en-AU" dirty="0"/>
          </a:p>
        </p:txBody>
      </p:sp>
    </p:spTree>
    <p:extLst>
      <p:ext uri="{BB962C8B-B14F-4D97-AF65-F5344CB8AC3E}">
        <p14:creationId xmlns:p14="http://schemas.microsoft.com/office/powerpoint/2010/main" val="160311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764971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Volkswagen</a:t>
            </a:r>
            <a:r>
              <a:rPr lang="en-US" baseline="0" dirty="0"/>
              <a:t> is also a good TNC – because students can also examine how states can regulate and bring legal power against TNCs, such as the US and EU actions in relation to the emissions scandals.</a:t>
            </a:r>
            <a:endParaRPr lang="en-US"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95220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891088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PG –</a:t>
            </a:r>
            <a:r>
              <a:rPr lang="en-US" baseline="0" dirty="0"/>
              <a:t>might want to flag to teachers that regional groupings like NATO can be seen to enhance sovereignty – especially in the case of Baltic states concerned about Russia … whereas EU can be seen to diminish sovereignty…</a:t>
            </a:r>
            <a:endParaRPr lang="en-US"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3930371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PG – maritime border between </a:t>
            </a:r>
            <a:r>
              <a:rPr lang="en-US" dirty="0" err="1"/>
              <a:t>Aust</a:t>
            </a:r>
            <a:r>
              <a:rPr lang="en-US" dirty="0"/>
              <a:t> and East</a:t>
            </a:r>
            <a:r>
              <a:rPr lang="en-US" baseline="0" dirty="0"/>
              <a:t> Timor – offers an opportunity to return to in 3.2</a:t>
            </a:r>
            <a:endParaRPr lang="en-US"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2974781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PG</a:t>
            </a:r>
            <a:r>
              <a:rPr lang="en-US" baseline="0" dirty="0"/>
              <a:t> - </a:t>
            </a:r>
            <a:r>
              <a:rPr lang="en-US" dirty="0"/>
              <a:t>North Korea – is</a:t>
            </a:r>
            <a:r>
              <a:rPr lang="en-US" baseline="0" dirty="0"/>
              <a:t> a link to 4.1</a:t>
            </a:r>
            <a:endParaRPr lang="en-US"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274513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1739446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22</a:t>
            </a:fld>
            <a:endParaRPr lang="en-AU"/>
          </a:p>
        </p:txBody>
      </p:sp>
    </p:spTree>
    <p:extLst>
      <p:ext uri="{BB962C8B-B14F-4D97-AF65-F5344CB8AC3E}">
        <p14:creationId xmlns:p14="http://schemas.microsoft.com/office/powerpoint/2010/main" val="2136381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23</a:t>
            </a:fld>
            <a:endParaRPr lang="en-AU"/>
          </a:p>
        </p:txBody>
      </p:sp>
    </p:spTree>
    <p:extLst>
      <p:ext uri="{BB962C8B-B14F-4D97-AF65-F5344CB8AC3E}">
        <p14:creationId xmlns:p14="http://schemas.microsoft.com/office/powerpoint/2010/main" val="211204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24</a:t>
            </a:fld>
            <a:endParaRPr lang="en-AU"/>
          </a:p>
        </p:txBody>
      </p:sp>
    </p:spTree>
    <p:extLst>
      <p:ext uri="{BB962C8B-B14F-4D97-AF65-F5344CB8AC3E}">
        <p14:creationId xmlns:p14="http://schemas.microsoft.com/office/powerpoint/2010/main" val="1006383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25</a:t>
            </a:fld>
            <a:endParaRPr lang="en-AU"/>
          </a:p>
        </p:txBody>
      </p:sp>
    </p:spTree>
    <p:extLst>
      <p:ext uri="{BB962C8B-B14F-4D97-AF65-F5344CB8AC3E}">
        <p14:creationId xmlns:p14="http://schemas.microsoft.com/office/powerpoint/2010/main" val="334411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1376322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27</a:t>
            </a:fld>
            <a:endParaRPr lang="en-AU"/>
          </a:p>
        </p:txBody>
      </p:sp>
    </p:spTree>
    <p:extLst>
      <p:ext uri="{BB962C8B-B14F-4D97-AF65-F5344CB8AC3E}">
        <p14:creationId xmlns:p14="http://schemas.microsoft.com/office/powerpoint/2010/main" val="17275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1608814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2912183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30</a:t>
            </a:fld>
            <a:endParaRPr lang="en-AU"/>
          </a:p>
        </p:txBody>
      </p:sp>
    </p:spTree>
    <p:extLst>
      <p:ext uri="{BB962C8B-B14F-4D97-AF65-F5344CB8AC3E}">
        <p14:creationId xmlns:p14="http://schemas.microsoft.com/office/powerpoint/2010/main" val="1900630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31</a:t>
            </a:fld>
            <a:endParaRPr lang="en-AU"/>
          </a:p>
        </p:txBody>
      </p:sp>
    </p:spTree>
    <p:extLst>
      <p:ext uri="{BB962C8B-B14F-4D97-AF65-F5344CB8AC3E}">
        <p14:creationId xmlns:p14="http://schemas.microsoft.com/office/powerpoint/2010/main" val="345630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4171835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32</a:t>
            </a:fld>
            <a:endParaRPr lang="en-AU"/>
          </a:p>
        </p:txBody>
      </p:sp>
    </p:spTree>
    <p:extLst>
      <p:ext uri="{BB962C8B-B14F-4D97-AF65-F5344CB8AC3E}">
        <p14:creationId xmlns:p14="http://schemas.microsoft.com/office/powerpoint/2010/main" val="2618163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33</a:t>
            </a:fld>
            <a:endParaRPr lang="en-AU"/>
          </a:p>
        </p:txBody>
      </p:sp>
    </p:spTree>
    <p:extLst>
      <p:ext uri="{BB962C8B-B14F-4D97-AF65-F5344CB8AC3E}">
        <p14:creationId xmlns:p14="http://schemas.microsoft.com/office/powerpoint/2010/main" val="3698718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34</a:t>
            </a:fld>
            <a:endParaRPr lang="en-AU"/>
          </a:p>
        </p:txBody>
      </p:sp>
    </p:spTree>
    <p:extLst>
      <p:ext uri="{BB962C8B-B14F-4D97-AF65-F5344CB8AC3E}">
        <p14:creationId xmlns:p14="http://schemas.microsoft.com/office/powerpoint/2010/main" val="2769874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35</a:t>
            </a:fld>
            <a:endParaRPr lang="en-AU"/>
          </a:p>
        </p:txBody>
      </p:sp>
    </p:spTree>
    <p:extLst>
      <p:ext uri="{BB962C8B-B14F-4D97-AF65-F5344CB8AC3E}">
        <p14:creationId xmlns:p14="http://schemas.microsoft.com/office/powerpoint/2010/main" val="4030813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a:t>PG - See comment in</a:t>
            </a:r>
            <a:r>
              <a:rPr lang="en-AU" baseline="0" dirty="0"/>
              <a:t> email about the use of the term ‘possible…laws’</a:t>
            </a:r>
            <a:endParaRPr lang="en-AU"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36</a:t>
            </a:fld>
            <a:endParaRPr lang="en-AU" dirty="0"/>
          </a:p>
        </p:txBody>
      </p:sp>
    </p:spTree>
    <p:extLst>
      <p:ext uri="{BB962C8B-B14F-4D97-AF65-F5344CB8AC3E}">
        <p14:creationId xmlns:p14="http://schemas.microsoft.com/office/powerpoint/2010/main" val="545609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37</a:t>
            </a:fld>
            <a:endParaRPr lang="en-AU"/>
          </a:p>
        </p:txBody>
      </p:sp>
    </p:spTree>
    <p:extLst>
      <p:ext uri="{BB962C8B-B14F-4D97-AF65-F5344CB8AC3E}">
        <p14:creationId xmlns:p14="http://schemas.microsoft.com/office/powerpoint/2010/main" val="3444264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38</a:t>
            </a:fld>
            <a:endParaRPr lang="en-AU"/>
          </a:p>
        </p:txBody>
      </p:sp>
    </p:spTree>
    <p:extLst>
      <p:ext uri="{BB962C8B-B14F-4D97-AF65-F5344CB8AC3E}">
        <p14:creationId xmlns:p14="http://schemas.microsoft.com/office/powerpoint/2010/main" val="3311880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39</a:t>
            </a:fld>
            <a:endParaRPr lang="en-AU"/>
          </a:p>
        </p:txBody>
      </p:sp>
    </p:spTree>
    <p:extLst>
      <p:ext uri="{BB962C8B-B14F-4D97-AF65-F5344CB8AC3E}">
        <p14:creationId xmlns:p14="http://schemas.microsoft.com/office/powerpoint/2010/main" val="619967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40</a:t>
            </a:fld>
            <a:endParaRPr lang="en-AU" dirty="0"/>
          </a:p>
        </p:txBody>
      </p:sp>
    </p:spTree>
    <p:extLst>
      <p:ext uri="{BB962C8B-B14F-4D97-AF65-F5344CB8AC3E}">
        <p14:creationId xmlns:p14="http://schemas.microsoft.com/office/powerpoint/2010/main" val="2033029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41</a:t>
            </a:fld>
            <a:endParaRPr lang="en-AU"/>
          </a:p>
        </p:txBody>
      </p:sp>
    </p:spTree>
    <p:extLst>
      <p:ext uri="{BB962C8B-B14F-4D97-AF65-F5344CB8AC3E}">
        <p14:creationId xmlns:p14="http://schemas.microsoft.com/office/powerpoint/2010/main" val="339361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1403302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42</a:t>
            </a:fld>
            <a:endParaRPr lang="en-AU"/>
          </a:p>
        </p:txBody>
      </p:sp>
    </p:spTree>
    <p:extLst>
      <p:ext uri="{BB962C8B-B14F-4D97-AF65-F5344CB8AC3E}">
        <p14:creationId xmlns:p14="http://schemas.microsoft.com/office/powerpoint/2010/main" val="2459609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Non-state</a:t>
            </a:r>
            <a:r>
              <a:rPr lang="en-US" baseline="0" dirty="0"/>
              <a:t> proliferation – can be examined through Obama’s Nuclear Security Summits drawing on UN resolutions (international law)</a:t>
            </a:r>
            <a:endParaRPr lang="en-US" dirty="0"/>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43</a:t>
            </a:fld>
            <a:endParaRPr lang="en-AU"/>
          </a:p>
        </p:txBody>
      </p:sp>
    </p:spTree>
    <p:extLst>
      <p:ext uri="{BB962C8B-B14F-4D97-AF65-F5344CB8AC3E}">
        <p14:creationId xmlns:p14="http://schemas.microsoft.com/office/powerpoint/2010/main" val="1136873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44</a:t>
            </a:fld>
            <a:endParaRPr lang="en-AU"/>
          </a:p>
        </p:txBody>
      </p:sp>
    </p:spTree>
    <p:extLst>
      <p:ext uri="{BB962C8B-B14F-4D97-AF65-F5344CB8AC3E}">
        <p14:creationId xmlns:p14="http://schemas.microsoft.com/office/powerpoint/2010/main" val="355582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45</a:t>
            </a:fld>
            <a:endParaRPr lang="en-AU"/>
          </a:p>
        </p:txBody>
      </p:sp>
    </p:spTree>
    <p:extLst>
      <p:ext uri="{BB962C8B-B14F-4D97-AF65-F5344CB8AC3E}">
        <p14:creationId xmlns:p14="http://schemas.microsoft.com/office/powerpoint/2010/main" val="876186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46</a:t>
            </a:fld>
            <a:endParaRPr lang="en-AU"/>
          </a:p>
        </p:txBody>
      </p:sp>
    </p:spTree>
    <p:extLst>
      <p:ext uri="{BB962C8B-B14F-4D97-AF65-F5344CB8AC3E}">
        <p14:creationId xmlns:p14="http://schemas.microsoft.com/office/powerpoint/2010/main" val="1488320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47</a:t>
            </a:fld>
            <a:endParaRPr lang="en-AU"/>
          </a:p>
        </p:txBody>
      </p:sp>
    </p:spTree>
    <p:extLst>
      <p:ext uri="{BB962C8B-B14F-4D97-AF65-F5344CB8AC3E}">
        <p14:creationId xmlns:p14="http://schemas.microsoft.com/office/powerpoint/2010/main" val="400008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48</a:t>
            </a:fld>
            <a:endParaRPr lang="en-AU"/>
          </a:p>
        </p:txBody>
      </p:sp>
    </p:spTree>
    <p:extLst>
      <p:ext uri="{BB962C8B-B14F-4D97-AF65-F5344CB8AC3E}">
        <p14:creationId xmlns:p14="http://schemas.microsoft.com/office/powerpoint/2010/main" val="2026683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49</a:t>
            </a:fld>
            <a:endParaRPr lang="en-AU"/>
          </a:p>
        </p:txBody>
      </p:sp>
    </p:spTree>
    <p:extLst>
      <p:ext uri="{BB962C8B-B14F-4D97-AF65-F5344CB8AC3E}">
        <p14:creationId xmlns:p14="http://schemas.microsoft.com/office/powerpoint/2010/main" val="2877638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50</a:t>
            </a:fld>
            <a:endParaRPr lang="en-AU"/>
          </a:p>
        </p:txBody>
      </p:sp>
    </p:spTree>
    <p:extLst>
      <p:ext uri="{BB962C8B-B14F-4D97-AF65-F5344CB8AC3E}">
        <p14:creationId xmlns:p14="http://schemas.microsoft.com/office/powerpoint/2010/main" val="228555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51</a:t>
            </a:fld>
            <a:endParaRPr lang="en-AU"/>
          </a:p>
        </p:txBody>
      </p:sp>
    </p:spTree>
    <p:extLst>
      <p:ext uri="{BB962C8B-B14F-4D97-AF65-F5344CB8AC3E}">
        <p14:creationId xmlns:p14="http://schemas.microsoft.com/office/powerpoint/2010/main" val="420488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285749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52</a:t>
            </a:fld>
            <a:endParaRPr lang="en-AU"/>
          </a:p>
        </p:txBody>
      </p:sp>
    </p:spTree>
    <p:extLst>
      <p:ext uri="{BB962C8B-B14F-4D97-AF65-F5344CB8AC3E}">
        <p14:creationId xmlns:p14="http://schemas.microsoft.com/office/powerpoint/2010/main" val="2134619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53</a:t>
            </a:fld>
            <a:endParaRPr lang="en-AU"/>
          </a:p>
        </p:txBody>
      </p:sp>
    </p:spTree>
    <p:extLst>
      <p:ext uri="{BB962C8B-B14F-4D97-AF65-F5344CB8AC3E}">
        <p14:creationId xmlns:p14="http://schemas.microsoft.com/office/powerpoint/2010/main" val="2799341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54</a:t>
            </a:fld>
            <a:endParaRPr lang="en-AU"/>
          </a:p>
        </p:txBody>
      </p:sp>
    </p:spTree>
    <p:extLst>
      <p:ext uri="{BB962C8B-B14F-4D97-AF65-F5344CB8AC3E}">
        <p14:creationId xmlns:p14="http://schemas.microsoft.com/office/powerpoint/2010/main" val="746113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55</a:t>
            </a:fld>
            <a:endParaRPr lang="en-AU"/>
          </a:p>
        </p:txBody>
      </p:sp>
    </p:spTree>
    <p:extLst>
      <p:ext uri="{BB962C8B-B14F-4D97-AF65-F5344CB8AC3E}">
        <p14:creationId xmlns:p14="http://schemas.microsoft.com/office/powerpoint/2010/main" val="4287459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Rubrics can be modified</a:t>
            </a:r>
          </a:p>
        </p:txBody>
      </p:sp>
      <p:sp>
        <p:nvSpPr>
          <p:cNvPr id="4" name="Slide Number Placeholder 3"/>
          <p:cNvSpPr>
            <a:spLocks noGrp="1"/>
          </p:cNvSpPr>
          <p:nvPr>
            <p:ph type="sldNum" sz="quarter" idx="10"/>
          </p:nvPr>
        </p:nvSpPr>
        <p:spPr/>
        <p:txBody>
          <a:bodyPr/>
          <a:lstStyle/>
          <a:p>
            <a:fld id="{4086DB27-C44E-42FC-8577-04AF19E06BB2}" type="slidenum">
              <a:rPr lang="en-AU" smtClean="0"/>
              <a:pPr/>
              <a:t>56</a:t>
            </a:fld>
            <a:endParaRPr lang="en-AU"/>
          </a:p>
        </p:txBody>
      </p:sp>
    </p:spTree>
    <p:extLst>
      <p:ext uri="{BB962C8B-B14F-4D97-AF65-F5344CB8AC3E}">
        <p14:creationId xmlns:p14="http://schemas.microsoft.com/office/powerpoint/2010/main" val="16816122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solidFill>
                  <a:prstClr val="black"/>
                </a:solidFill>
              </a:rPr>
              <a:pPr/>
              <a:t>58</a:t>
            </a:fld>
            <a:endParaRPr lang="en-AU" dirty="0">
              <a:solidFill>
                <a:prstClr val="black"/>
              </a:solidFill>
            </a:endParaRPr>
          </a:p>
        </p:txBody>
      </p:sp>
    </p:spTree>
    <p:extLst>
      <p:ext uri="{BB962C8B-B14F-4D97-AF65-F5344CB8AC3E}">
        <p14:creationId xmlns:p14="http://schemas.microsoft.com/office/powerpoint/2010/main" val="418203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177042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Linked between the outcomes </a:t>
            </a:r>
          </a:p>
        </p:txBody>
      </p:sp>
      <p:sp>
        <p:nvSpPr>
          <p:cNvPr id="4" name="Slide Number Placeholder 3"/>
          <p:cNvSpPr>
            <a:spLocks noGrp="1"/>
          </p:cNvSpPr>
          <p:nvPr>
            <p:ph type="sldNum" sz="quarter" idx="10"/>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310078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Changing</a:t>
            </a:r>
            <a:r>
              <a:rPr lang="en-AU" baseline="0" dirty="0"/>
              <a:t> borders is still in the blurb.</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102876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11</a:t>
            </a:fld>
            <a:endParaRPr lang="en-AU" dirty="0"/>
          </a:p>
        </p:txBody>
      </p:sp>
    </p:spTree>
    <p:extLst>
      <p:ext uri="{BB962C8B-B14F-4D97-AF65-F5344CB8AC3E}">
        <p14:creationId xmlns:p14="http://schemas.microsoft.com/office/powerpoint/2010/main" val="1820072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30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Global Politics 2018-2023</a:t>
            </a:r>
          </a:p>
        </p:txBody>
      </p:sp>
      <p:sp>
        <p:nvSpPr>
          <p:cNvPr id="5" name="Subtitle 4"/>
          <p:cNvSpPr>
            <a:spLocks noGrp="1"/>
          </p:cNvSpPr>
          <p:nvPr>
            <p:ph type="subTitle" idx="1"/>
          </p:nvPr>
        </p:nvSpPr>
        <p:spPr/>
        <p:txBody>
          <a:bodyPr/>
          <a:lstStyle/>
          <a:p>
            <a:r>
              <a:rPr lang="en-AU" dirty="0"/>
              <a:t>Unit 3 and 4</a:t>
            </a:r>
          </a:p>
        </p:txBody>
      </p:sp>
    </p:spTree>
    <p:extLst>
      <p:ext uri="{BB962C8B-B14F-4D97-AF65-F5344CB8AC3E}">
        <p14:creationId xmlns:p14="http://schemas.microsoft.com/office/powerpoint/2010/main" val="39340779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U3 AOS1 Outcome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71077467"/>
              </p:ext>
            </p:extLst>
          </p:nvPr>
        </p:nvGraphicFramePr>
        <p:xfrm>
          <a:off x="683568" y="1484784"/>
          <a:ext cx="7772400" cy="2108200"/>
        </p:xfrm>
        <a:graphic>
          <a:graphicData uri="http://schemas.openxmlformats.org/drawingml/2006/table">
            <a:tbl>
              <a:tblPr firstRow="1" bandRow="1">
                <a:tableStyleId>{5C22544A-7EE6-4342-B048-85BDC9FD1C3A}</a:tableStyleId>
              </a:tblPr>
              <a:tblGrid>
                <a:gridCol w="3166120">
                  <a:extLst>
                    <a:ext uri="{9D8B030D-6E8A-4147-A177-3AD203B41FA5}">
                      <a16:colId xmlns:a16="http://schemas.microsoft.com/office/drawing/2014/main" val="20000"/>
                    </a:ext>
                  </a:extLst>
                </a:gridCol>
                <a:gridCol w="4606280">
                  <a:extLst>
                    <a:ext uri="{9D8B030D-6E8A-4147-A177-3AD203B41FA5}">
                      <a16:colId xmlns:a16="http://schemas.microsoft.com/office/drawing/2014/main" val="20001"/>
                    </a:ext>
                  </a:extLst>
                </a:gridCol>
              </a:tblGrid>
              <a:tr h="370840">
                <a:tc>
                  <a:txBody>
                    <a:bodyPr/>
                    <a:lstStyle/>
                    <a:p>
                      <a:r>
                        <a:rPr lang="en-AU" dirty="0"/>
                        <a:t>Unit  AOS1 2016-2017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AOS1 2018-2023</a:t>
                      </a:r>
                    </a:p>
                  </a:txBody>
                  <a:tcPr/>
                </a:tc>
                <a:extLst>
                  <a:ext uri="{0D108BD9-81ED-4DB2-BD59-A6C34878D82A}">
                    <a16:rowId xmlns:a16="http://schemas.microsoft.com/office/drawing/2014/main" val="10000"/>
                  </a:ext>
                </a:extLst>
              </a:tr>
              <a:tr h="370840">
                <a:tc>
                  <a:txBody>
                    <a:bodyPr/>
                    <a:lstStyle/>
                    <a:p>
                      <a:r>
                        <a:rPr lang="en-US" dirty="0"/>
                        <a:t>…. the student should be able to evaluate the power of key global actors in the twenty-first century and assess the extent to which they achieve their aims.</a:t>
                      </a:r>
                      <a:endParaRPr lang="en-AU" dirty="0"/>
                    </a:p>
                  </a:txBody>
                  <a:tcPr/>
                </a:tc>
                <a:tc>
                  <a:txBody>
                    <a:bodyPr/>
                    <a:lstStyle/>
                    <a:p>
                      <a:r>
                        <a:rPr lang="en-US" b="1" dirty="0"/>
                        <a:t>…. </a:t>
                      </a:r>
                      <a:r>
                        <a:rPr lang="en-US" dirty="0"/>
                        <a:t>the student should be able to evaluate the power of key global actors and assess the extent to which they achieve their aims </a:t>
                      </a:r>
                      <a:r>
                        <a:rPr lang="en-US" b="1" dirty="0">
                          <a:solidFill>
                            <a:srgbClr val="0099E3"/>
                          </a:solidFill>
                        </a:rPr>
                        <a:t>and are able to challenge state sovereignty</a:t>
                      </a:r>
                      <a:endParaRPr lang="en-AU" b="1" dirty="0">
                        <a:solidFill>
                          <a:srgbClr val="0099E3"/>
                        </a:solidFill>
                      </a:endParaRPr>
                    </a:p>
                  </a:txBody>
                  <a:tcPr/>
                </a:tc>
                <a:extLst>
                  <a:ext uri="{0D108BD9-81ED-4DB2-BD59-A6C34878D82A}">
                    <a16:rowId xmlns:a16="http://schemas.microsoft.com/office/drawing/2014/main" val="10001"/>
                  </a:ext>
                </a:extLst>
              </a:tr>
            </a:tbl>
          </a:graphicData>
        </a:graphic>
      </p:graphicFrame>
      <p:sp>
        <p:nvSpPr>
          <p:cNvPr id="4" name="Content Placeholder 2"/>
          <p:cNvSpPr txBox="1">
            <a:spLocks/>
          </p:cNvSpPr>
          <p:nvPr/>
        </p:nvSpPr>
        <p:spPr bwMode="auto">
          <a:xfrm>
            <a:off x="683568" y="3645024"/>
            <a:ext cx="7776864" cy="266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30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r>
              <a:rPr lang="en-AU" dirty="0"/>
              <a:t>Key Knowledge</a:t>
            </a:r>
          </a:p>
          <a:p>
            <a:pPr lvl="1">
              <a:buFont typeface="Arial" pitchFamily="34" charset="0"/>
              <a:buChar char="•"/>
            </a:pPr>
            <a:r>
              <a:rPr lang="en-AU" dirty="0"/>
              <a:t> change from challenges to “</a:t>
            </a:r>
            <a:r>
              <a:rPr lang="en-US" dirty="0"/>
              <a:t>the impact on state sovereignty of:</a:t>
            </a:r>
            <a:r>
              <a:rPr lang="en-AU" dirty="0"/>
              <a:t>…”</a:t>
            </a:r>
          </a:p>
          <a:p>
            <a:pPr lvl="1">
              <a:buFont typeface="Arial" pitchFamily="34" charset="0"/>
              <a:buChar char="•"/>
            </a:pPr>
            <a:r>
              <a:rPr lang="en-AU" dirty="0"/>
              <a:t>Changing borders to “contested borders” </a:t>
            </a:r>
          </a:p>
          <a:p>
            <a:pPr lvl="1">
              <a:buFont typeface="Arial" pitchFamily="34" charset="0"/>
              <a:buChar char="•"/>
            </a:pPr>
            <a:r>
              <a:rPr lang="en-AU" dirty="0"/>
              <a:t>WTO is no longer included as a IGO</a:t>
            </a:r>
          </a:p>
          <a:p>
            <a:pPr>
              <a:buFont typeface="Wingdings" pitchFamily="2" charset="2"/>
              <a:buChar char="§"/>
            </a:pPr>
            <a:endParaRPr lang="en-AU" sz="2400" dirty="0"/>
          </a:p>
          <a:p>
            <a:pPr lvl="1">
              <a:buFont typeface="Courier New" pitchFamily="49" charset="0"/>
              <a:buChar char="o"/>
            </a:pPr>
            <a:endParaRPr lang="en-US" sz="2000" dirty="0"/>
          </a:p>
        </p:txBody>
      </p:sp>
    </p:spTree>
    <p:extLst>
      <p:ext uri="{BB962C8B-B14F-4D97-AF65-F5344CB8AC3E}">
        <p14:creationId xmlns:p14="http://schemas.microsoft.com/office/powerpoint/2010/main" val="6084989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9600"/>
            <a:ext cx="8784976" cy="803176"/>
          </a:xfrm>
        </p:spPr>
        <p:txBody>
          <a:bodyPr/>
          <a:lstStyle/>
          <a:p>
            <a:r>
              <a:rPr lang="en-AU" dirty="0"/>
              <a:t>Unit 3.1</a:t>
            </a:r>
          </a:p>
        </p:txBody>
      </p:sp>
      <p:sp>
        <p:nvSpPr>
          <p:cNvPr id="3" name="Content Placeholder 2"/>
          <p:cNvSpPr>
            <a:spLocks noGrp="1"/>
          </p:cNvSpPr>
          <p:nvPr>
            <p:ph idx="1"/>
          </p:nvPr>
        </p:nvSpPr>
        <p:spPr>
          <a:xfrm>
            <a:off x="251520" y="1484784"/>
            <a:ext cx="8568952" cy="4824536"/>
          </a:xfrm>
        </p:spPr>
        <p:txBody>
          <a:bodyPr/>
          <a:lstStyle/>
          <a:p>
            <a:pPr marL="0" indent="0">
              <a:buNone/>
            </a:pPr>
            <a:r>
              <a:rPr lang="en-AU" sz="2400" u="sng" dirty="0"/>
              <a:t>General Advice</a:t>
            </a:r>
          </a:p>
          <a:p>
            <a:r>
              <a:rPr lang="en-AU" sz="2400" b="0" dirty="0"/>
              <a:t>Sets the groundwork for understanding rest of the course: do not rush it</a:t>
            </a:r>
          </a:p>
          <a:p>
            <a:r>
              <a:rPr lang="en-AU" sz="2400" b="0" dirty="0"/>
              <a:t>Read the pre-blurb and ensure it is understood; </a:t>
            </a:r>
            <a:r>
              <a:rPr lang="en-AU" sz="2400" b="0" u="sng" dirty="0"/>
              <a:t>examinable</a:t>
            </a:r>
            <a:r>
              <a:rPr lang="en-AU" sz="2400" b="0" dirty="0"/>
              <a:t> and contains important explanatory material – source of key terms and questions</a:t>
            </a:r>
            <a:endParaRPr lang="en-AU" sz="2400" b="0" u="sng" dirty="0"/>
          </a:p>
          <a:p>
            <a:r>
              <a:rPr lang="en-AU" sz="2400" b="0" dirty="0"/>
              <a:t>Websites of different global actors as a starting point for knowledge</a:t>
            </a:r>
          </a:p>
          <a:p>
            <a:r>
              <a:rPr lang="en-AU" sz="2400" b="0" dirty="0"/>
              <a:t>Useful websites – sign up to email alerts, file relevant emails for later use: Council Foreign Relations, Foreign Policy, Guardian Australia, </a:t>
            </a:r>
            <a:r>
              <a:rPr lang="en-AU" sz="2400" b="0" dirty="0" err="1"/>
              <a:t>Ajplus</a:t>
            </a:r>
            <a:r>
              <a:rPr lang="en-AU" sz="2400" b="0" dirty="0"/>
              <a:t> for short videos; AIIA lecture series, The Economist weekly </a:t>
            </a:r>
          </a:p>
          <a:p>
            <a:pPr>
              <a:buFontTx/>
              <a:buChar char="-"/>
            </a:pPr>
            <a:endParaRPr lang="en-AU" sz="1800" b="0" dirty="0"/>
          </a:p>
          <a:p>
            <a:pPr>
              <a:buFontTx/>
              <a:buChar char="-"/>
            </a:pPr>
            <a:endParaRPr lang="en-AU" sz="1800" b="0" dirty="0"/>
          </a:p>
        </p:txBody>
      </p:sp>
    </p:spTree>
    <p:extLst>
      <p:ext uri="{BB962C8B-B14F-4D97-AF65-F5344CB8AC3E}">
        <p14:creationId xmlns:p14="http://schemas.microsoft.com/office/powerpoint/2010/main" val="26565830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9600"/>
            <a:ext cx="8784976" cy="803176"/>
          </a:xfrm>
        </p:spPr>
        <p:txBody>
          <a:bodyPr/>
          <a:lstStyle/>
          <a:p>
            <a:r>
              <a:rPr lang="en-AU" dirty="0"/>
              <a:t>Unit 3.1</a:t>
            </a:r>
          </a:p>
        </p:txBody>
      </p:sp>
      <p:sp>
        <p:nvSpPr>
          <p:cNvPr id="3" name="Content Placeholder 2"/>
          <p:cNvSpPr>
            <a:spLocks noGrp="1"/>
          </p:cNvSpPr>
          <p:nvPr>
            <p:ph idx="1"/>
          </p:nvPr>
        </p:nvSpPr>
        <p:spPr>
          <a:xfrm>
            <a:off x="251520" y="1484784"/>
            <a:ext cx="8568952" cy="4824536"/>
          </a:xfrm>
        </p:spPr>
        <p:txBody>
          <a:bodyPr/>
          <a:lstStyle/>
          <a:p>
            <a:pPr marL="0" indent="0">
              <a:buNone/>
            </a:pPr>
            <a:r>
              <a:rPr lang="en-AU" sz="2400" u="sng" dirty="0"/>
              <a:t>General Advice</a:t>
            </a:r>
          </a:p>
          <a:p>
            <a:r>
              <a:rPr lang="en-AU" sz="2400" b="0" dirty="0"/>
              <a:t>Update T&amp;L task of media file: students establish twitter account and must follow 10 different relevant global actors; select 30 different tweets and explain why relevant to studies</a:t>
            </a:r>
          </a:p>
          <a:p>
            <a:r>
              <a:rPr lang="en-AU" sz="2400" b="0" dirty="0"/>
              <a:t>Excursions: Sea Shepherd in Williamstown; NGO offices in Melbourne – guest speakers; model UN assembly; </a:t>
            </a:r>
          </a:p>
          <a:p>
            <a:r>
              <a:rPr lang="en-AU" sz="2400" b="0" dirty="0"/>
              <a:t>short-answer questions (1-8 marks) on each </a:t>
            </a:r>
            <a:r>
              <a:rPr lang="en-AU" sz="2400" b="0"/>
              <a:t>global actor</a:t>
            </a:r>
            <a:endParaRPr lang="en-AU" sz="2400" b="0" dirty="0"/>
          </a:p>
          <a:p>
            <a:pPr>
              <a:buFontTx/>
              <a:buChar char="-"/>
            </a:pPr>
            <a:endParaRPr lang="en-AU" sz="2400" b="0" dirty="0"/>
          </a:p>
        </p:txBody>
      </p:sp>
    </p:spTree>
    <p:extLst>
      <p:ext uri="{BB962C8B-B14F-4D97-AF65-F5344CB8AC3E}">
        <p14:creationId xmlns:p14="http://schemas.microsoft.com/office/powerpoint/2010/main" val="24990261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9600"/>
            <a:ext cx="8784976" cy="803176"/>
          </a:xfrm>
        </p:spPr>
        <p:txBody>
          <a:bodyPr/>
          <a:lstStyle/>
          <a:p>
            <a:r>
              <a:rPr lang="en-AU" dirty="0"/>
              <a:t>Unit 3.1</a:t>
            </a:r>
          </a:p>
        </p:txBody>
      </p:sp>
      <p:sp>
        <p:nvSpPr>
          <p:cNvPr id="3" name="Content Placeholder 2"/>
          <p:cNvSpPr>
            <a:spLocks noGrp="1"/>
          </p:cNvSpPr>
          <p:nvPr>
            <p:ph idx="1"/>
          </p:nvPr>
        </p:nvSpPr>
        <p:spPr>
          <a:xfrm>
            <a:off x="251520" y="1484784"/>
            <a:ext cx="8568952" cy="4824536"/>
          </a:xfrm>
        </p:spPr>
        <p:txBody>
          <a:bodyPr/>
          <a:lstStyle/>
          <a:p>
            <a:pPr marL="0" indent="0">
              <a:buNone/>
            </a:pPr>
            <a:r>
              <a:rPr lang="en-AU" sz="2200" u="sng" dirty="0"/>
              <a:t>Overview of changes</a:t>
            </a:r>
          </a:p>
          <a:p>
            <a:pPr marL="0" indent="0">
              <a:buNone/>
            </a:pPr>
            <a:r>
              <a:rPr lang="en-AU" sz="2200" b="0" dirty="0"/>
              <a:t>Intergovernmental organisations IGOs (not IGGs)</a:t>
            </a:r>
          </a:p>
          <a:p>
            <a:r>
              <a:rPr lang="en-AU" sz="2200" b="0" dirty="0"/>
              <a:t>No WTO</a:t>
            </a:r>
          </a:p>
          <a:p>
            <a:r>
              <a:rPr lang="en-AU" sz="2200" b="0" dirty="0"/>
              <a:t>UN, IMF and ICC</a:t>
            </a:r>
          </a:p>
          <a:p>
            <a:r>
              <a:rPr lang="en-AU" sz="2200" b="0" dirty="0"/>
              <a:t>Useful starting point is their websites; aims; how they work; good examples of successful work; </a:t>
            </a:r>
          </a:p>
          <a:p>
            <a:r>
              <a:rPr lang="en-AU" sz="2200" b="0" dirty="0"/>
              <a:t>Criticism of these organisations helps to evaluate their power and impact</a:t>
            </a:r>
          </a:p>
          <a:p>
            <a:r>
              <a:rPr lang="en-AU" sz="2200" b="0" dirty="0"/>
              <a:t>SD pre-blurb: </a:t>
            </a:r>
            <a:r>
              <a:rPr lang="en-AU" sz="2200" b="0" i="1" dirty="0"/>
              <a:t>‘manage and facilitate relations between states through their processes, protocols and legal arrangements. Students consider the ways these IGOs also have the capacity to challenge state sovereignty’</a:t>
            </a:r>
          </a:p>
          <a:p>
            <a:endParaRPr lang="en-AU" sz="2200" b="0" i="1" dirty="0"/>
          </a:p>
        </p:txBody>
      </p:sp>
    </p:spTree>
    <p:extLst>
      <p:ext uri="{BB962C8B-B14F-4D97-AF65-F5344CB8AC3E}">
        <p14:creationId xmlns:p14="http://schemas.microsoft.com/office/powerpoint/2010/main" val="39468321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IGO Cartoon</a:t>
            </a:r>
          </a:p>
        </p:txBody>
      </p:sp>
      <p:pic>
        <p:nvPicPr>
          <p:cNvPr id="4" name="Content Placeholder 3"/>
          <p:cNvPicPr>
            <a:picLocks noGrp="1" noChangeAspect="1"/>
          </p:cNvPicPr>
          <p:nvPr>
            <p:ph idx="1"/>
          </p:nvPr>
        </p:nvPicPr>
        <p:blipFill>
          <a:blip r:embed="rId3"/>
          <a:stretch>
            <a:fillRect/>
          </a:stretch>
        </p:blipFill>
        <p:spPr>
          <a:xfrm>
            <a:off x="1527426" y="1752600"/>
            <a:ext cx="6089148" cy="4760168"/>
          </a:xfrm>
        </p:spPr>
      </p:pic>
    </p:spTree>
    <p:extLst>
      <p:ext uri="{BB962C8B-B14F-4D97-AF65-F5344CB8AC3E}">
        <p14:creationId xmlns:p14="http://schemas.microsoft.com/office/powerpoint/2010/main" val="16347595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784976" cy="803176"/>
          </a:xfrm>
        </p:spPr>
        <p:txBody>
          <a:bodyPr/>
          <a:lstStyle/>
          <a:p>
            <a:r>
              <a:rPr lang="en-AU" dirty="0"/>
              <a:t>Unit 3.1</a:t>
            </a:r>
          </a:p>
        </p:txBody>
      </p:sp>
      <p:sp>
        <p:nvSpPr>
          <p:cNvPr id="3" name="Content Placeholder 2"/>
          <p:cNvSpPr>
            <a:spLocks noGrp="1"/>
          </p:cNvSpPr>
          <p:nvPr>
            <p:ph idx="1"/>
          </p:nvPr>
        </p:nvSpPr>
        <p:spPr>
          <a:xfrm>
            <a:off x="251520" y="908720"/>
            <a:ext cx="7776864" cy="5112568"/>
          </a:xfrm>
        </p:spPr>
        <p:txBody>
          <a:bodyPr/>
          <a:lstStyle/>
          <a:p>
            <a:pPr marL="0" indent="0">
              <a:buNone/>
            </a:pPr>
            <a:r>
              <a:rPr lang="en-AU" sz="2200" u="sng" dirty="0"/>
              <a:t>T&amp;L idea - UN</a:t>
            </a:r>
            <a:endParaRPr lang="en-AU" sz="2200" b="0" dirty="0"/>
          </a:p>
          <a:p>
            <a:r>
              <a:rPr lang="en-AU" sz="2200" b="0" dirty="0"/>
              <a:t>In pairs students given one cartoon (such as the one previous)</a:t>
            </a:r>
          </a:p>
          <a:p>
            <a:r>
              <a:rPr lang="en-AU" sz="2200" b="0" dirty="0"/>
              <a:t>Devise 3 questions based on this cartoon that increase in difficulty</a:t>
            </a:r>
          </a:p>
          <a:p>
            <a:r>
              <a:rPr lang="en-AU" sz="2200" b="0" dirty="0"/>
              <a:t>NB: students will need a list of instructional verbs to assist them</a:t>
            </a:r>
          </a:p>
          <a:p>
            <a:r>
              <a:rPr lang="en-AU" sz="2200" b="0" dirty="0"/>
              <a:t>Students devise marking criteria for the questions – looking at the Chief Assessor report will help students to understand the marking process</a:t>
            </a:r>
          </a:p>
          <a:p>
            <a:r>
              <a:rPr lang="en-AU" sz="2200" b="0" dirty="0"/>
              <a:t>Students write ‘model’ answers based on criteria … often leads to tweaking of questions and criteria</a:t>
            </a:r>
          </a:p>
          <a:p>
            <a:r>
              <a:rPr lang="en-AU" sz="2200" b="0" dirty="0"/>
              <a:t>Submit responses for marking</a:t>
            </a:r>
          </a:p>
          <a:p>
            <a:r>
              <a:rPr lang="en-AU" sz="2200" b="0" dirty="0"/>
              <a:t>Revision exercise: distribute pairs cartoons &amp; questions to the rest of the class to complete</a:t>
            </a:r>
          </a:p>
        </p:txBody>
      </p:sp>
      <p:sp>
        <p:nvSpPr>
          <p:cNvPr id="4" name="AutoShape 2" descr="rl.gif"/>
          <p:cNvSpPr>
            <a:spLocks noChangeAspect="1" noChangeArrowheads="1"/>
          </p:cNvSpPr>
          <p:nvPr/>
        </p:nvSpPr>
        <p:spPr bwMode="auto">
          <a:xfrm>
            <a:off x="0" y="0"/>
            <a:ext cx="179512" cy="1795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22605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1143000"/>
          </a:xfrm>
        </p:spPr>
        <p:txBody>
          <a:bodyPr/>
          <a:lstStyle/>
          <a:p>
            <a:r>
              <a:rPr lang="en-AU" sz="3600" dirty="0"/>
              <a:t>Unit 3.1</a:t>
            </a:r>
          </a:p>
        </p:txBody>
      </p:sp>
      <p:sp>
        <p:nvSpPr>
          <p:cNvPr id="3" name="Content Placeholder 2"/>
          <p:cNvSpPr>
            <a:spLocks noGrp="1"/>
          </p:cNvSpPr>
          <p:nvPr>
            <p:ph idx="1"/>
          </p:nvPr>
        </p:nvSpPr>
        <p:spPr>
          <a:xfrm>
            <a:off x="251520" y="1196752"/>
            <a:ext cx="8420472" cy="4826496"/>
          </a:xfrm>
        </p:spPr>
        <p:txBody>
          <a:bodyPr/>
          <a:lstStyle/>
          <a:p>
            <a:r>
              <a:rPr lang="en-AU" dirty="0">
                <a:solidFill>
                  <a:schemeClr val="tx1"/>
                </a:solidFill>
              </a:rPr>
              <a:t>Non state actors </a:t>
            </a:r>
            <a:r>
              <a:rPr lang="mr-IN" dirty="0">
                <a:solidFill>
                  <a:schemeClr val="tx1"/>
                </a:solidFill>
              </a:rPr>
              <a:t>–</a:t>
            </a:r>
            <a:r>
              <a:rPr lang="en-AU" dirty="0">
                <a:solidFill>
                  <a:schemeClr val="tx1"/>
                </a:solidFill>
              </a:rPr>
              <a:t> Potential case studies</a:t>
            </a:r>
          </a:p>
          <a:p>
            <a:pPr lvl="1">
              <a:buFont typeface="Arial" pitchFamily="34" charset="0"/>
              <a:buChar char="•"/>
            </a:pPr>
            <a:r>
              <a:rPr lang="en-AU" dirty="0">
                <a:solidFill>
                  <a:schemeClr val="tx1"/>
                </a:solidFill>
              </a:rPr>
              <a:t>Greenpeace</a:t>
            </a:r>
          </a:p>
          <a:p>
            <a:pPr lvl="1">
              <a:buFont typeface="Arial" pitchFamily="34" charset="0"/>
              <a:buChar char="•"/>
            </a:pPr>
            <a:r>
              <a:rPr lang="en-AU" dirty="0" err="1">
                <a:solidFill>
                  <a:schemeClr val="tx1"/>
                </a:solidFill>
              </a:rPr>
              <a:t>Daesh</a:t>
            </a:r>
            <a:endParaRPr lang="en-AU" dirty="0">
              <a:solidFill>
                <a:schemeClr val="tx1"/>
              </a:solidFill>
            </a:endParaRPr>
          </a:p>
          <a:p>
            <a:r>
              <a:rPr lang="en-AU" dirty="0">
                <a:solidFill>
                  <a:schemeClr val="tx1"/>
                </a:solidFill>
              </a:rPr>
              <a:t>Crucial aspects to cover</a:t>
            </a:r>
          </a:p>
          <a:p>
            <a:pPr lvl="1">
              <a:buFont typeface="Arial" pitchFamily="34" charset="0"/>
              <a:buChar char="•"/>
            </a:pPr>
            <a:r>
              <a:rPr lang="en-AU" dirty="0">
                <a:solidFill>
                  <a:schemeClr val="tx1"/>
                </a:solidFill>
              </a:rPr>
              <a:t>Aims</a:t>
            </a:r>
          </a:p>
          <a:p>
            <a:pPr lvl="1">
              <a:buFont typeface="Arial" pitchFamily="34" charset="0"/>
              <a:buChar char="•"/>
            </a:pPr>
            <a:r>
              <a:rPr lang="en-AU" dirty="0">
                <a:solidFill>
                  <a:schemeClr val="tx1"/>
                </a:solidFill>
              </a:rPr>
              <a:t>Roles</a:t>
            </a:r>
          </a:p>
          <a:p>
            <a:pPr lvl="1">
              <a:buFont typeface="Arial" pitchFamily="34" charset="0"/>
              <a:buChar char="•"/>
            </a:pPr>
            <a:r>
              <a:rPr lang="en-AU" dirty="0">
                <a:solidFill>
                  <a:schemeClr val="tx1"/>
                </a:solidFill>
              </a:rPr>
              <a:t>Power</a:t>
            </a:r>
          </a:p>
          <a:p>
            <a:pPr lvl="1">
              <a:buFont typeface="Arial" pitchFamily="34" charset="0"/>
              <a:buChar char="•"/>
            </a:pPr>
            <a:r>
              <a:rPr lang="en-AU" dirty="0">
                <a:solidFill>
                  <a:schemeClr val="tx1"/>
                </a:solidFill>
              </a:rPr>
              <a:t>Ability to challenge state sovereignty</a:t>
            </a:r>
          </a:p>
          <a:p>
            <a:pPr lvl="1">
              <a:buFont typeface="Arial" pitchFamily="34" charset="0"/>
              <a:buChar char="•"/>
            </a:pPr>
            <a:r>
              <a:rPr lang="en-AU" dirty="0">
                <a:solidFill>
                  <a:schemeClr val="tx1"/>
                </a:solidFill>
              </a:rPr>
              <a:t>Writing task </a:t>
            </a:r>
            <a:r>
              <a:rPr lang="mr-IN" dirty="0">
                <a:solidFill>
                  <a:schemeClr val="tx1"/>
                </a:solidFill>
              </a:rPr>
              <a:t>–</a:t>
            </a:r>
            <a:r>
              <a:rPr lang="en-AU" dirty="0">
                <a:solidFill>
                  <a:schemeClr val="tx1"/>
                </a:solidFill>
              </a:rPr>
              <a:t> ‘Evaluate to what extent one non-state actor is able to challenge state sovereignty.’</a:t>
            </a:r>
          </a:p>
        </p:txBody>
      </p:sp>
    </p:spTree>
    <p:extLst>
      <p:ext uri="{BB962C8B-B14F-4D97-AF65-F5344CB8AC3E}">
        <p14:creationId xmlns:p14="http://schemas.microsoft.com/office/powerpoint/2010/main" val="16043832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Unit 3.1</a:t>
            </a:r>
            <a:endParaRPr lang="en-US" dirty="0"/>
          </a:p>
        </p:txBody>
      </p:sp>
      <p:sp>
        <p:nvSpPr>
          <p:cNvPr id="3" name="Content Placeholder 2"/>
          <p:cNvSpPr>
            <a:spLocks noGrp="1"/>
          </p:cNvSpPr>
          <p:nvPr>
            <p:ph idx="1"/>
          </p:nvPr>
        </p:nvSpPr>
        <p:spPr>
          <a:xfrm>
            <a:off x="251520" y="1556792"/>
            <a:ext cx="8206680" cy="3962400"/>
          </a:xfrm>
        </p:spPr>
        <p:txBody>
          <a:bodyPr/>
          <a:lstStyle/>
          <a:p>
            <a:r>
              <a:rPr lang="en-AU" sz="2400" dirty="0">
                <a:solidFill>
                  <a:schemeClr val="tx1"/>
                </a:solidFill>
              </a:rPr>
              <a:t>TNC</a:t>
            </a:r>
          </a:p>
          <a:p>
            <a:r>
              <a:rPr lang="en-AU" sz="2400" dirty="0">
                <a:solidFill>
                  <a:schemeClr val="tx1"/>
                </a:solidFill>
              </a:rPr>
              <a:t>Choose ONE TNC only </a:t>
            </a:r>
          </a:p>
          <a:p>
            <a:pPr lvl="1">
              <a:buFont typeface="Arial" pitchFamily="34" charset="0"/>
              <a:buChar char="•"/>
            </a:pPr>
            <a:r>
              <a:rPr lang="en-AU" sz="2400" dirty="0">
                <a:solidFill>
                  <a:schemeClr val="tx1"/>
                </a:solidFill>
              </a:rPr>
              <a:t>Walmart</a:t>
            </a:r>
          </a:p>
          <a:p>
            <a:pPr lvl="2">
              <a:buFont typeface="Arial" pitchFamily="34" charset="0"/>
              <a:buChar char="•"/>
            </a:pPr>
            <a:r>
              <a:rPr lang="en-AU" sz="2100" dirty="0">
                <a:solidFill>
                  <a:schemeClr val="tx1"/>
                </a:solidFill>
              </a:rPr>
              <a:t>Aims</a:t>
            </a:r>
          </a:p>
          <a:p>
            <a:pPr lvl="2">
              <a:buFont typeface="Arial" pitchFamily="34" charset="0"/>
              <a:buChar char="•"/>
            </a:pPr>
            <a:r>
              <a:rPr lang="en-AU" sz="2100" dirty="0">
                <a:solidFill>
                  <a:schemeClr val="tx1"/>
                </a:solidFill>
              </a:rPr>
              <a:t>Roles</a:t>
            </a:r>
          </a:p>
          <a:p>
            <a:pPr lvl="2">
              <a:buFont typeface="Arial" pitchFamily="34" charset="0"/>
              <a:buChar char="•"/>
            </a:pPr>
            <a:r>
              <a:rPr lang="en-AU" sz="2100" dirty="0">
                <a:solidFill>
                  <a:schemeClr val="tx1"/>
                </a:solidFill>
              </a:rPr>
              <a:t>Power</a:t>
            </a:r>
          </a:p>
          <a:p>
            <a:pPr lvl="2">
              <a:buFont typeface="Arial" pitchFamily="34" charset="0"/>
              <a:buChar char="•"/>
            </a:pPr>
            <a:r>
              <a:rPr lang="en-AU" sz="2100" dirty="0">
                <a:solidFill>
                  <a:schemeClr val="tx1"/>
                </a:solidFill>
              </a:rPr>
              <a:t>Ability to challenge state sovereignty</a:t>
            </a:r>
          </a:p>
          <a:p>
            <a:pPr lvl="2">
              <a:buFont typeface="Arial" pitchFamily="34" charset="0"/>
              <a:buChar char="•"/>
            </a:pPr>
            <a:r>
              <a:rPr lang="en-AU" sz="2100" dirty="0">
                <a:solidFill>
                  <a:schemeClr val="tx1"/>
                </a:solidFill>
              </a:rPr>
              <a:t>Do not limit to operations in simply one state</a:t>
            </a:r>
          </a:p>
          <a:p>
            <a:r>
              <a:rPr lang="en-AU" sz="2400" b="0" dirty="0">
                <a:solidFill>
                  <a:schemeClr val="tx1"/>
                </a:solidFill>
              </a:rPr>
              <a:t>Ensure evaluation of power is balanced: do some good! </a:t>
            </a:r>
          </a:p>
          <a:p>
            <a:r>
              <a:rPr lang="en-AU" sz="2400" b="0" dirty="0">
                <a:solidFill>
                  <a:schemeClr val="tx1"/>
                </a:solidFill>
              </a:rPr>
              <a:t>SD pre-blurb: </a:t>
            </a:r>
            <a:r>
              <a:rPr lang="en-AU" sz="2400" b="0" i="1" dirty="0">
                <a:solidFill>
                  <a:schemeClr val="tx1"/>
                </a:solidFill>
              </a:rPr>
              <a:t>‘exploitative of host states, and by others as drivers of progress, skills and innovation’</a:t>
            </a:r>
          </a:p>
          <a:p>
            <a:endParaRPr lang="en-US" dirty="0"/>
          </a:p>
        </p:txBody>
      </p:sp>
    </p:spTree>
    <p:extLst>
      <p:ext uri="{BB962C8B-B14F-4D97-AF65-F5344CB8AC3E}">
        <p14:creationId xmlns:p14="http://schemas.microsoft.com/office/powerpoint/2010/main" val="42079159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714253"/>
          </a:xfrm>
        </p:spPr>
        <p:txBody>
          <a:bodyPr/>
          <a:lstStyle/>
          <a:p>
            <a:r>
              <a:rPr lang="en-AU" sz="4000" dirty="0"/>
              <a:t>Unit 3.1</a:t>
            </a:r>
            <a:endParaRPr lang="en-US" sz="4000" dirty="0"/>
          </a:p>
        </p:txBody>
      </p:sp>
      <p:sp>
        <p:nvSpPr>
          <p:cNvPr id="3" name="Content Placeholder 2"/>
          <p:cNvSpPr>
            <a:spLocks noGrp="1"/>
          </p:cNvSpPr>
          <p:nvPr>
            <p:ph idx="1"/>
          </p:nvPr>
        </p:nvSpPr>
        <p:spPr>
          <a:xfrm>
            <a:off x="323528" y="692696"/>
            <a:ext cx="8784976" cy="5040560"/>
          </a:xfrm>
        </p:spPr>
        <p:txBody>
          <a:bodyPr/>
          <a:lstStyle/>
          <a:p>
            <a:r>
              <a:rPr lang="en-US" dirty="0"/>
              <a:t>States</a:t>
            </a:r>
          </a:p>
          <a:p>
            <a:pPr lvl="1">
              <a:buFont typeface="Arial" pitchFamily="34" charset="0"/>
              <a:buChar char="•"/>
            </a:pPr>
            <a:r>
              <a:rPr lang="en-US" sz="2400" dirty="0"/>
              <a:t>Aims, Role, Power</a:t>
            </a:r>
          </a:p>
          <a:p>
            <a:pPr lvl="1">
              <a:buFont typeface="Arial" pitchFamily="34" charset="0"/>
              <a:buChar char="•"/>
            </a:pPr>
            <a:r>
              <a:rPr lang="en-US" sz="2400" dirty="0"/>
              <a:t>Ability to challenge state sovereignty</a:t>
            </a:r>
          </a:p>
          <a:p>
            <a:pPr lvl="2">
              <a:buFont typeface="Arial" pitchFamily="34" charset="0"/>
              <a:buChar char="•"/>
            </a:pPr>
            <a:r>
              <a:rPr lang="en-US" sz="2100" dirty="0"/>
              <a:t>Russia and Ukraine</a:t>
            </a:r>
          </a:p>
          <a:p>
            <a:pPr lvl="2">
              <a:buFont typeface="Arial" pitchFamily="34" charset="0"/>
              <a:buChar char="•"/>
            </a:pPr>
            <a:r>
              <a:rPr lang="en-US" sz="2100" dirty="0"/>
              <a:t>US in Syria</a:t>
            </a:r>
          </a:p>
          <a:p>
            <a:r>
              <a:rPr lang="en-US" dirty="0"/>
              <a:t>Learning activity</a:t>
            </a:r>
          </a:p>
          <a:p>
            <a:pPr lvl="1">
              <a:buFont typeface="Arial" pitchFamily="34" charset="0"/>
              <a:buChar char="•"/>
            </a:pPr>
            <a:r>
              <a:rPr lang="en-US" sz="2400" dirty="0"/>
              <a:t>Using the US and Syria as a case study, ask students to identify the following</a:t>
            </a:r>
          </a:p>
          <a:p>
            <a:pPr lvl="2">
              <a:buFont typeface="Arial" pitchFamily="34" charset="0"/>
              <a:buChar char="•"/>
            </a:pPr>
            <a:r>
              <a:rPr lang="en-US" sz="2400" dirty="0"/>
              <a:t>Areas where sovereignty is challenged</a:t>
            </a:r>
          </a:p>
          <a:p>
            <a:pPr lvl="2">
              <a:buFont typeface="Arial" pitchFamily="34" charset="0"/>
              <a:buChar char="•"/>
            </a:pPr>
            <a:r>
              <a:rPr lang="en-US" sz="2400" dirty="0"/>
              <a:t>Areas where sovereignty is not challenged</a:t>
            </a:r>
          </a:p>
          <a:p>
            <a:pPr lvl="2">
              <a:buFont typeface="Arial" pitchFamily="34" charset="0"/>
              <a:buChar char="•"/>
            </a:pPr>
            <a:r>
              <a:rPr lang="en-US" sz="2400" dirty="0"/>
              <a:t>Why are some areas able to be challenged and others not (teaching analysis </a:t>
            </a:r>
            <a:r>
              <a:rPr lang="mr-IN" sz="2400" dirty="0"/>
              <a:t>–</a:t>
            </a:r>
            <a:r>
              <a:rPr lang="en-US" sz="2400" dirty="0"/>
              <a:t> how and why)</a:t>
            </a:r>
          </a:p>
          <a:p>
            <a:pPr lvl="1"/>
            <a:endParaRPr lang="en-US" dirty="0"/>
          </a:p>
        </p:txBody>
      </p:sp>
    </p:spTree>
    <p:extLst>
      <p:ext uri="{BB962C8B-B14F-4D97-AF65-F5344CB8AC3E}">
        <p14:creationId xmlns:p14="http://schemas.microsoft.com/office/powerpoint/2010/main" val="19079086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3.1</a:t>
            </a:r>
          </a:p>
        </p:txBody>
      </p:sp>
      <p:sp>
        <p:nvSpPr>
          <p:cNvPr id="3" name="Content Placeholder 2"/>
          <p:cNvSpPr>
            <a:spLocks noGrp="1"/>
          </p:cNvSpPr>
          <p:nvPr>
            <p:ph idx="1"/>
          </p:nvPr>
        </p:nvSpPr>
        <p:spPr/>
        <p:txBody>
          <a:bodyPr/>
          <a:lstStyle/>
          <a:p>
            <a:r>
              <a:rPr lang="en-US" dirty="0"/>
              <a:t>Regional Groupings</a:t>
            </a:r>
          </a:p>
          <a:p>
            <a:pPr marL="266700" lvl="1" indent="-266700">
              <a:buFont typeface="Arial" pitchFamily="34" charset="0"/>
              <a:buChar char="•"/>
            </a:pPr>
            <a:r>
              <a:rPr lang="en-US" dirty="0"/>
              <a:t>Specific ability to impact state sovereignty</a:t>
            </a:r>
          </a:p>
          <a:p>
            <a:pPr lvl="1">
              <a:buFont typeface="Arial" pitchFamily="34" charset="0"/>
              <a:buChar char="•"/>
            </a:pPr>
            <a:r>
              <a:rPr lang="en-US" dirty="0"/>
              <a:t>NATO </a:t>
            </a:r>
          </a:p>
          <a:p>
            <a:pPr lvl="1">
              <a:buFont typeface="Arial" pitchFamily="34" charset="0"/>
              <a:buChar char="•"/>
            </a:pPr>
            <a:r>
              <a:rPr lang="en-US" dirty="0"/>
              <a:t>EU</a:t>
            </a:r>
          </a:p>
          <a:p>
            <a:pPr lvl="1">
              <a:buFont typeface="Arial" pitchFamily="34" charset="0"/>
              <a:buChar char="•"/>
            </a:pPr>
            <a:r>
              <a:rPr lang="en-US" dirty="0"/>
              <a:t>Arab League </a:t>
            </a:r>
          </a:p>
          <a:p>
            <a:endParaRPr lang="en-US" dirty="0"/>
          </a:p>
        </p:txBody>
      </p:sp>
    </p:spTree>
    <p:extLst>
      <p:ext uri="{BB962C8B-B14F-4D97-AF65-F5344CB8AC3E}">
        <p14:creationId xmlns:p14="http://schemas.microsoft.com/office/powerpoint/2010/main" val="35294630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 a glance</a:t>
            </a:r>
          </a:p>
        </p:txBody>
      </p:sp>
      <p:sp>
        <p:nvSpPr>
          <p:cNvPr id="3" name="Content Placeholder 2"/>
          <p:cNvSpPr>
            <a:spLocks noGrp="1"/>
          </p:cNvSpPr>
          <p:nvPr>
            <p:ph idx="1"/>
          </p:nvPr>
        </p:nvSpPr>
        <p:spPr>
          <a:xfrm>
            <a:off x="395536" y="1556792"/>
            <a:ext cx="8496944" cy="1944216"/>
          </a:xfrm>
        </p:spPr>
        <p:txBody>
          <a:bodyPr/>
          <a:lstStyle/>
          <a:p>
            <a:r>
              <a:rPr lang="en-US" sz="2800" dirty="0"/>
              <a:t>The VCE Global Politics 2018-2023 replaces the interim Global Politics Unit 3 and 4 2016-2017. </a:t>
            </a:r>
          </a:p>
          <a:p>
            <a:r>
              <a:rPr lang="en-US" sz="2800" dirty="0"/>
              <a:t>Minimal changes have been made with some minor changes to key knowledge.                                                           </a:t>
            </a:r>
            <a:endParaRPr lang="en-AU" sz="2800" dirty="0"/>
          </a:p>
        </p:txBody>
      </p:sp>
    </p:spTree>
    <p:extLst>
      <p:ext uri="{BB962C8B-B14F-4D97-AF65-F5344CB8AC3E}">
        <p14:creationId xmlns:p14="http://schemas.microsoft.com/office/powerpoint/2010/main" val="2492471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3.1</a:t>
            </a:r>
          </a:p>
        </p:txBody>
      </p:sp>
      <p:sp>
        <p:nvSpPr>
          <p:cNvPr id="3" name="Content Placeholder 2"/>
          <p:cNvSpPr>
            <a:spLocks noGrp="1"/>
          </p:cNvSpPr>
          <p:nvPr>
            <p:ph idx="1"/>
          </p:nvPr>
        </p:nvSpPr>
        <p:spPr/>
        <p:txBody>
          <a:bodyPr/>
          <a:lstStyle/>
          <a:p>
            <a:r>
              <a:rPr lang="en-US" dirty="0"/>
              <a:t>Contested Borders</a:t>
            </a:r>
          </a:p>
          <a:p>
            <a:r>
              <a:rPr lang="en-US" dirty="0"/>
              <a:t>Specific ability to impact state sovereignty</a:t>
            </a:r>
          </a:p>
          <a:p>
            <a:pPr lvl="1">
              <a:buFont typeface="Arial" pitchFamily="34" charset="0"/>
              <a:buChar char="•"/>
            </a:pPr>
            <a:r>
              <a:rPr lang="en-US" dirty="0"/>
              <a:t>Sudan</a:t>
            </a:r>
          </a:p>
          <a:p>
            <a:pPr lvl="1">
              <a:buFont typeface="Arial" pitchFamily="34" charset="0"/>
              <a:buChar char="•"/>
            </a:pPr>
            <a:r>
              <a:rPr lang="en-US" dirty="0"/>
              <a:t>Ukraine</a:t>
            </a:r>
          </a:p>
          <a:p>
            <a:pPr lvl="1">
              <a:buFont typeface="Arial" pitchFamily="34" charset="0"/>
              <a:buChar char="•"/>
            </a:pPr>
            <a:r>
              <a:rPr lang="en-US" dirty="0"/>
              <a:t>Kashmir</a:t>
            </a:r>
          </a:p>
          <a:p>
            <a:pPr lvl="1">
              <a:buFont typeface="Arial" pitchFamily="34" charset="0"/>
              <a:buChar char="•"/>
            </a:pPr>
            <a:r>
              <a:rPr lang="en-US" dirty="0"/>
              <a:t>South China Sea</a:t>
            </a:r>
          </a:p>
          <a:p>
            <a:pPr lvl="1">
              <a:buFont typeface="Arial" pitchFamily="34" charset="0"/>
              <a:buChar char="•"/>
            </a:pPr>
            <a:r>
              <a:rPr lang="en-US" dirty="0"/>
              <a:t>Will require some context (pre ten year limit)</a:t>
            </a:r>
          </a:p>
          <a:p>
            <a:pPr lvl="1">
              <a:buFont typeface="Arial" pitchFamily="34" charset="0"/>
              <a:buChar char="•"/>
            </a:pPr>
            <a:r>
              <a:rPr lang="en-US" dirty="0"/>
              <a:t>Student answers must be based on events from within the last ten years</a:t>
            </a:r>
          </a:p>
          <a:p>
            <a:endParaRPr lang="en-US" dirty="0"/>
          </a:p>
        </p:txBody>
      </p:sp>
    </p:spTree>
    <p:extLst>
      <p:ext uri="{BB962C8B-B14F-4D97-AF65-F5344CB8AC3E}">
        <p14:creationId xmlns:p14="http://schemas.microsoft.com/office/powerpoint/2010/main" val="3394620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72400" cy="1143000"/>
          </a:xfrm>
        </p:spPr>
        <p:txBody>
          <a:bodyPr/>
          <a:lstStyle/>
          <a:p>
            <a:r>
              <a:rPr lang="en-US" dirty="0"/>
              <a:t>Unit 3.1</a:t>
            </a:r>
          </a:p>
        </p:txBody>
      </p:sp>
      <p:sp>
        <p:nvSpPr>
          <p:cNvPr id="3" name="Content Placeholder 2"/>
          <p:cNvSpPr>
            <a:spLocks noGrp="1"/>
          </p:cNvSpPr>
          <p:nvPr>
            <p:ph idx="1"/>
          </p:nvPr>
        </p:nvSpPr>
        <p:spPr>
          <a:xfrm>
            <a:off x="395536" y="1052736"/>
            <a:ext cx="8280920" cy="3962400"/>
          </a:xfrm>
        </p:spPr>
        <p:txBody>
          <a:bodyPr/>
          <a:lstStyle/>
          <a:p>
            <a:r>
              <a:rPr lang="en-US" dirty="0"/>
              <a:t>Issues that require multilateral resolution</a:t>
            </a:r>
          </a:p>
          <a:p>
            <a:pPr lvl="1">
              <a:buFont typeface="Arial" pitchFamily="34" charset="0"/>
              <a:buChar char="•"/>
            </a:pPr>
            <a:r>
              <a:rPr lang="en-US" dirty="0"/>
              <a:t>Libya</a:t>
            </a:r>
          </a:p>
          <a:p>
            <a:pPr lvl="1">
              <a:buFont typeface="Arial" pitchFamily="34" charset="0"/>
              <a:buChar char="•"/>
            </a:pPr>
            <a:r>
              <a:rPr lang="en-US" dirty="0"/>
              <a:t>Syria</a:t>
            </a:r>
          </a:p>
          <a:p>
            <a:pPr lvl="1">
              <a:buFont typeface="Arial" pitchFamily="34" charset="0"/>
              <a:buChar char="•"/>
            </a:pPr>
            <a:r>
              <a:rPr lang="en-US" dirty="0"/>
              <a:t>Sovereign debt crisis</a:t>
            </a:r>
          </a:p>
          <a:p>
            <a:pPr lvl="1">
              <a:buFont typeface="Arial" pitchFamily="34" charset="0"/>
              <a:buChar char="•"/>
            </a:pPr>
            <a:r>
              <a:rPr lang="en-US" dirty="0"/>
              <a:t>North Korea’s nuclear </a:t>
            </a:r>
            <a:r>
              <a:rPr lang="en-US" dirty="0" err="1"/>
              <a:t>programme</a:t>
            </a:r>
            <a:endParaRPr lang="en-US" dirty="0"/>
          </a:p>
          <a:p>
            <a:pPr lvl="1">
              <a:buFont typeface="Arial" pitchFamily="34" charset="0"/>
              <a:buChar char="•"/>
            </a:pPr>
            <a:r>
              <a:rPr lang="en-US" dirty="0"/>
              <a:t>Any situation where one or two states are unable to find a resolution</a:t>
            </a:r>
          </a:p>
          <a:p>
            <a:pPr lvl="1">
              <a:buFont typeface="Arial" pitchFamily="34" charset="0"/>
              <a:buChar char="•"/>
            </a:pPr>
            <a:r>
              <a:rPr lang="en-US" dirty="0"/>
              <a:t>These situations will often include challenges to sovereignty</a:t>
            </a:r>
          </a:p>
          <a:p>
            <a:pPr lvl="1">
              <a:buFont typeface="Arial" pitchFamily="34" charset="0"/>
              <a:buChar char="•"/>
            </a:pPr>
            <a:r>
              <a:rPr lang="en-US" dirty="0"/>
              <a:t>These case studies should be chosen from case studies you are already undertaking</a:t>
            </a:r>
          </a:p>
          <a:p>
            <a:endParaRPr lang="en-US" dirty="0"/>
          </a:p>
        </p:txBody>
      </p:sp>
    </p:spTree>
    <p:extLst>
      <p:ext uri="{BB962C8B-B14F-4D97-AF65-F5344CB8AC3E}">
        <p14:creationId xmlns:p14="http://schemas.microsoft.com/office/powerpoint/2010/main" val="29131025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3.1 </a:t>
            </a:r>
            <a:r>
              <a:rPr lang="mr-IN" dirty="0"/>
              <a:t>–</a:t>
            </a:r>
            <a:r>
              <a:rPr lang="en-US" dirty="0"/>
              <a:t> Final thoughts</a:t>
            </a:r>
          </a:p>
        </p:txBody>
      </p:sp>
      <p:sp>
        <p:nvSpPr>
          <p:cNvPr id="3" name="Content Placeholder 2"/>
          <p:cNvSpPr>
            <a:spLocks noGrp="1"/>
          </p:cNvSpPr>
          <p:nvPr>
            <p:ph idx="1"/>
          </p:nvPr>
        </p:nvSpPr>
        <p:spPr/>
        <p:txBody>
          <a:bodyPr/>
          <a:lstStyle/>
          <a:p>
            <a:r>
              <a:rPr lang="en-US" dirty="0"/>
              <a:t>Double up wherever possible</a:t>
            </a:r>
          </a:p>
          <a:p>
            <a:r>
              <a:rPr lang="en-US" dirty="0"/>
              <a:t>Use aspects from 3.1 in other areas of study</a:t>
            </a:r>
          </a:p>
          <a:p>
            <a:r>
              <a:rPr lang="en-US" dirty="0"/>
              <a:t>Focus your teaching on assisting the students to:</a:t>
            </a:r>
          </a:p>
          <a:p>
            <a:pPr lvl="1">
              <a:buFont typeface="Arial" pitchFamily="34" charset="0"/>
              <a:buChar char="•"/>
            </a:pPr>
            <a:r>
              <a:rPr lang="en-US" dirty="0"/>
              <a:t>Assess to the outcome</a:t>
            </a:r>
          </a:p>
          <a:p>
            <a:pPr lvl="1">
              <a:buFont typeface="Arial" pitchFamily="34" charset="0"/>
              <a:buChar char="•"/>
            </a:pPr>
            <a:r>
              <a:rPr lang="en-US" dirty="0"/>
              <a:t>Demonstrate the key knowledge</a:t>
            </a:r>
          </a:p>
          <a:p>
            <a:pPr lvl="1">
              <a:buFont typeface="Arial" pitchFamily="34" charset="0"/>
              <a:buChar char="•"/>
            </a:pPr>
            <a:r>
              <a:rPr lang="en-US" dirty="0"/>
              <a:t>Teach the key skills explicitly</a:t>
            </a:r>
          </a:p>
        </p:txBody>
      </p:sp>
    </p:spTree>
    <p:extLst>
      <p:ext uri="{BB962C8B-B14F-4D97-AF65-F5344CB8AC3E}">
        <p14:creationId xmlns:p14="http://schemas.microsoft.com/office/powerpoint/2010/main" val="6856853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U3 AOS2 Outcome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8203330"/>
              </p:ext>
            </p:extLst>
          </p:nvPr>
        </p:nvGraphicFramePr>
        <p:xfrm>
          <a:off x="611560" y="1772816"/>
          <a:ext cx="7772400" cy="2108200"/>
        </p:xfrm>
        <a:graphic>
          <a:graphicData uri="http://schemas.openxmlformats.org/drawingml/2006/table">
            <a:tbl>
              <a:tblPr firstRow="1" bandRow="1">
                <a:tableStyleId>{5C22544A-7EE6-4342-B048-85BDC9FD1C3A}</a:tableStyleId>
              </a:tblPr>
              <a:tblGrid>
                <a:gridCol w="3166120">
                  <a:extLst>
                    <a:ext uri="{9D8B030D-6E8A-4147-A177-3AD203B41FA5}">
                      <a16:colId xmlns:a16="http://schemas.microsoft.com/office/drawing/2014/main" val="20000"/>
                    </a:ext>
                  </a:extLst>
                </a:gridCol>
                <a:gridCol w="4606280">
                  <a:extLst>
                    <a:ext uri="{9D8B030D-6E8A-4147-A177-3AD203B41FA5}">
                      <a16:colId xmlns:a16="http://schemas.microsoft.com/office/drawing/2014/main" val="20001"/>
                    </a:ext>
                  </a:extLst>
                </a:gridCol>
              </a:tblGrid>
              <a:tr h="370840">
                <a:tc>
                  <a:txBody>
                    <a:bodyPr/>
                    <a:lstStyle/>
                    <a:p>
                      <a:r>
                        <a:rPr lang="en-AU" dirty="0"/>
                        <a:t>Unit  AOS1 2016-2017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AOS1 2018-2023</a:t>
                      </a:r>
                    </a:p>
                  </a:txBody>
                  <a:tcPr/>
                </a:tc>
                <a:extLst>
                  <a:ext uri="{0D108BD9-81ED-4DB2-BD59-A6C34878D82A}">
                    <a16:rowId xmlns:a16="http://schemas.microsoft.com/office/drawing/2014/main" val="10000"/>
                  </a:ext>
                </a:extLst>
              </a:tr>
              <a:tr h="370840">
                <a:tc>
                  <a:txBody>
                    <a:bodyPr/>
                    <a:lstStyle/>
                    <a:p>
                      <a:r>
                        <a:rPr lang="en-US" dirty="0"/>
                        <a:t>…. the student should be able to </a:t>
                      </a:r>
                      <a:r>
                        <a:rPr lang="en-US" dirty="0" err="1"/>
                        <a:t>analyse</a:t>
                      </a:r>
                      <a:r>
                        <a:rPr lang="en-US" dirty="0"/>
                        <a:t> and evaluate types of power as used by a specific Asia-Pacific state in the region in pursuit of its national interests.</a:t>
                      </a:r>
                      <a:endParaRPr lang="en-AU" dirty="0"/>
                    </a:p>
                  </a:txBody>
                  <a:tcPr/>
                </a:tc>
                <a:tc>
                  <a:txBody>
                    <a:bodyPr/>
                    <a:lstStyle/>
                    <a:p>
                      <a:r>
                        <a:rPr lang="en-US" b="1" dirty="0"/>
                        <a:t>…. the student should be able to </a:t>
                      </a:r>
                      <a:r>
                        <a:rPr lang="en-US" b="1" dirty="0" err="1"/>
                        <a:t>analyse</a:t>
                      </a:r>
                      <a:r>
                        <a:rPr lang="en-US" b="1" dirty="0"/>
                        <a:t> and </a:t>
                      </a:r>
                      <a:r>
                        <a:rPr lang="en-US" b="1" dirty="0">
                          <a:solidFill>
                            <a:srgbClr val="0099E3"/>
                          </a:solidFill>
                        </a:rPr>
                        <a:t>evaluate the effectiveness of the use of</a:t>
                      </a:r>
                      <a:r>
                        <a:rPr lang="en-US" b="1" dirty="0"/>
                        <a:t> various types of power by a specific Asia-Pacific state in pursuit of its national interests.</a:t>
                      </a:r>
                      <a:endParaRPr lang="en-AU"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09523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Knowledge and Skills AOS2</a:t>
            </a:r>
          </a:p>
        </p:txBody>
      </p:sp>
      <p:sp>
        <p:nvSpPr>
          <p:cNvPr id="3" name="Content Placeholder 2"/>
          <p:cNvSpPr>
            <a:spLocks noGrp="1"/>
          </p:cNvSpPr>
          <p:nvPr>
            <p:ph idx="1"/>
          </p:nvPr>
        </p:nvSpPr>
        <p:spPr>
          <a:xfrm>
            <a:off x="251520" y="1484784"/>
            <a:ext cx="8134672" cy="3962400"/>
          </a:xfrm>
        </p:spPr>
        <p:txBody>
          <a:bodyPr/>
          <a:lstStyle/>
          <a:p>
            <a:r>
              <a:rPr lang="en-AU" dirty="0"/>
              <a:t>Key Terms</a:t>
            </a:r>
          </a:p>
          <a:p>
            <a:pPr lvl="1">
              <a:buFont typeface="Arial" pitchFamily="34" charset="0"/>
              <a:buChar char="•"/>
            </a:pPr>
            <a:r>
              <a:rPr lang="en-AU" dirty="0"/>
              <a:t>nation and state are now in AOS1</a:t>
            </a:r>
          </a:p>
          <a:p>
            <a:pPr lvl="1">
              <a:buFont typeface="Arial" pitchFamily="34" charset="0"/>
              <a:buChar char="•"/>
            </a:pPr>
            <a:r>
              <a:rPr lang="en-AU" dirty="0"/>
              <a:t>National interests can be global </a:t>
            </a:r>
            <a:r>
              <a:rPr lang="mr-IN" dirty="0"/>
              <a:t>–</a:t>
            </a:r>
            <a:r>
              <a:rPr lang="en-AU" dirty="0"/>
              <a:t> not only regional in focus (</a:t>
            </a:r>
            <a:r>
              <a:rPr lang="en-AU" dirty="0" err="1"/>
              <a:t>Eg</a:t>
            </a:r>
            <a:r>
              <a:rPr lang="en-AU" dirty="0"/>
              <a:t>. China trade and development in Africa, Australia seeking a closer relationship with the UK (post-BREXIT?)</a:t>
            </a:r>
          </a:p>
          <a:p>
            <a:pPr lvl="2">
              <a:buFont typeface="Arial" pitchFamily="34" charset="0"/>
              <a:buChar char="•"/>
            </a:pPr>
            <a:r>
              <a:rPr lang="en-AU" b="1" dirty="0">
                <a:solidFill>
                  <a:srgbClr val="0099CC"/>
                </a:solidFill>
              </a:rPr>
              <a:t>When studying </a:t>
            </a:r>
            <a:r>
              <a:rPr lang="en-AU" b="1" u="sng" dirty="0">
                <a:solidFill>
                  <a:srgbClr val="0099CC"/>
                </a:solidFill>
              </a:rPr>
              <a:t>regional relationships</a:t>
            </a:r>
            <a:r>
              <a:rPr lang="en-AU" b="1" dirty="0">
                <a:solidFill>
                  <a:srgbClr val="0099CC"/>
                </a:solidFill>
              </a:rPr>
              <a:t>. Must use the listed Asia-Pacific states in the Study Design p. 32</a:t>
            </a:r>
          </a:p>
          <a:p>
            <a:pPr lvl="1">
              <a:buFont typeface="Arial" pitchFamily="34" charset="0"/>
              <a:buChar char="•"/>
            </a:pPr>
            <a:r>
              <a:rPr lang="en-AU" dirty="0"/>
              <a:t>Differing interpretations may depend on factors such as cultural identity, international relationships and state security</a:t>
            </a:r>
          </a:p>
          <a:p>
            <a:endParaRPr lang="en-AU" dirty="0"/>
          </a:p>
        </p:txBody>
      </p:sp>
    </p:spTree>
    <p:extLst>
      <p:ext uri="{BB962C8B-B14F-4D97-AF65-F5344CB8AC3E}">
        <p14:creationId xmlns:p14="http://schemas.microsoft.com/office/powerpoint/2010/main" val="33487727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1143000"/>
          </a:xfrm>
        </p:spPr>
        <p:txBody>
          <a:bodyPr/>
          <a:lstStyle/>
          <a:p>
            <a:r>
              <a:rPr lang="en-AU" sz="3600" dirty="0"/>
              <a:t>Unit 3.2</a:t>
            </a:r>
          </a:p>
        </p:txBody>
      </p:sp>
      <p:sp>
        <p:nvSpPr>
          <p:cNvPr id="3" name="Content Placeholder 2"/>
          <p:cNvSpPr>
            <a:spLocks noGrp="1"/>
          </p:cNvSpPr>
          <p:nvPr>
            <p:ph idx="1"/>
          </p:nvPr>
        </p:nvSpPr>
        <p:spPr>
          <a:xfrm>
            <a:off x="721804" y="1052736"/>
            <a:ext cx="7772400" cy="4339774"/>
          </a:xfrm>
        </p:spPr>
        <p:txBody>
          <a:bodyPr/>
          <a:lstStyle/>
          <a:p>
            <a:r>
              <a:rPr lang="en-AU" dirty="0">
                <a:solidFill>
                  <a:schemeClr val="tx1"/>
                </a:solidFill>
              </a:rPr>
              <a:t>For whichever state you choose, you must have:</a:t>
            </a:r>
          </a:p>
          <a:p>
            <a:pPr lvl="1">
              <a:buFont typeface="Arial" pitchFamily="34" charset="0"/>
              <a:buChar char="•"/>
            </a:pPr>
            <a:r>
              <a:rPr lang="en-AU" dirty="0">
                <a:solidFill>
                  <a:schemeClr val="tx1"/>
                </a:solidFill>
              </a:rPr>
              <a:t>Examples of:</a:t>
            </a:r>
          </a:p>
          <a:p>
            <a:pPr lvl="2">
              <a:buFont typeface="Arial" pitchFamily="34" charset="0"/>
              <a:buChar char="•"/>
            </a:pPr>
            <a:r>
              <a:rPr lang="en-AU" dirty="0">
                <a:solidFill>
                  <a:schemeClr val="tx1"/>
                </a:solidFill>
              </a:rPr>
              <a:t>hard and soft power</a:t>
            </a:r>
          </a:p>
          <a:p>
            <a:pPr lvl="2">
              <a:buFont typeface="Arial" pitchFamily="34" charset="0"/>
              <a:buChar char="•"/>
            </a:pPr>
            <a:r>
              <a:rPr lang="en-AU" dirty="0">
                <a:solidFill>
                  <a:schemeClr val="tx1"/>
                </a:solidFill>
              </a:rPr>
              <a:t>Military power</a:t>
            </a:r>
          </a:p>
          <a:p>
            <a:pPr lvl="2">
              <a:buFont typeface="Arial" pitchFamily="34" charset="0"/>
              <a:buChar char="•"/>
            </a:pPr>
            <a:r>
              <a:rPr lang="en-AU" dirty="0">
                <a:solidFill>
                  <a:schemeClr val="tx1"/>
                </a:solidFill>
              </a:rPr>
              <a:t>Economic power (trade and aid)</a:t>
            </a:r>
          </a:p>
          <a:p>
            <a:pPr lvl="2">
              <a:buFont typeface="Arial" pitchFamily="34" charset="0"/>
              <a:buChar char="•"/>
            </a:pPr>
            <a:r>
              <a:rPr lang="en-AU" dirty="0">
                <a:solidFill>
                  <a:schemeClr val="tx1"/>
                </a:solidFill>
              </a:rPr>
              <a:t>Political power</a:t>
            </a:r>
          </a:p>
          <a:p>
            <a:pPr lvl="2">
              <a:buFont typeface="Arial" pitchFamily="34" charset="0"/>
              <a:buChar char="•"/>
            </a:pPr>
            <a:r>
              <a:rPr lang="en-AU" dirty="0">
                <a:solidFill>
                  <a:schemeClr val="tx1"/>
                </a:solidFill>
              </a:rPr>
              <a:t>Diplomatic power</a:t>
            </a:r>
          </a:p>
          <a:p>
            <a:pPr lvl="2">
              <a:buFont typeface="Arial" pitchFamily="34" charset="0"/>
              <a:buChar char="•"/>
            </a:pPr>
            <a:r>
              <a:rPr lang="en-AU" dirty="0">
                <a:solidFill>
                  <a:schemeClr val="tx1"/>
                </a:solidFill>
              </a:rPr>
              <a:t>Cultural power (usually soft power)</a:t>
            </a:r>
          </a:p>
          <a:p>
            <a:pPr lvl="1">
              <a:buFont typeface="Arial" pitchFamily="34" charset="0"/>
              <a:buChar char="•"/>
            </a:pPr>
            <a:r>
              <a:rPr lang="en-AU" dirty="0">
                <a:solidFill>
                  <a:schemeClr val="tx1"/>
                </a:solidFill>
              </a:rPr>
              <a:t>Students must still examine types of power AND foreign policy instruments</a:t>
            </a:r>
          </a:p>
          <a:p>
            <a:pPr lvl="1">
              <a:buFont typeface="Arial" pitchFamily="34" charset="0"/>
              <a:buChar char="•"/>
            </a:pPr>
            <a:r>
              <a:rPr lang="en-AU" dirty="0">
                <a:solidFill>
                  <a:schemeClr val="tx1"/>
                </a:solidFill>
              </a:rPr>
              <a:t>Evaluate the relative importance</a:t>
            </a:r>
          </a:p>
          <a:p>
            <a:pPr lvl="1"/>
            <a:endParaRPr lang="en-AU" dirty="0">
              <a:solidFill>
                <a:srgbClr val="FF0000"/>
              </a:solidFill>
            </a:endParaRPr>
          </a:p>
        </p:txBody>
      </p:sp>
    </p:spTree>
    <p:extLst>
      <p:ext uri="{BB962C8B-B14F-4D97-AF65-F5344CB8AC3E}">
        <p14:creationId xmlns:p14="http://schemas.microsoft.com/office/powerpoint/2010/main" val="86223005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Unit 3.2 - Suggestions</a:t>
            </a:r>
            <a:endParaRPr lang="en-US" dirty="0"/>
          </a:p>
        </p:txBody>
      </p:sp>
      <p:sp>
        <p:nvSpPr>
          <p:cNvPr id="3" name="Content Placeholder 2"/>
          <p:cNvSpPr>
            <a:spLocks noGrp="1"/>
          </p:cNvSpPr>
          <p:nvPr>
            <p:ph idx="1"/>
          </p:nvPr>
        </p:nvSpPr>
        <p:spPr>
          <a:xfrm>
            <a:off x="685800" y="1752600"/>
            <a:ext cx="7772400" cy="3962400"/>
          </a:xfrm>
        </p:spPr>
        <p:txBody>
          <a:bodyPr/>
          <a:lstStyle/>
          <a:p>
            <a:r>
              <a:rPr lang="en-US" dirty="0"/>
              <a:t>Collate a booklet of recent articles relating to each type of power and FP instrument</a:t>
            </a:r>
          </a:p>
          <a:p>
            <a:r>
              <a:rPr lang="en-US" dirty="0"/>
              <a:t>Provide context for actions</a:t>
            </a:r>
          </a:p>
          <a:p>
            <a:r>
              <a:rPr lang="en-US" dirty="0"/>
              <a:t>Locate sources and examples that facilitate evaluative comment</a:t>
            </a:r>
          </a:p>
          <a:p>
            <a:pPr lvl="1"/>
            <a:r>
              <a:rPr lang="en-US" dirty="0"/>
              <a:t>Success</a:t>
            </a:r>
          </a:p>
          <a:p>
            <a:pPr lvl="1"/>
            <a:r>
              <a:rPr lang="en-US" dirty="0"/>
              <a:t>Failure</a:t>
            </a:r>
          </a:p>
          <a:p>
            <a:r>
              <a:rPr lang="en-US" dirty="0"/>
              <a:t>Types of power and national interests do not exist in isolation</a:t>
            </a:r>
          </a:p>
          <a:p>
            <a:endParaRPr lang="en-US" dirty="0"/>
          </a:p>
        </p:txBody>
      </p:sp>
    </p:spTree>
    <p:extLst>
      <p:ext uri="{BB962C8B-B14F-4D97-AF65-F5344CB8AC3E}">
        <p14:creationId xmlns:p14="http://schemas.microsoft.com/office/powerpoint/2010/main" val="32665731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Unit 3.2 - China</a:t>
            </a:r>
          </a:p>
        </p:txBody>
      </p:sp>
      <p:sp>
        <p:nvSpPr>
          <p:cNvPr id="5" name="Content Placeholder 4"/>
          <p:cNvSpPr>
            <a:spLocks noGrp="1"/>
          </p:cNvSpPr>
          <p:nvPr>
            <p:ph idx="1"/>
          </p:nvPr>
        </p:nvSpPr>
        <p:spPr>
          <a:xfrm>
            <a:off x="685800" y="1981200"/>
            <a:ext cx="7772400" cy="4328120"/>
          </a:xfrm>
        </p:spPr>
        <p:txBody>
          <a:bodyPr/>
          <a:lstStyle/>
          <a:p>
            <a:r>
              <a:rPr lang="en-US" dirty="0">
                <a:solidFill>
                  <a:schemeClr val="tx1"/>
                </a:solidFill>
              </a:rPr>
              <a:t>Diplomatic power</a:t>
            </a:r>
          </a:p>
          <a:p>
            <a:pPr lvl="1">
              <a:buFont typeface="Arial" pitchFamily="34" charset="0"/>
              <a:buChar char="•"/>
            </a:pPr>
            <a:r>
              <a:rPr lang="en-US" dirty="0">
                <a:solidFill>
                  <a:schemeClr val="tx1"/>
                </a:solidFill>
              </a:rPr>
              <a:t>Global agreements (Climate)</a:t>
            </a:r>
          </a:p>
          <a:p>
            <a:pPr lvl="1">
              <a:buFont typeface="Arial" pitchFamily="34" charset="0"/>
              <a:buChar char="•"/>
            </a:pPr>
            <a:r>
              <a:rPr lang="en-US" dirty="0">
                <a:solidFill>
                  <a:schemeClr val="tx1"/>
                </a:solidFill>
              </a:rPr>
              <a:t>North Korea sanctions and statements</a:t>
            </a:r>
          </a:p>
          <a:p>
            <a:pPr lvl="1">
              <a:buFont typeface="Arial" pitchFamily="34" charset="0"/>
              <a:buChar char="•"/>
            </a:pPr>
            <a:r>
              <a:rPr lang="en-US" dirty="0">
                <a:solidFill>
                  <a:schemeClr val="tx1"/>
                </a:solidFill>
              </a:rPr>
              <a:t>Role in UNSC regarding Syria</a:t>
            </a:r>
          </a:p>
          <a:p>
            <a:r>
              <a:rPr lang="en-US" dirty="0">
                <a:solidFill>
                  <a:schemeClr val="tx1"/>
                </a:solidFill>
              </a:rPr>
              <a:t>Military power</a:t>
            </a:r>
          </a:p>
          <a:p>
            <a:pPr lvl="1">
              <a:buFont typeface="Arial" pitchFamily="34" charset="0"/>
              <a:buChar char="•"/>
            </a:pPr>
            <a:r>
              <a:rPr lang="en-US" dirty="0">
                <a:solidFill>
                  <a:schemeClr val="tx1"/>
                </a:solidFill>
              </a:rPr>
              <a:t>South China Sea actions</a:t>
            </a:r>
          </a:p>
          <a:p>
            <a:pPr lvl="1">
              <a:buFont typeface="Arial" pitchFamily="34" charset="0"/>
              <a:buChar char="•"/>
            </a:pPr>
            <a:r>
              <a:rPr lang="en-US" dirty="0">
                <a:solidFill>
                  <a:schemeClr val="tx1"/>
                </a:solidFill>
              </a:rPr>
              <a:t>Aircraft carriers</a:t>
            </a:r>
          </a:p>
          <a:p>
            <a:pPr lvl="1">
              <a:buFont typeface="Arial" pitchFamily="34" charset="0"/>
              <a:buChar char="•"/>
            </a:pPr>
            <a:r>
              <a:rPr lang="en-US" dirty="0">
                <a:solidFill>
                  <a:schemeClr val="tx1"/>
                </a:solidFill>
              </a:rPr>
              <a:t>Missiles facing Taiwan</a:t>
            </a:r>
          </a:p>
        </p:txBody>
      </p:sp>
    </p:spTree>
    <p:extLst>
      <p:ext uri="{BB962C8B-B14F-4D97-AF65-F5344CB8AC3E}">
        <p14:creationId xmlns:p14="http://schemas.microsoft.com/office/powerpoint/2010/main" val="2849515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dirty="0"/>
              <a:t>Unit 3.2 - Australia</a:t>
            </a:r>
            <a:endParaRPr lang="en-US" dirty="0"/>
          </a:p>
        </p:txBody>
      </p:sp>
      <p:sp>
        <p:nvSpPr>
          <p:cNvPr id="3" name="Content Placeholder 2"/>
          <p:cNvSpPr>
            <a:spLocks noGrp="1"/>
          </p:cNvSpPr>
          <p:nvPr>
            <p:ph idx="1"/>
          </p:nvPr>
        </p:nvSpPr>
        <p:spPr>
          <a:xfrm>
            <a:off x="323528" y="1340768"/>
            <a:ext cx="8134672" cy="3962400"/>
          </a:xfrm>
        </p:spPr>
        <p:txBody>
          <a:bodyPr/>
          <a:lstStyle/>
          <a:p>
            <a:r>
              <a:rPr lang="en-US" dirty="0"/>
              <a:t>Cultural Power</a:t>
            </a:r>
          </a:p>
          <a:p>
            <a:pPr lvl="1">
              <a:buFont typeface="Arial" pitchFamily="34" charset="0"/>
              <a:buChar char="•"/>
            </a:pPr>
            <a:r>
              <a:rPr lang="en-US" dirty="0" err="1"/>
              <a:t>G’day</a:t>
            </a:r>
            <a:r>
              <a:rPr lang="en-US" dirty="0"/>
              <a:t> USA program</a:t>
            </a:r>
          </a:p>
          <a:p>
            <a:pPr lvl="1">
              <a:buFont typeface="Arial" pitchFamily="34" charset="0"/>
              <a:buChar char="•"/>
            </a:pPr>
            <a:r>
              <a:rPr lang="en-US" dirty="0"/>
              <a:t>Koala Diplomacy</a:t>
            </a:r>
          </a:p>
          <a:p>
            <a:pPr lvl="1">
              <a:buFont typeface="Arial" pitchFamily="34" charset="0"/>
              <a:buChar char="•"/>
            </a:pPr>
            <a:r>
              <a:rPr lang="en-US" dirty="0"/>
              <a:t>International Students</a:t>
            </a:r>
          </a:p>
          <a:p>
            <a:r>
              <a:rPr lang="en-US" dirty="0"/>
              <a:t>Military Power</a:t>
            </a:r>
          </a:p>
          <a:p>
            <a:pPr lvl="1">
              <a:buFont typeface="Arial" pitchFamily="34" charset="0"/>
              <a:buChar char="•"/>
            </a:pPr>
            <a:r>
              <a:rPr lang="en-US" dirty="0"/>
              <a:t>US alliance</a:t>
            </a:r>
          </a:p>
          <a:p>
            <a:pPr lvl="1">
              <a:buFont typeface="Arial" pitchFamily="34" charset="0"/>
              <a:buChar char="•"/>
            </a:pPr>
            <a:r>
              <a:rPr lang="en-US" dirty="0"/>
              <a:t>US troops in Darwin</a:t>
            </a:r>
          </a:p>
          <a:p>
            <a:pPr lvl="1">
              <a:buFont typeface="Arial" pitchFamily="34" charset="0"/>
              <a:buChar char="•"/>
            </a:pPr>
            <a:r>
              <a:rPr lang="en-US" dirty="0"/>
              <a:t>Training with USS carrier groups</a:t>
            </a:r>
          </a:p>
          <a:p>
            <a:pPr lvl="1">
              <a:buFont typeface="Arial" pitchFamily="34" charset="0"/>
              <a:buChar char="•"/>
            </a:pPr>
            <a:r>
              <a:rPr lang="en-US" dirty="0"/>
              <a:t>$26bn spending increase on </a:t>
            </a:r>
            <a:r>
              <a:rPr lang="en-US" dirty="0" err="1"/>
              <a:t>defence</a:t>
            </a:r>
            <a:endParaRPr lang="en-US" dirty="0"/>
          </a:p>
          <a:p>
            <a:pPr lvl="1">
              <a:buFont typeface="Arial" pitchFamily="34" charset="0"/>
              <a:buChar char="•"/>
            </a:pPr>
            <a:r>
              <a:rPr lang="en-US" dirty="0"/>
              <a:t>Support of US in Iraq and Syria</a:t>
            </a:r>
          </a:p>
        </p:txBody>
      </p:sp>
    </p:spTree>
    <p:extLst>
      <p:ext uri="{BB962C8B-B14F-4D97-AF65-F5344CB8AC3E}">
        <p14:creationId xmlns:p14="http://schemas.microsoft.com/office/powerpoint/2010/main" val="23654251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731168"/>
          </a:xfrm>
        </p:spPr>
        <p:txBody>
          <a:bodyPr/>
          <a:lstStyle/>
          <a:p>
            <a:r>
              <a:rPr lang="en-AU" dirty="0"/>
              <a:t>Unit 3.2 - USA</a:t>
            </a:r>
            <a:endParaRPr lang="en-US" dirty="0"/>
          </a:p>
        </p:txBody>
      </p:sp>
      <p:sp>
        <p:nvSpPr>
          <p:cNvPr id="3" name="Content Placeholder 2"/>
          <p:cNvSpPr>
            <a:spLocks noGrp="1"/>
          </p:cNvSpPr>
          <p:nvPr>
            <p:ph idx="1"/>
          </p:nvPr>
        </p:nvSpPr>
        <p:spPr>
          <a:xfrm>
            <a:off x="303494" y="1052736"/>
            <a:ext cx="8820472" cy="4824536"/>
          </a:xfrm>
        </p:spPr>
        <p:txBody>
          <a:bodyPr/>
          <a:lstStyle/>
          <a:p>
            <a:r>
              <a:rPr lang="en-US" dirty="0"/>
              <a:t>Diplomatic power</a:t>
            </a:r>
          </a:p>
          <a:p>
            <a:pPr lvl="1">
              <a:buFont typeface="Arial" pitchFamily="34" charset="0"/>
              <a:buChar char="•"/>
            </a:pPr>
            <a:r>
              <a:rPr lang="en-US" dirty="0"/>
              <a:t>Role in the UN</a:t>
            </a:r>
          </a:p>
          <a:p>
            <a:pPr lvl="1">
              <a:buFont typeface="Arial" pitchFamily="34" charset="0"/>
              <a:buChar char="•"/>
            </a:pPr>
            <a:r>
              <a:rPr lang="en-US" dirty="0"/>
              <a:t>Approach to the UN</a:t>
            </a:r>
          </a:p>
          <a:p>
            <a:pPr lvl="1">
              <a:buFont typeface="Arial" pitchFamily="34" charset="0"/>
              <a:buChar char="•"/>
            </a:pPr>
            <a:r>
              <a:rPr lang="en-US" dirty="0"/>
              <a:t>Application of veto</a:t>
            </a:r>
          </a:p>
          <a:p>
            <a:pPr lvl="1">
              <a:buFont typeface="Arial" pitchFamily="34" charset="0"/>
              <a:buChar char="•"/>
            </a:pPr>
            <a:r>
              <a:rPr lang="en-US" dirty="0"/>
              <a:t>Drafting of UNSC resolutions</a:t>
            </a:r>
          </a:p>
          <a:p>
            <a:pPr lvl="1">
              <a:buFont typeface="Arial" pitchFamily="34" charset="0"/>
              <a:buChar char="•"/>
            </a:pPr>
            <a:r>
              <a:rPr lang="en-US" dirty="0"/>
              <a:t>Relationships with allies (South Korea, Japan, Australia)</a:t>
            </a:r>
          </a:p>
          <a:p>
            <a:r>
              <a:rPr lang="en-US" dirty="0"/>
              <a:t>Military power</a:t>
            </a:r>
          </a:p>
          <a:p>
            <a:pPr lvl="1">
              <a:buFont typeface="Arial" pitchFamily="34" charset="0"/>
              <a:buChar char="•"/>
            </a:pPr>
            <a:r>
              <a:rPr lang="en-US" dirty="0"/>
              <a:t>Syria &amp; Iraq</a:t>
            </a:r>
          </a:p>
          <a:p>
            <a:pPr lvl="1">
              <a:buFont typeface="Arial" pitchFamily="34" charset="0"/>
              <a:buChar char="•"/>
            </a:pPr>
            <a:r>
              <a:rPr lang="en-US" dirty="0"/>
              <a:t>Role in Asia and South China Sea</a:t>
            </a:r>
          </a:p>
          <a:p>
            <a:pPr lvl="1">
              <a:buFont typeface="Arial" pitchFamily="34" charset="0"/>
              <a:buChar char="•"/>
            </a:pPr>
            <a:r>
              <a:rPr lang="en-US" dirty="0"/>
              <a:t>Increase in </a:t>
            </a:r>
            <a:r>
              <a:rPr lang="en-US" dirty="0" err="1"/>
              <a:t>defence</a:t>
            </a:r>
            <a:r>
              <a:rPr lang="en-US" dirty="0"/>
              <a:t> spending and nuclear capability</a:t>
            </a:r>
          </a:p>
          <a:p>
            <a:pPr lvl="1"/>
            <a:endParaRPr lang="en-US" dirty="0"/>
          </a:p>
        </p:txBody>
      </p:sp>
    </p:spTree>
    <p:extLst>
      <p:ext uri="{BB962C8B-B14F-4D97-AF65-F5344CB8AC3E}">
        <p14:creationId xmlns:p14="http://schemas.microsoft.com/office/powerpoint/2010/main" val="41803046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Change to Key Skills Unit 3 &amp; 4 </a:t>
            </a:r>
          </a:p>
        </p:txBody>
      </p:sp>
      <p:graphicFrame>
        <p:nvGraphicFramePr>
          <p:cNvPr id="4" name="Table 3"/>
          <p:cNvGraphicFramePr>
            <a:graphicFrameLocks noGrp="1"/>
          </p:cNvGraphicFramePr>
          <p:nvPr>
            <p:extLst>
              <p:ext uri="{D42A27DB-BD31-4B8C-83A1-F6EECF244321}">
                <p14:modId xmlns:p14="http://schemas.microsoft.com/office/powerpoint/2010/main" val="2978383333"/>
              </p:ext>
            </p:extLst>
          </p:nvPr>
        </p:nvGraphicFramePr>
        <p:xfrm>
          <a:off x="827584" y="2132856"/>
          <a:ext cx="7488832" cy="2952328"/>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590466">
                <a:tc>
                  <a:txBody>
                    <a:bodyPr/>
                    <a:lstStyle/>
                    <a:p>
                      <a:r>
                        <a:rPr lang="en-AU" dirty="0"/>
                        <a:t>2016-17</a:t>
                      </a:r>
                    </a:p>
                  </a:txBody>
                  <a:tcPr/>
                </a:tc>
                <a:tc>
                  <a:txBody>
                    <a:bodyPr/>
                    <a:lstStyle/>
                    <a:p>
                      <a:r>
                        <a:rPr lang="en-AU" dirty="0"/>
                        <a:t>2018-2023</a:t>
                      </a:r>
                    </a:p>
                  </a:txBody>
                  <a:tcPr/>
                </a:tc>
                <a:extLst>
                  <a:ext uri="{0D108BD9-81ED-4DB2-BD59-A6C34878D82A}">
                    <a16:rowId xmlns:a16="http://schemas.microsoft.com/office/drawing/2014/main" val="10000"/>
                  </a:ext>
                </a:extLst>
              </a:tr>
              <a:tr h="2361862">
                <a:tc>
                  <a:txBody>
                    <a:bodyPr/>
                    <a:lstStyle/>
                    <a:p>
                      <a:r>
                        <a:rPr lang="en-US" dirty="0"/>
                        <a:t>research and </a:t>
                      </a:r>
                      <a:r>
                        <a:rPr lang="en-US" dirty="0" err="1"/>
                        <a:t>synthesise</a:t>
                      </a:r>
                      <a:r>
                        <a:rPr lang="en-US" dirty="0"/>
                        <a:t> contemporary evidence to draw conclusions.</a:t>
                      </a:r>
                      <a:endParaRPr lang="en-AU" dirty="0"/>
                    </a:p>
                  </a:txBody>
                  <a:tcPr/>
                </a:tc>
                <a:tc>
                  <a:txBody>
                    <a:bodyPr/>
                    <a:lstStyle/>
                    <a:p>
                      <a:r>
                        <a:rPr lang="en-US" b="1" dirty="0"/>
                        <a:t>use contemporary examples and case studies to support explanations, points of view and arguments.</a:t>
                      </a:r>
                      <a:endParaRPr lang="en-AU" b="1"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899592" y="5229200"/>
            <a:ext cx="7920880" cy="830997"/>
          </a:xfrm>
          <a:prstGeom prst="rect">
            <a:avLst/>
          </a:prstGeom>
          <a:noFill/>
        </p:spPr>
        <p:txBody>
          <a:bodyPr wrap="square" rtlCol="0">
            <a:spAutoFit/>
          </a:bodyPr>
          <a:lstStyle/>
          <a:p>
            <a:r>
              <a:rPr lang="en-AU" dirty="0"/>
              <a:t>In Unit 3&amp;4 changes to the cognitive development of the skills </a:t>
            </a:r>
          </a:p>
        </p:txBody>
      </p:sp>
    </p:spTree>
    <p:extLst>
      <p:ext uri="{BB962C8B-B14F-4D97-AF65-F5344CB8AC3E}">
        <p14:creationId xmlns:p14="http://schemas.microsoft.com/office/powerpoint/2010/main" val="354482208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
        <p:nvSpPr>
          <p:cNvPr id="3" name="Content Placeholder 2"/>
          <p:cNvSpPr>
            <a:spLocks noGrp="1"/>
          </p:cNvSpPr>
          <p:nvPr>
            <p:ph idx="1"/>
          </p:nvPr>
        </p:nvSpPr>
        <p:spPr/>
        <p:txBody>
          <a:bodyPr/>
          <a:lstStyle/>
          <a:p>
            <a:r>
              <a:rPr lang="en-US" dirty="0"/>
              <a:t>Focus your teaching on assisting the students to:</a:t>
            </a:r>
          </a:p>
          <a:p>
            <a:pPr lvl="1">
              <a:buFont typeface="Arial" pitchFamily="34" charset="0"/>
              <a:buChar char="•"/>
            </a:pPr>
            <a:r>
              <a:rPr lang="en-US" dirty="0"/>
              <a:t>Assess to the outcome</a:t>
            </a:r>
          </a:p>
          <a:p>
            <a:pPr lvl="1">
              <a:buFont typeface="Arial" pitchFamily="34" charset="0"/>
              <a:buChar char="•"/>
            </a:pPr>
            <a:r>
              <a:rPr lang="en-US" dirty="0"/>
              <a:t>Demonstrate the key knowledge</a:t>
            </a:r>
          </a:p>
          <a:p>
            <a:pPr lvl="1">
              <a:buFont typeface="Arial" pitchFamily="34" charset="0"/>
              <a:buChar char="•"/>
            </a:pPr>
            <a:r>
              <a:rPr lang="en-US" dirty="0"/>
              <a:t>Teach key skills explicitly</a:t>
            </a:r>
          </a:p>
          <a:p>
            <a:r>
              <a:rPr lang="en-US" dirty="0"/>
              <a:t>Factors that shape the national interests</a:t>
            </a:r>
          </a:p>
          <a:p>
            <a:r>
              <a:rPr lang="en-US" dirty="0"/>
              <a:t>Differing interpretations of the national interest</a:t>
            </a:r>
          </a:p>
        </p:txBody>
      </p:sp>
    </p:spTree>
    <p:extLst>
      <p:ext uri="{BB962C8B-B14F-4D97-AF65-F5344CB8AC3E}">
        <p14:creationId xmlns:p14="http://schemas.microsoft.com/office/powerpoint/2010/main" val="34956853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Unit 4 Global Challenges </a:t>
            </a:r>
          </a:p>
        </p:txBody>
      </p:sp>
      <p:sp>
        <p:nvSpPr>
          <p:cNvPr id="5" name="Subtitle 4"/>
          <p:cNvSpPr>
            <a:spLocks noGrp="1"/>
          </p:cNvSpPr>
          <p:nvPr>
            <p:ph type="subTitle" idx="1"/>
          </p:nvPr>
        </p:nvSpPr>
        <p:spPr>
          <a:xfrm>
            <a:off x="1371600" y="3886200"/>
            <a:ext cx="6944816" cy="1752600"/>
          </a:xfrm>
        </p:spPr>
        <p:txBody>
          <a:bodyPr/>
          <a:lstStyle/>
          <a:p>
            <a:r>
              <a:rPr lang="en-AU" dirty="0"/>
              <a:t>AOS 1: Ethical issues and debates</a:t>
            </a:r>
          </a:p>
          <a:p>
            <a:r>
              <a:rPr lang="en-AU" dirty="0"/>
              <a:t>AOS 2: Global </a:t>
            </a:r>
            <a:r>
              <a:rPr lang="en-AU" dirty="0" err="1"/>
              <a:t>crisies</a:t>
            </a:r>
            <a:endParaRPr lang="en-AU" dirty="0"/>
          </a:p>
        </p:txBody>
      </p:sp>
    </p:spTree>
    <p:extLst>
      <p:ext uri="{BB962C8B-B14F-4D97-AF65-F5344CB8AC3E}">
        <p14:creationId xmlns:p14="http://schemas.microsoft.com/office/powerpoint/2010/main" val="163856973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U4 AOS1 Outcome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8404850"/>
              </p:ext>
            </p:extLst>
          </p:nvPr>
        </p:nvGraphicFramePr>
        <p:xfrm>
          <a:off x="611560" y="1772816"/>
          <a:ext cx="7772400" cy="2382520"/>
        </p:xfrm>
        <a:graphic>
          <a:graphicData uri="http://schemas.openxmlformats.org/drawingml/2006/table">
            <a:tbl>
              <a:tblPr firstRow="1" bandRow="1">
                <a:tableStyleId>{5C22544A-7EE6-4342-B048-85BDC9FD1C3A}</a:tableStyleId>
              </a:tblPr>
              <a:tblGrid>
                <a:gridCol w="3166120">
                  <a:extLst>
                    <a:ext uri="{9D8B030D-6E8A-4147-A177-3AD203B41FA5}">
                      <a16:colId xmlns:a16="http://schemas.microsoft.com/office/drawing/2014/main" val="20000"/>
                    </a:ext>
                  </a:extLst>
                </a:gridCol>
                <a:gridCol w="4606280">
                  <a:extLst>
                    <a:ext uri="{9D8B030D-6E8A-4147-A177-3AD203B41FA5}">
                      <a16:colId xmlns:a16="http://schemas.microsoft.com/office/drawing/2014/main" val="20001"/>
                    </a:ext>
                  </a:extLst>
                </a:gridCol>
              </a:tblGrid>
              <a:tr h="370840">
                <a:tc>
                  <a:txBody>
                    <a:bodyPr/>
                    <a:lstStyle/>
                    <a:p>
                      <a:r>
                        <a:rPr lang="en-AU" dirty="0"/>
                        <a:t>Unit  AOS1 2016-2017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AOS1 2018-2023</a:t>
                      </a:r>
                    </a:p>
                  </a:txBody>
                  <a:tcPr/>
                </a:tc>
                <a:extLst>
                  <a:ext uri="{0D108BD9-81ED-4DB2-BD59-A6C34878D82A}">
                    <a16:rowId xmlns:a16="http://schemas.microsoft.com/office/drawing/2014/main" val="10000"/>
                  </a:ext>
                </a:extLst>
              </a:tr>
              <a:tr h="370840">
                <a:tc>
                  <a:txBody>
                    <a:bodyPr/>
                    <a:lstStyle/>
                    <a:p>
                      <a:r>
                        <a:rPr lang="en-US" dirty="0"/>
                        <a:t>…. the student should be able to evaluate two global ethical issues from a range of perspectives, and </a:t>
                      </a:r>
                      <a:r>
                        <a:rPr lang="en-US" dirty="0" err="1"/>
                        <a:t>analyse</a:t>
                      </a:r>
                      <a:r>
                        <a:rPr lang="en-US" dirty="0"/>
                        <a:t> the effectiveness of global actors’ responses to these issues. </a:t>
                      </a:r>
                      <a:endParaRPr lang="en-AU" dirty="0"/>
                    </a:p>
                  </a:txBody>
                  <a:tcPr/>
                </a:tc>
                <a:tc>
                  <a:txBody>
                    <a:bodyPr/>
                    <a:lstStyle/>
                    <a:p>
                      <a:r>
                        <a:rPr lang="en-US" b="1" dirty="0"/>
                        <a:t>…. </a:t>
                      </a:r>
                      <a:r>
                        <a:rPr lang="en-US" dirty="0"/>
                        <a:t>the student should be able to </a:t>
                      </a:r>
                      <a:r>
                        <a:rPr lang="en-US" b="1" dirty="0" err="1">
                          <a:solidFill>
                            <a:srgbClr val="0099E3"/>
                          </a:solidFill>
                        </a:rPr>
                        <a:t>analyse</a:t>
                      </a:r>
                      <a:r>
                        <a:rPr lang="en-US" b="1" dirty="0">
                          <a:solidFill>
                            <a:srgbClr val="0099E3"/>
                          </a:solidFill>
                        </a:rPr>
                        <a:t> the debates relating to </a:t>
                      </a:r>
                      <a:r>
                        <a:rPr lang="en-US" dirty="0"/>
                        <a:t>TWO global ethical issues, and </a:t>
                      </a:r>
                      <a:r>
                        <a:rPr lang="en-US" b="1" dirty="0">
                          <a:solidFill>
                            <a:srgbClr val="0099E3"/>
                          </a:solidFill>
                        </a:rPr>
                        <a:t>evaluate</a:t>
                      </a:r>
                      <a:r>
                        <a:rPr lang="en-US" dirty="0"/>
                        <a:t> the effectiveness of global actors’ responses to these issues</a:t>
                      </a:r>
                      <a:endParaRPr lang="en-AU" b="1"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611560" y="4365104"/>
            <a:ext cx="7704856" cy="461665"/>
          </a:xfrm>
          <a:prstGeom prst="rect">
            <a:avLst/>
          </a:prstGeom>
          <a:noFill/>
        </p:spPr>
        <p:txBody>
          <a:bodyPr wrap="square" rtlCol="0">
            <a:spAutoFit/>
          </a:bodyPr>
          <a:lstStyle/>
          <a:p>
            <a:r>
              <a:rPr lang="en-AU" dirty="0"/>
              <a:t>Cognitive change in the outcome statement. </a:t>
            </a:r>
          </a:p>
        </p:txBody>
      </p:sp>
    </p:spTree>
    <p:extLst>
      <p:ext uri="{BB962C8B-B14F-4D97-AF65-F5344CB8AC3E}">
        <p14:creationId xmlns:p14="http://schemas.microsoft.com/office/powerpoint/2010/main" val="23389455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AU" sz="3600" dirty="0"/>
              <a:t>Key Knowledge AOS1</a:t>
            </a:r>
          </a:p>
        </p:txBody>
      </p:sp>
      <p:sp>
        <p:nvSpPr>
          <p:cNvPr id="3" name="Content Placeholder 2"/>
          <p:cNvSpPr>
            <a:spLocks noGrp="1"/>
          </p:cNvSpPr>
          <p:nvPr>
            <p:ph idx="1"/>
          </p:nvPr>
        </p:nvSpPr>
        <p:spPr>
          <a:xfrm>
            <a:off x="323528" y="1124744"/>
            <a:ext cx="8110055" cy="4394448"/>
          </a:xfrm>
        </p:spPr>
        <p:txBody>
          <a:bodyPr/>
          <a:lstStyle/>
          <a:p>
            <a:pPr marL="0" indent="0">
              <a:buNone/>
            </a:pPr>
            <a:r>
              <a:rPr lang="en-AU" sz="2400" dirty="0"/>
              <a:t>Key terms - “international law” now only relevant term</a:t>
            </a:r>
          </a:p>
          <a:p>
            <a:r>
              <a:rPr lang="en-AU" sz="2400" dirty="0"/>
              <a:t>“International law encompasses a wide range of rules that might be seen to govern the actions of states in international relations such as treaties, declarations, bilateral and multilateral agreements and even decisions made by bodies such as the UN Security Council.”</a:t>
            </a:r>
          </a:p>
          <a:p>
            <a:r>
              <a:rPr lang="en-AU" sz="2400" dirty="0"/>
              <a:t>Teachers MUST be vigilant about choice of international law</a:t>
            </a:r>
          </a:p>
          <a:p>
            <a:r>
              <a:rPr lang="en-AU" sz="2400" dirty="0">
                <a:solidFill>
                  <a:srgbClr val="0099CC"/>
                </a:solidFill>
              </a:rPr>
              <a:t>Selected law must enable students to demonstrate the KK and KS in addition to address the ethical debates</a:t>
            </a:r>
          </a:p>
          <a:p>
            <a:r>
              <a:rPr lang="en-AU" sz="2400" dirty="0"/>
              <a:t>Changes in the ethical debates for each issue. </a:t>
            </a:r>
          </a:p>
        </p:txBody>
      </p:sp>
    </p:spTree>
    <p:extLst>
      <p:ext uri="{BB962C8B-B14F-4D97-AF65-F5344CB8AC3E}">
        <p14:creationId xmlns:p14="http://schemas.microsoft.com/office/powerpoint/2010/main" val="223992220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Skills U4 AOS1</a:t>
            </a:r>
          </a:p>
        </p:txBody>
      </p:sp>
      <p:sp>
        <p:nvSpPr>
          <p:cNvPr id="3" name="Content Placeholder 2"/>
          <p:cNvSpPr>
            <a:spLocks noGrp="1"/>
          </p:cNvSpPr>
          <p:nvPr>
            <p:ph idx="1"/>
          </p:nvPr>
        </p:nvSpPr>
        <p:spPr/>
        <p:txBody>
          <a:bodyPr/>
          <a:lstStyle/>
          <a:p>
            <a:endParaRPr lang="en-AU"/>
          </a:p>
        </p:txBody>
      </p:sp>
      <p:graphicFrame>
        <p:nvGraphicFramePr>
          <p:cNvPr id="4" name="Table 3"/>
          <p:cNvGraphicFramePr>
            <a:graphicFrameLocks noGrp="1"/>
          </p:cNvGraphicFramePr>
          <p:nvPr>
            <p:extLst>
              <p:ext uri="{D42A27DB-BD31-4B8C-83A1-F6EECF244321}">
                <p14:modId xmlns:p14="http://schemas.microsoft.com/office/powerpoint/2010/main" val="1770689598"/>
              </p:ext>
            </p:extLst>
          </p:nvPr>
        </p:nvGraphicFramePr>
        <p:xfrm>
          <a:off x="107504" y="1700808"/>
          <a:ext cx="8928992" cy="4586585"/>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654665">
                <a:tc>
                  <a:txBody>
                    <a:bodyPr/>
                    <a:lstStyle/>
                    <a:p>
                      <a:r>
                        <a:rPr lang="en-AU" dirty="0"/>
                        <a:t>2016-17</a:t>
                      </a:r>
                    </a:p>
                  </a:txBody>
                  <a:tcPr/>
                </a:tc>
                <a:tc>
                  <a:txBody>
                    <a:bodyPr/>
                    <a:lstStyle/>
                    <a:p>
                      <a:r>
                        <a:rPr lang="en-AU" dirty="0"/>
                        <a:t>2018-2023</a:t>
                      </a:r>
                    </a:p>
                  </a:txBody>
                  <a:tcPr/>
                </a:tc>
                <a:extLst>
                  <a:ext uri="{0D108BD9-81ED-4DB2-BD59-A6C34878D82A}">
                    <a16:rowId xmlns:a16="http://schemas.microsoft.com/office/drawing/2014/main" val="10000"/>
                  </a:ext>
                </a:extLst>
              </a:tr>
              <a:tr h="3751129">
                <a:tc>
                  <a:txBody>
                    <a:bodyPr/>
                    <a:lstStyle/>
                    <a:p>
                      <a:pPr marL="285750" indent="-285750">
                        <a:buFont typeface="Arial" pitchFamily="34" charset="0"/>
                        <a:buChar char="•"/>
                      </a:pPr>
                      <a:r>
                        <a:rPr lang="en-US" dirty="0"/>
                        <a:t>define and explain key global politics terms and use them in the appropriate context</a:t>
                      </a:r>
                    </a:p>
                    <a:p>
                      <a:pPr marL="285750" indent="-285750">
                        <a:buFont typeface="Arial" pitchFamily="34" charset="0"/>
                        <a:buChar char="•"/>
                      </a:pPr>
                      <a:r>
                        <a:rPr lang="en-US" dirty="0" err="1"/>
                        <a:t>analyse</a:t>
                      </a:r>
                      <a:r>
                        <a:rPr lang="en-US" dirty="0"/>
                        <a:t> treaties relating to two ethical issues</a:t>
                      </a:r>
                    </a:p>
                    <a:p>
                      <a:pPr marL="285750" indent="-285750">
                        <a:buFont typeface="Arial" pitchFamily="34" charset="0"/>
                        <a:buChar char="•"/>
                      </a:pPr>
                      <a:r>
                        <a:rPr lang="en-US" dirty="0"/>
                        <a:t> evaluate ethical debates surrounding two ethical issues</a:t>
                      </a:r>
                    </a:p>
                    <a:p>
                      <a:pPr marL="285750" indent="-285750">
                        <a:buFont typeface="Arial" pitchFamily="34" charset="0"/>
                        <a:buChar char="•"/>
                      </a:pPr>
                      <a:r>
                        <a:rPr lang="en-US" dirty="0" err="1"/>
                        <a:t>analyse</a:t>
                      </a:r>
                      <a:r>
                        <a:rPr lang="en-US" dirty="0"/>
                        <a:t> the effectiveness of responses by global actors to two ethical issues</a:t>
                      </a:r>
                    </a:p>
                    <a:p>
                      <a:pPr marL="285750" indent="-285750">
                        <a:buFont typeface="Arial" pitchFamily="34" charset="0"/>
                        <a:buChar char="•"/>
                      </a:pPr>
                      <a:r>
                        <a:rPr lang="en-US" dirty="0"/>
                        <a:t> research and </a:t>
                      </a:r>
                      <a:r>
                        <a:rPr lang="en-US" dirty="0" err="1"/>
                        <a:t>synthesise</a:t>
                      </a:r>
                      <a:r>
                        <a:rPr lang="en-US" dirty="0"/>
                        <a:t> contemporary evidence to support arguments.</a:t>
                      </a:r>
                      <a:endParaRPr lang="en-AU" dirty="0"/>
                    </a:p>
                  </a:txBody>
                  <a:tcPr/>
                </a:tc>
                <a:tc>
                  <a:txBody>
                    <a:bodyPr/>
                    <a:lstStyle/>
                    <a:p>
                      <a:pPr marL="285750" indent="-285750">
                        <a:buFont typeface="Arial" pitchFamily="34" charset="0"/>
                        <a:buChar char="•"/>
                      </a:pPr>
                      <a:r>
                        <a:rPr lang="en-US" dirty="0"/>
                        <a:t>define and explain key global politics terms and use them in the appropriate context</a:t>
                      </a:r>
                    </a:p>
                    <a:p>
                      <a:pPr marL="285750" indent="-285750">
                        <a:buFont typeface="Arial" pitchFamily="34" charset="0"/>
                        <a:buChar char="•"/>
                      </a:pPr>
                      <a:r>
                        <a:rPr lang="en-US" dirty="0" err="1"/>
                        <a:t>analyse</a:t>
                      </a:r>
                      <a:r>
                        <a:rPr lang="en-US" dirty="0"/>
                        <a:t> </a:t>
                      </a:r>
                      <a:r>
                        <a:rPr lang="en-US" b="1" dirty="0">
                          <a:solidFill>
                            <a:srgbClr val="0099E3"/>
                          </a:solidFill>
                        </a:rPr>
                        <a:t>international law </a:t>
                      </a:r>
                      <a:r>
                        <a:rPr lang="en-US" dirty="0"/>
                        <a:t>relating to TWO ethical issues</a:t>
                      </a:r>
                    </a:p>
                    <a:p>
                      <a:pPr marL="285750" indent="-285750">
                        <a:buFont typeface="Arial" pitchFamily="34" charset="0"/>
                        <a:buChar char="•"/>
                      </a:pPr>
                      <a:r>
                        <a:rPr lang="en-US" b="1" dirty="0" err="1">
                          <a:solidFill>
                            <a:srgbClr val="0099E3"/>
                          </a:solidFill>
                        </a:rPr>
                        <a:t>analyse</a:t>
                      </a:r>
                      <a:r>
                        <a:rPr lang="en-US" dirty="0"/>
                        <a:t> ethical debates surrounding TWO ethical issues, </a:t>
                      </a:r>
                      <a:r>
                        <a:rPr lang="en-US" b="1" dirty="0">
                          <a:solidFill>
                            <a:srgbClr val="0099E3"/>
                          </a:solidFill>
                        </a:rPr>
                        <a:t>including the concepts of realism and cosmopolitanism</a:t>
                      </a:r>
                    </a:p>
                    <a:p>
                      <a:pPr marL="285750" indent="-285750">
                        <a:buFont typeface="Arial" pitchFamily="34" charset="0"/>
                        <a:buChar char="•"/>
                      </a:pPr>
                      <a:r>
                        <a:rPr lang="en-US" b="1" dirty="0">
                          <a:solidFill>
                            <a:srgbClr val="0099E3"/>
                          </a:solidFill>
                        </a:rPr>
                        <a:t>evaluate </a:t>
                      </a:r>
                      <a:r>
                        <a:rPr lang="en-US" dirty="0"/>
                        <a:t>the effectiveness of responses by global actors to TWO ethical issues</a:t>
                      </a:r>
                    </a:p>
                    <a:p>
                      <a:pPr marL="285750" indent="-285750">
                        <a:buFont typeface="Arial" pitchFamily="34" charset="0"/>
                        <a:buChar char="•"/>
                      </a:pPr>
                      <a:r>
                        <a:rPr lang="en-US" b="1" dirty="0">
                          <a:solidFill>
                            <a:srgbClr val="0099E3"/>
                          </a:solidFill>
                        </a:rPr>
                        <a:t>use contemporary examples and case studies to support explanations, points of view and arguments</a:t>
                      </a:r>
                      <a:endParaRPr lang="en-AU" b="1" dirty="0">
                        <a:solidFill>
                          <a:srgbClr val="0099E3"/>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7556478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4.1</a:t>
            </a:r>
          </a:p>
        </p:txBody>
      </p:sp>
      <p:sp>
        <p:nvSpPr>
          <p:cNvPr id="3" name="Content Placeholder 2"/>
          <p:cNvSpPr>
            <a:spLocks noGrp="1"/>
          </p:cNvSpPr>
          <p:nvPr>
            <p:ph idx="1"/>
          </p:nvPr>
        </p:nvSpPr>
        <p:spPr>
          <a:xfrm>
            <a:off x="179512" y="1556792"/>
            <a:ext cx="8712968" cy="5112568"/>
          </a:xfrm>
        </p:spPr>
        <p:txBody>
          <a:bodyPr/>
          <a:lstStyle/>
          <a:p>
            <a:pPr defTabSz="521208">
              <a:spcBef>
                <a:spcPts val="400"/>
              </a:spcBef>
              <a:defRPr sz="1710"/>
            </a:pPr>
            <a:r>
              <a:rPr lang="en-US" sz="2000" dirty="0"/>
              <a:t>Key Terms: </a:t>
            </a:r>
            <a:r>
              <a:rPr lang="en-US" sz="2000" dirty="0">
                <a:solidFill>
                  <a:schemeClr val="accent1">
                    <a:lumOff val="-8000"/>
                  </a:schemeClr>
                </a:solidFill>
              </a:rPr>
              <a:t>realism, cosmopolitanism</a:t>
            </a:r>
            <a:r>
              <a:rPr lang="en-US" sz="2000" dirty="0"/>
              <a:t>, justice and ethics.</a:t>
            </a:r>
          </a:p>
          <a:p>
            <a:pPr defTabSz="521208">
              <a:spcBef>
                <a:spcPts val="400"/>
              </a:spcBef>
              <a:defRPr sz="1710"/>
            </a:pPr>
            <a:endParaRPr lang="en-US" sz="2000" dirty="0"/>
          </a:p>
          <a:p>
            <a:pPr defTabSz="521208">
              <a:spcBef>
                <a:spcPts val="400"/>
              </a:spcBef>
              <a:defRPr sz="1710"/>
            </a:pPr>
            <a:r>
              <a:rPr lang="en-US" sz="2000" dirty="0"/>
              <a:t>Realism </a:t>
            </a:r>
          </a:p>
          <a:p>
            <a:pPr marL="603504" lvl="1" indent="-342900" defTabSz="521208">
              <a:spcBef>
                <a:spcPts val="400"/>
              </a:spcBef>
              <a:buFont typeface="Arial" pitchFamily="34" charset="0"/>
              <a:buChar char="•"/>
              <a:defRPr sz="1710"/>
            </a:pPr>
            <a:r>
              <a:rPr lang="en-US" sz="2000" dirty="0"/>
              <a:t>Realism is the ideology that the global political arena is made up of individual states and every state acts in its own national interests to ensure its sovereignty. Any cooperation made by states with other global actors is only to further their own national interests.</a:t>
            </a:r>
          </a:p>
          <a:p>
            <a:pPr marL="603504" lvl="1" indent="-342900" defTabSz="521208">
              <a:spcBef>
                <a:spcPts val="400"/>
              </a:spcBef>
              <a:buFont typeface="Arial" pitchFamily="34" charset="0"/>
              <a:buChar char="•"/>
              <a:defRPr sz="1710"/>
            </a:pPr>
            <a:endParaRPr lang="en-US" sz="2000" dirty="0"/>
          </a:p>
          <a:p>
            <a:pPr defTabSz="521208">
              <a:spcBef>
                <a:spcPts val="400"/>
              </a:spcBef>
              <a:defRPr sz="1710"/>
            </a:pPr>
            <a:r>
              <a:rPr lang="en-US" sz="2000" dirty="0"/>
              <a:t>Cosmopolitanism </a:t>
            </a:r>
          </a:p>
          <a:p>
            <a:pPr marL="603504" lvl="1" indent="-342900" defTabSz="521208">
              <a:spcBef>
                <a:spcPts val="400"/>
              </a:spcBef>
              <a:buFont typeface="Arial" pitchFamily="34" charset="0"/>
              <a:buChar char="•"/>
              <a:defRPr sz="1710"/>
            </a:pPr>
            <a:r>
              <a:rPr lang="en-US" sz="2000" dirty="0"/>
              <a:t>Cosmopolitanism is the ideology that humanity is one single community, regardless of state, culture or levels of economic development. All humans are equal and should be treated equally and global actors should act with this motivation.</a:t>
            </a:r>
          </a:p>
          <a:p>
            <a:endParaRPr lang="en-US" dirty="0"/>
          </a:p>
        </p:txBody>
      </p:sp>
    </p:spTree>
    <p:extLst>
      <p:ext uri="{BB962C8B-B14F-4D97-AF65-F5344CB8AC3E}">
        <p14:creationId xmlns:p14="http://schemas.microsoft.com/office/powerpoint/2010/main" val="16039905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467544" y="332656"/>
            <a:ext cx="8280920" cy="1143000"/>
          </a:xfrm>
          <a:prstGeom prst="rect">
            <a:avLst/>
          </a:prstGeom>
        </p:spPr>
        <p:txBody>
          <a:bodyPr>
            <a:normAutofit/>
          </a:bodyPr>
          <a:lstStyle>
            <a:lvl1pPr defTabSz="768095">
              <a:defRPr sz="3696"/>
            </a:lvl1pPr>
          </a:lstStyle>
          <a:p>
            <a:r>
              <a:rPr dirty="0"/>
              <a:t>Unit 4.1 </a:t>
            </a:r>
            <a:r>
              <a:rPr lang="mr-IN" dirty="0"/>
              <a:t>–</a:t>
            </a:r>
            <a:r>
              <a:rPr lang="en-AU" dirty="0"/>
              <a:t> International Laws</a:t>
            </a:r>
            <a:endParaRPr dirty="0"/>
          </a:p>
        </p:txBody>
      </p:sp>
      <p:sp>
        <p:nvSpPr>
          <p:cNvPr id="143" name="Shape 143"/>
          <p:cNvSpPr>
            <a:spLocks noGrp="1"/>
          </p:cNvSpPr>
          <p:nvPr>
            <p:ph type="body" idx="1"/>
          </p:nvPr>
        </p:nvSpPr>
        <p:spPr>
          <a:xfrm>
            <a:off x="685800" y="1340768"/>
            <a:ext cx="7774632" cy="4824536"/>
          </a:xfrm>
          <a:prstGeom prst="rect">
            <a:avLst/>
          </a:prstGeom>
        </p:spPr>
        <p:txBody>
          <a:bodyPr>
            <a:noAutofit/>
          </a:bodyPr>
          <a:lstStyle/>
          <a:p>
            <a:pPr marL="0" indent="0" defTabSz="640079">
              <a:spcBef>
                <a:spcPts val="500"/>
              </a:spcBef>
              <a:buNone/>
              <a:defRPr sz="2100"/>
            </a:pPr>
            <a:r>
              <a:rPr lang="en-AU" sz="2400" dirty="0"/>
              <a:t>Possible Human Rights laws</a:t>
            </a:r>
          </a:p>
          <a:p>
            <a:pPr defTabSz="640079">
              <a:spcBef>
                <a:spcPts val="500"/>
              </a:spcBef>
              <a:defRPr sz="2100"/>
            </a:pPr>
            <a:r>
              <a:rPr sz="2400" dirty="0"/>
              <a:t>Convention on the Rights of the Child</a:t>
            </a:r>
          </a:p>
          <a:p>
            <a:pPr defTabSz="640079">
              <a:spcBef>
                <a:spcPts val="500"/>
              </a:spcBef>
              <a:defRPr sz="2100"/>
            </a:pPr>
            <a:r>
              <a:rPr sz="2400" dirty="0"/>
              <a:t>Convention against Torture</a:t>
            </a:r>
          </a:p>
          <a:p>
            <a:pPr defTabSz="640079">
              <a:spcBef>
                <a:spcPts val="500"/>
              </a:spcBef>
              <a:defRPr sz="2100"/>
            </a:pPr>
            <a:r>
              <a:rPr sz="2400" dirty="0"/>
              <a:t>Convention on the Elimination of all forms of Discrimination Against Women</a:t>
            </a:r>
          </a:p>
          <a:p>
            <a:pPr defTabSz="640079">
              <a:spcBef>
                <a:spcPts val="500"/>
              </a:spcBef>
              <a:defRPr sz="2100"/>
            </a:pPr>
            <a:r>
              <a:rPr sz="2400" dirty="0"/>
              <a:t>International Covenant on Economic, Social and Cultural Rights</a:t>
            </a:r>
          </a:p>
          <a:p>
            <a:pPr defTabSz="640079">
              <a:spcBef>
                <a:spcPts val="500"/>
              </a:spcBef>
              <a:defRPr sz="2100"/>
            </a:pPr>
            <a:r>
              <a:rPr sz="2400" dirty="0"/>
              <a:t>International Covenant on Civil and Political Rights</a:t>
            </a:r>
          </a:p>
          <a:p>
            <a:pPr defTabSz="640079">
              <a:spcBef>
                <a:spcPts val="500"/>
              </a:spcBef>
              <a:defRPr sz="2100"/>
            </a:pPr>
            <a:r>
              <a:rPr sz="2400" dirty="0"/>
              <a:t>International Covenant on the Elimination of all forms of Racial Discrimination</a:t>
            </a:r>
          </a:p>
          <a:p>
            <a:pPr defTabSz="640079">
              <a:spcBef>
                <a:spcPts val="500"/>
              </a:spcBef>
              <a:defRPr sz="2100"/>
            </a:pPr>
            <a:r>
              <a:rPr sz="2400" dirty="0"/>
              <a:t>European Convention on Human Rights</a:t>
            </a:r>
          </a:p>
        </p:txBody>
      </p:sp>
    </p:spTree>
    <p:extLst>
      <p:ext uri="{BB962C8B-B14F-4D97-AF65-F5344CB8AC3E}">
        <p14:creationId xmlns:p14="http://schemas.microsoft.com/office/powerpoint/2010/main" val="22216102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1143000"/>
          </a:xfrm>
        </p:spPr>
        <p:txBody>
          <a:bodyPr/>
          <a:lstStyle/>
          <a:p>
            <a:r>
              <a:rPr lang="en-AU" sz="3600" dirty="0"/>
              <a:t>Unit 4.1</a:t>
            </a:r>
          </a:p>
        </p:txBody>
      </p:sp>
      <p:sp>
        <p:nvSpPr>
          <p:cNvPr id="3" name="Content Placeholder 2"/>
          <p:cNvSpPr>
            <a:spLocks noGrp="1"/>
          </p:cNvSpPr>
          <p:nvPr>
            <p:ph idx="1"/>
          </p:nvPr>
        </p:nvSpPr>
        <p:spPr>
          <a:xfrm>
            <a:off x="685800" y="1403648"/>
            <a:ext cx="7772400" cy="4539952"/>
          </a:xfrm>
        </p:spPr>
        <p:txBody>
          <a:bodyPr/>
          <a:lstStyle/>
          <a:p>
            <a:pPr marL="0" indent="0">
              <a:buNone/>
            </a:pPr>
            <a:r>
              <a:rPr lang="en-AU" sz="2400" dirty="0">
                <a:solidFill>
                  <a:schemeClr val="tx1"/>
                </a:solidFill>
              </a:rPr>
              <a:t>CEDAW case study</a:t>
            </a:r>
          </a:p>
          <a:p>
            <a:r>
              <a:rPr lang="en-AU" sz="2400" dirty="0">
                <a:solidFill>
                  <a:schemeClr val="tx1"/>
                </a:solidFill>
              </a:rPr>
              <a:t>Where has CEDAW had an impact?</a:t>
            </a:r>
          </a:p>
          <a:p>
            <a:r>
              <a:rPr lang="en-AU" sz="2400" dirty="0">
                <a:solidFill>
                  <a:schemeClr val="tx1"/>
                </a:solidFill>
              </a:rPr>
              <a:t>What impact has it had?</a:t>
            </a:r>
          </a:p>
          <a:p>
            <a:r>
              <a:rPr lang="en-AU" sz="2400" dirty="0">
                <a:solidFill>
                  <a:schemeClr val="tx1"/>
                </a:solidFill>
              </a:rPr>
              <a:t>How have various global actors responded to it?</a:t>
            </a:r>
          </a:p>
          <a:p>
            <a:r>
              <a:rPr lang="en-AU" sz="2400" dirty="0">
                <a:solidFill>
                  <a:schemeClr val="tx1"/>
                </a:solidFill>
              </a:rPr>
              <a:t>What are the differing perspectives to it from global actors?</a:t>
            </a:r>
          </a:p>
          <a:p>
            <a:r>
              <a:rPr lang="en-AU" sz="2400" dirty="0">
                <a:solidFill>
                  <a:schemeClr val="tx1"/>
                </a:solidFill>
              </a:rPr>
              <a:t>What are the challenges to achieving universal application of CEDAW?</a:t>
            </a:r>
          </a:p>
          <a:p>
            <a:r>
              <a:rPr lang="en-AU" sz="2400" dirty="0">
                <a:solidFill>
                  <a:schemeClr val="tx1"/>
                </a:solidFill>
              </a:rPr>
              <a:t>Address ethical debates </a:t>
            </a:r>
            <a:r>
              <a:rPr lang="mr-IN" sz="2400" dirty="0">
                <a:solidFill>
                  <a:schemeClr val="tx1"/>
                </a:solidFill>
              </a:rPr>
              <a:t>–</a:t>
            </a:r>
            <a:r>
              <a:rPr lang="en-AU" sz="2400" dirty="0">
                <a:solidFill>
                  <a:schemeClr val="tx1"/>
                </a:solidFill>
              </a:rPr>
              <a:t> direct link to cultural challenges to the universality of human rights</a:t>
            </a:r>
          </a:p>
        </p:txBody>
      </p:sp>
    </p:spTree>
    <p:extLst>
      <p:ext uri="{BB962C8B-B14F-4D97-AF65-F5344CB8AC3E}">
        <p14:creationId xmlns:p14="http://schemas.microsoft.com/office/powerpoint/2010/main" val="28789754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4.1 </a:t>
            </a:r>
            <a:r>
              <a:rPr lang="mr-IN" dirty="0"/>
              <a:t>–</a:t>
            </a:r>
            <a:r>
              <a:rPr lang="en-AU" dirty="0"/>
              <a:t> International Laws</a:t>
            </a:r>
            <a:endParaRPr lang="en-US" dirty="0"/>
          </a:p>
        </p:txBody>
      </p:sp>
      <p:sp>
        <p:nvSpPr>
          <p:cNvPr id="3" name="Content Placeholder 2"/>
          <p:cNvSpPr>
            <a:spLocks noGrp="1"/>
          </p:cNvSpPr>
          <p:nvPr>
            <p:ph idx="1"/>
          </p:nvPr>
        </p:nvSpPr>
        <p:spPr/>
        <p:txBody>
          <a:bodyPr/>
          <a:lstStyle/>
          <a:p>
            <a:pPr marL="0" indent="0" defTabSz="813816">
              <a:spcBef>
                <a:spcPts val="600"/>
              </a:spcBef>
              <a:buNone/>
              <a:defRPr sz="2670"/>
            </a:pPr>
            <a:r>
              <a:rPr lang="en-US" sz="2400" dirty="0"/>
              <a:t>Possible People Movement laws</a:t>
            </a:r>
          </a:p>
          <a:p>
            <a:pPr defTabSz="813816">
              <a:spcBef>
                <a:spcPts val="600"/>
              </a:spcBef>
              <a:defRPr sz="2670"/>
            </a:pPr>
            <a:r>
              <a:rPr lang="en-US" sz="2400" dirty="0"/>
              <a:t>Convention relating to the Status of Refugees</a:t>
            </a:r>
          </a:p>
          <a:p>
            <a:pPr defTabSz="813816">
              <a:spcBef>
                <a:spcPts val="600"/>
              </a:spcBef>
              <a:defRPr sz="2670"/>
            </a:pPr>
            <a:r>
              <a:rPr lang="en-US" sz="2400" dirty="0"/>
              <a:t>Convention against Transnational </a:t>
            </a:r>
            <a:r>
              <a:rPr lang="en-US" sz="2400" dirty="0" err="1"/>
              <a:t>Organised</a:t>
            </a:r>
            <a:r>
              <a:rPr lang="en-US" sz="2400" dirty="0"/>
              <a:t> Crime (which includes Protocol to Prevent, Suppress, and Punish Trafficking in Persons, Especially Women and Children; and the Protocol against the Smuggling of Migrants by Land, Air, and Sea) </a:t>
            </a:r>
          </a:p>
          <a:p>
            <a:pPr defTabSz="813816">
              <a:spcBef>
                <a:spcPts val="600"/>
              </a:spcBef>
              <a:defRPr sz="2670"/>
            </a:pPr>
            <a:r>
              <a:rPr lang="en-US" sz="2400" dirty="0"/>
              <a:t>Council of Europe Convention on Action against Trafficking in Human Beings</a:t>
            </a:r>
          </a:p>
        </p:txBody>
      </p:sp>
    </p:spTree>
    <p:extLst>
      <p:ext uri="{BB962C8B-B14F-4D97-AF65-F5344CB8AC3E}">
        <p14:creationId xmlns:p14="http://schemas.microsoft.com/office/powerpoint/2010/main" val="59327081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4.1</a:t>
            </a:r>
          </a:p>
        </p:txBody>
      </p:sp>
      <p:sp>
        <p:nvSpPr>
          <p:cNvPr id="3" name="Content Placeholder 2"/>
          <p:cNvSpPr>
            <a:spLocks noGrp="1"/>
          </p:cNvSpPr>
          <p:nvPr>
            <p:ph idx="1"/>
          </p:nvPr>
        </p:nvSpPr>
        <p:spPr>
          <a:xfrm>
            <a:off x="323528" y="1412776"/>
            <a:ext cx="8496944" cy="4530824"/>
          </a:xfrm>
        </p:spPr>
        <p:txBody>
          <a:bodyPr/>
          <a:lstStyle/>
          <a:p>
            <a:pPr marL="0" indent="0">
              <a:buNone/>
            </a:pPr>
            <a:r>
              <a:rPr lang="en-US" sz="2400" dirty="0">
                <a:solidFill>
                  <a:schemeClr val="tx1"/>
                </a:solidFill>
              </a:rPr>
              <a:t>1951 Convention relating to the status of refugees case study</a:t>
            </a:r>
          </a:p>
          <a:p>
            <a:r>
              <a:rPr lang="en-AU" sz="2400" dirty="0">
                <a:solidFill>
                  <a:schemeClr val="tx1"/>
                </a:solidFill>
              </a:rPr>
              <a:t>Where has the 1951 Convention had an impact?</a:t>
            </a:r>
          </a:p>
          <a:p>
            <a:r>
              <a:rPr lang="en-AU" sz="2400" dirty="0">
                <a:solidFill>
                  <a:schemeClr val="tx1"/>
                </a:solidFill>
              </a:rPr>
              <a:t>What impact has it had?</a:t>
            </a:r>
          </a:p>
          <a:p>
            <a:r>
              <a:rPr lang="en-AU" sz="2400" dirty="0">
                <a:solidFill>
                  <a:schemeClr val="tx1"/>
                </a:solidFill>
              </a:rPr>
              <a:t>How have various global actors responded to it?</a:t>
            </a:r>
          </a:p>
          <a:p>
            <a:r>
              <a:rPr lang="en-AU" sz="2400" dirty="0">
                <a:solidFill>
                  <a:schemeClr val="tx1"/>
                </a:solidFill>
              </a:rPr>
              <a:t>What are the differing perspectives to it from global actors?</a:t>
            </a:r>
          </a:p>
          <a:p>
            <a:r>
              <a:rPr lang="en-AU" sz="2400" dirty="0">
                <a:solidFill>
                  <a:schemeClr val="tx1"/>
                </a:solidFill>
              </a:rPr>
              <a:t>What are the challenges to achieving universal application of the Convention?</a:t>
            </a:r>
          </a:p>
          <a:p>
            <a:r>
              <a:rPr lang="en-AU" sz="2400" dirty="0">
                <a:solidFill>
                  <a:schemeClr val="tx1"/>
                </a:solidFill>
              </a:rPr>
              <a:t>Direct link with obligations to asylum seekers and other refugees versus national interests including border security</a:t>
            </a:r>
          </a:p>
          <a:p>
            <a:endParaRPr lang="en-US" dirty="0"/>
          </a:p>
          <a:p>
            <a:endParaRPr lang="en-US" dirty="0"/>
          </a:p>
        </p:txBody>
      </p:sp>
    </p:spTree>
    <p:extLst>
      <p:ext uri="{BB962C8B-B14F-4D97-AF65-F5344CB8AC3E}">
        <p14:creationId xmlns:p14="http://schemas.microsoft.com/office/powerpoint/2010/main" val="28621534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Terms and Concepts</a:t>
            </a:r>
          </a:p>
        </p:txBody>
      </p:sp>
      <p:sp>
        <p:nvSpPr>
          <p:cNvPr id="3" name="Content Placeholder 2"/>
          <p:cNvSpPr>
            <a:spLocks noGrp="1"/>
          </p:cNvSpPr>
          <p:nvPr>
            <p:ph idx="1"/>
          </p:nvPr>
        </p:nvSpPr>
        <p:spPr/>
        <p:txBody>
          <a:bodyPr/>
          <a:lstStyle/>
          <a:p>
            <a:r>
              <a:rPr lang="en-AU" sz="3200" dirty="0"/>
              <a:t>Must be explicitly taught</a:t>
            </a:r>
          </a:p>
          <a:p>
            <a:r>
              <a:rPr lang="en-AU" sz="3200" dirty="0"/>
              <a:t>Advice for Teachers will have a glossary for Units 1-4</a:t>
            </a:r>
          </a:p>
          <a:p>
            <a:r>
              <a:rPr lang="en-AU" sz="3200" dirty="0"/>
              <a:t>In Unit 3 and 4 they are examinable </a:t>
            </a:r>
          </a:p>
        </p:txBody>
      </p:sp>
    </p:spTree>
    <p:extLst>
      <p:ext uri="{BB962C8B-B14F-4D97-AF65-F5344CB8AC3E}">
        <p14:creationId xmlns:p14="http://schemas.microsoft.com/office/powerpoint/2010/main" val="33451916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lstStyle>
            <a:lvl1pPr defTabSz="768095">
              <a:defRPr sz="3696"/>
            </a:lvl1pPr>
          </a:lstStyle>
          <a:p>
            <a:r>
              <a:rPr dirty="0"/>
              <a:t>Unit 4.1 </a:t>
            </a:r>
            <a:r>
              <a:rPr lang="mr-IN" dirty="0"/>
              <a:t>–</a:t>
            </a:r>
            <a:r>
              <a:rPr lang="en-AU" dirty="0"/>
              <a:t> International Laws</a:t>
            </a:r>
            <a:endParaRPr dirty="0"/>
          </a:p>
        </p:txBody>
      </p:sp>
      <p:sp>
        <p:nvSpPr>
          <p:cNvPr id="167" name="Shape 167"/>
          <p:cNvSpPr>
            <a:spLocks noGrp="1"/>
          </p:cNvSpPr>
          <p:nvPr>
            <p:ph type="body" idx="1"/>
          </p:nvPr>
        </p:nvSpPr>
        <p:spPr>
          <a:prstGeom prst="rect">
            <a:avLst/>
          </a:prstGeom>
        </p:spPr>
        <p:txBody>
          <a:bodyPr>
            <a:normAutofit lnSpcReduction="10000"/>
          </a:bodyPr>
          <a:lstStyle/>
          <a:p>
            <a:pPr marL="0" indent="0" defTabSz="749808">
              <a:spcBef>
                <a:spcPts val="500"/>
              </a:spcBef>
              <a:buNone/>
              <a:defRPr sz="2460"/>
            </a:pPr>
            <a:r>
              <a:rPr lang="en-AU" dirty="0"/>
              <a:t>Possible Development Laws</a:t>
            </a:r>
          </a:p>
          <a:p>
            <a:pPr defTabSz="749808">
              <a:spcBef>
                <a:spcPts val="500"/>
              </a:spcBef>
              <a:defRPr sz="2460"/>
            </a:pPr>
            <a:r>
              <a:rPr dirty="0"/>
              <a:t>International Covenant on Economic, Social and Cultural Rights (particularly articles 11 - 15)</a:t>
            </a:r>
          </a:p>
          <a:p>
            <a:pPr defTabSz="749808">
              <a:spcBef>
                <a:spcPts val="500"/>
              </a:spcBef>
              <a:defRPr sz="2460"/>
            </a:pPr>
            <a:r>
              <a:rPr dirty="0"/>
              <a:t>Convention on the Elimination of all forms of Discrimination Against Women (particularly article 14)</a:t>
            </a:r>
          </a:p>
          <a:p>
            <a:pPr defTabSz="749808">
              <a:spcBef>
                <a:spcPts val="500"/>
              </a:spcBef>
              <a:defRPr sz="2460"/>
            </a:pPr>
            <a:r>
              <a:rPr dirty="0"/>
              <a:t>Convention on the Rights of the Child (particularly article 32)</a:t>
            </a:r>
          </a:p>
          <a:p>
            <a:pPr defTabSz="749808">
              <a:spcBef>
                <a:spcPts val="500"/>
              </a:spcBef>
              <a:defRPr sz="2460"/>
            </a:pPr>
            <a:r>
              <a:rPr dirty="0"/>
              <a:t>Convention on Environmental Impact Assessment In a Transboundary Context</a:t>
            </a:r>
          </a:p>
        </p:txBody>
      </p:sp>
    </p:spTree>
    <p:extLst>
      <p:ext uri="{BB962C8B-B14F-4D97-AF65-F5344CB8AC3E}">
        <p14:creationId xmlns:p14="http://schemas.microsoft.com/office/powerpoint/2010/main" val="365771162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59160"/>
          </a:xfrm>
        </p:spPr>
        <p:txBody>
          <a:bodyPr/>
          <a:lstStyle/>
          <a:p>
            <a:r>
              <a:rPr lang="en-US" dirty="0"/>
              <a:t>Unit 4.1</a:t>
            </a:r>
          </a:p>
        </p:txBody>
      </p:sp>
      <p:sp>
        <p:nvSpPr>
          <p:cNvPr id="3" name="Content Placeholder 2"/>
          <p:cNvSpPr>
            <a:spLocks noGrp="1"/>
          </p:cNvSpPr>
          <p:nvPr>
            <p:ph idx="1"/>
          </p:nvPr>
        </p:nvSpPr>
        <p:spPr>
          <a:xfrm>
            <a:off x="323528" y="1268760"/>
            <a:ext cx="8424936" cy="4674840"/>
          </a:xfrm>
        </p:spPr>
        <p:txBody>
          <a:bodyPr/>
          <a:lstStyle/>
          <a:p>
            <a:r>
              <a:rPr lang="en-AU" sz="2800" dirty="0">
                <a:solidFill>
                  <a:schemeClr val="tx1"/>
                </a:solidFill>
              </a:rPr>
              <a:t>Where has the CRC (Article 32 </a:t>
            </a:r>
            <a:r>
              <a:rPr lang="mr-IN" sz="2800" dirty="0">
                <a:solidFill>
                  <a:schemeClr val="tx1"/>
                </a:solidFill>
              </a:rPr>
              <a:t>–</a:t>
            </a:r>
            <a:r>
              <a:rPr lang="en-AU" sz="2800" dirty="0">
                <a:solidFill>
                  <a:schemeClr val="tx1"/>
                </a:solidFill>
              </a:rPr>
              <a:t> Child labour) had an impact?</a:t>
            </a:r>
          </a:p>
          <a:p>
            <a:r>
              <a:rPr lang="en-AU" sz="2800" dirty="0">
                <a:solidFill>
                  <a:schemeClr val="tx1"/>
                </a:solidFill>
              </a:rPr>
              <a:t>What impact has it had?</a:t>
            </a:r>
          </a:p>
          <a:p>
            <a:r>
              <a:rPr lang="en-AU" sz="2800" dirty="0">
                <a:solidFill>
                  <a:schemeClr val="tx1"/>
                </a:solidFill>
              </a:rPr>
              <a:t>How have various global actors responded to it?</a:t>
            </a:r>
          </a:p>
          <a:p>
            <a:r>
              <a:rPr lang="en-AU" sz="2800" dirty="0">
                <a:solidFill>
                  <a:schemeClr val="tx1"/>
                </a:solidFill>
              </a:rPr>
              <a:t>What are the differing perspectives to it from global actors?</a:t>
            </a:r>
          </a:p>
          <a:p>
            <a:r>
              <a:rPr lang="en-AU" sz="2800" dirty="0">
                <a:solidFill>
                  <a:schemeClr val="tx1"/>
                </a:solidFill>
              </a:rPr>
              <a:t>What are the challenges to achieving universal application of the CRC?</a:t>
            </a:r>
          </a:p>
          <a:p>
            <a:r>
              <a:rPr lang="en-AU" sz="2800" dirty="0">
                <a:solidFill>
                  <a:schemeClr val="tx1"/>
                </a:solidFill>
              </a:rPr>
              <a:t>Direct link to differing strategies for poverty alleviation</a:t>
            </a:r>
          </a:p>
          <a:p>
            <a:endParaRPr lang="en-US" dirty="0"/>
          </a:p>
        </p:txBody>
      </p:sp>
    </p:spTree>
    <p:extLst>
      <p:ext uri="{BB962C8B-B14F-4D97-AF65-F5344CB8AC3E}">
        <p14:creationId xmlns:p14="http://schemas.microsoft.com/office/powerpoint/2010/main" val="26556788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4.1 </a:t>
            </a:r>
            <a:r>
              <a:rPr lang="mr-IN" dirty="0"/>
              <a:t>–</a:t>
            </a:r>
            <a:r>
              <a:rPr lang="en-AU" dirty="0"/>
              <a:t> International Laws</a:t>
            </a:r>
            <a:endParaRPr lang="en-US" dirty="0"/>
          </a:p>
        </p:txBody>
      </p:sp>
      <p:sp>
        <p:nvSpPr>
          <p:cNvPr id="3" name="Content Placeholder 2"/>
          <p:cNvSpPr>
            <a:spLocks noGrp="1"/>
          </p:cNvSpPr>
          <p:nvPr>
            <p:ph idx="1"/>
          </p:nvPr>
        </p:nvSpPr>
        <p:spPr/>
        <p:txBody>
          <a:bodyPr/>
          <a:lstStyle/>
          <a:p>
            <a:pPr marL="0" indent="0" defTabSz="749808">
              <a:spcBef>
                <a:spcPts val="500"/>
              </a:spcBef>
              <a:buNone/>
              <a:defRPr sz="2460"/>
            </a:pPr>
            <a:r>
              <a:rPr lang="en-AU" dirty="0"/>
              <a:t>Possible Arms Control Laws</a:t>
            </a:r>
            <a:endParaRPr lang="en-US" dirty="0"/>
          </a:p>
          <a:p>
            <a:pPr defTabSz="749808">
              <a:spcBef>
                <a:spcPts val="500"/>
              </a:spcBef>
              <a:defRPr sz="2460"/>
            </a:pPr>
            <a:r>
              <a:rPr lang="en-US" dirty="0"/>
              <a:t>Arms Trade Treaty</a:t>
            </a:r>
          </a:p>
          <a:p>
            <a:pPr defTabSz="749808">
              <a:spcBef>
                <a:spcPts val="500"/>
              </a:spcBef>
              <a:defRPr sz="2460"/>
            </a:pPr>
            <a:r>
              <a:rPr lang="en-US" dirty="0"/>
              <a:t>Convention on the Prohibition of the Development, Production Stockpiling and Use of Chemical Weapons and on their Destruction</a:t>
            </a:r>
          </a:p>
          <a:p>
            <a:pPr defTabSz="749808">
              <a:spcBef>
                <a:spcPts val="500"/>
              </a:spcBef>
              <a:defRPr sz="2460"/>
            </a:pPr>
            <a:r>
              <a:rPr lang="en-US" dirty="0"/>
              <a:t>Convention on the Prohibition of the Use, Stockpiling, Production and Transfer of Anti-Personnel Mines and on their Destruction</a:t>
            </a:r>
          </a:p>
          <a:p>
            <a:pPr defTabSz="749808">
              <a:spcBef>
                <a:spcPts val="500"/>
              </a:spcBef>
              <a:defRPr sz="2460"/>
            </a:pPr>
            <a:r>
              <a:rPr lang="en-US" dirty="0"/>
              <a:t>Treaty on the Non-Proliferation of Nuclear Weapons</a:t>
            </a:r>
          </a:p>
          <a:p>
            <a:endParaRPr lang="en-US" dirty="0"/>
          </a:p>
        </p:txBody>
      </p:sp>
    </p:spTree>
    <p:extLst>
      <p:ext uri="{BB962C8B-B14F-4D97-AF65-F5344CB8AC3E}">
        <p14:creationId xmlns:p14="http://schemas.microsoft.com/office/powerpoint/2010/main" val="338616041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4.1</a:t>
            </a:r>
          </a:p>
        </p:txBody>
      </p:sp>
      <p:sp>
        <p:nvSpPr>
          <p:cNvPr id="3" name="Content Placeholder 2"/>
          <p:cNvSpPr>
            <a:spLocks noGrp="1"/>
          </p:cNvSpPr>
          <p:nvPr>
            <p:ph idx="1"/>
          </p:nvPr>
        </p:nvSpPr>
        <p:spPr>
          <a:xfrm>
            <a:off x="251520" y="1628800"/>
            <a:ext cx="8206680" cy="4314800"/>
          </a:xfrm>
        </p:spPr>
        <p:txBody>
          <a:bodyPr/>
          <a:lstStyle/>
          <a:p>
            <a:r>
              <a:rPr lang="en-AU" sz="2800" dirty="0">
                <a:solidFill>
                  <a:schemeClr val="tx1"/>
                </a:solidFill>
              </a:rPr>
              <a:t>Where has </a:t>
            </a:r>
            <a:r>
              <a:rPr lang="en-AU" sz="2800">
                <a:solidFill>
                  <a:schemeClr val="tx1"/>
                </a:solidFill>
              </a:rPr>
              <a:t>the NPT had </a:t>
            </a:r>
            <a:r>
              <a:rPr lang="en-AU" sz="2800" dirty="0">
                <a:solidFill>
                  <a:schemeClr val="tx1"/>
                </a:solidFill>
              </a:rPr>
              <a:t>an impact?</a:t>
            </a:r>
          </a:p>
          <a:p>
            <a:r>
              <a:rPr lang="en-AU" sz="2800" dirty="0">
                <a:solidFill>
                  <a:schemeClr val="tx1"/>
                </a:solidFill>
              </a:rPr>
              <a:t>What impact has it had?</a:t>
            </a:r>
          </a:p>
          <a:p>
            <a:r>
              <a:rPr lang="en-AU" sz="2800" dirty="0">
                <a:solidFill>
                  <a:schemeClr val="tx1"/>
                </a:solidFill>
              </a:rPr>
              <a:t>How have various global actors responded to it?</a:t>
            </a:r>
          </a:p>
          <a:p>
            <a:r>
              <a:rPr lang="en-AU" sz="2800" dirty="0">
                <a:solidFill>
                  <a:schemeClr val="tx1"/>
                </a:solidFill>
              </a:rPr>
              <a:t>What are the differing perspectives to it from global actors?</a:t>
            </a:r>
          </a:p>
          <a:p>
            <a:r>
              <a:rPr lang="en-AU" sz="2800" dirty="0">
                <a:solidFill>
                  <a:schemeClr val="tx1"/>
                </a:solidFill>
              </a:rPr>
              <a:t>What are the challenges to achieving universal application of the CRC?</a:t>
            </a:r>
          </a:p>
          <a:p>
            <a:r>
              <a:rPr lang="en-AU" sz="2800" dirty="0">
                <a:solidFill>
                  <a:schemeClr val="tx1"/>
                </a:solidFill>
              </a:rPr>
              <a:t>Direct link to differing approaches to non-state proliferation</a:t>
            </a:r>
          </a:p>
          <a:p>
            <a:endParaRPr lang="en-US" dirty="0"/>
          </a:p>
        </p:txBody>
      </p:sp>
    </p:spTree>
    <p:extLst>
      <p:ext uri="{BB962C8B-B14F-4D97-AF65-F5344CB8AC3E}">
        <p14:creationId xmlns:p14="http://schemas.microsoft.com/office/powerpoint/2010/main" val="381145178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task</a:t>
            </a:r>
          </a:p>
        </p:txBody>
      </p:sp>
      <p:sp>
        <p:nvSpPr>
          <p:cNvPr id="3" name="Content Placeholder 2"/>
          <p:cNvSpPr>
            <a:spLocks noGrp="1"/>
          </p:cNvSpPr>
          <p:nvPr>
            <p:ph idx="1"/>
          </p:nvPr>
        </p:nvSpPr>
        <p:spPr>
          <a:xfrm>
            <a:off x="0" y="1484784"/>
            <a:ext cx="9144000" cy="4458816"/>
          </a:xfrm>
        </p:spPr>
        <p:txBody>
          <a:bodyPr/>
          <a:lstStyle/>
          <a:p>
            <a:r>
              <a:rPr lang="en-US" dirty="0"/>
              <a:t>Students consider two perspectives on the NPT</a:t>
            </a:r>
          </a:p>
          <a:p>
            <a:pPr lvl="1">
              <a:buFont typeface="Arial" pitchFamily="34" charset="0"/>
              <a:buChar char="•"/>
            </a:pPr>
            <a:r>
              <a:rPr lang="en-US" b="1" dirty="0"/>
              <a:t>USA (Cosmo?)</a:t>
            </a:r>
          </a:p>
          <a:p>
            <a:pPr lvl="1">
              <a:buFont typeface="Arial" pitchFamily="34" charset="0"/>
              <a:buChar char="•"/>
            </a:pPr>
            <a:r>
              <a:rPr lang="en-US" sz="2000" dirty="0"/>
              <a:t>There should be no nuclear proliferation</a:t>
            </a:r>
          </a:p>
          <a:p>
            <a:pPr lvl="1">
              <a:buFont typeface="Arial" pitchFamily="34" charset="0"/>
              <a:buChar char="•"/>
            </a:pPr>
            <a:r>
              <a:rPr lang="en-US" sz="2000" dirty="0"/>
              <a:t>Only the P5 should possess nuclear capability</a:t>
            </a:r>
          </a:p>
          <a:p>
            <a:pPr lvl="1">
              <a:buFont typeface="Arial" pitchFamily="34" charset="0"/>
              <a:buChar char="•"/>
            </a:pPr>
            <a:r>
              <a:rPr lang="en-US" sz="2000" dirty="0"/>
              <a:t>All other states must not pursue nuclear capability</a:t>
            </a:r>
          </a:p>
          <a:p>
            <a:pPr lvl="1">
              <a:buFont typeface="Arial" pitchFamily="34" charset="0"/>
              <a:buChar char="•"/>
            </a:pPr>
            <a:r>
              <a:rPr lang="en-US" sz="2000" dirty="0"/>
              <a:t>This guarantees international security</a:t>
            </a:r>
          </a:p>
          <a:p>
            <a:pPr lvl="1">
              <a:buFont typeface="Arial" pitchFamily="34" charset="0"/>
              <a:buChar char="•"/>
            </a:pPr>
            <a:r>
              <a:rPr lang="en-US" b="1" dirty="0"/>
              <a:t>North Korea (Realist)</a:t>
            </a:r>
          </a:p>
          <a:p>
            <a:pPr lvl="1">
              <a:buFont typeface="Arial" pitchFamily="34" charset="0"/>
              <a:buChar char="•"/>
            </a:pPr>
            <a:r>
              <a:rPr lang="en-US" sz="2000" dirty="0"/>
              <a:t>North Korea is under threat by a nuclear power</a:t>
            </a:r>
          </a:p>
          <a:p>
            <a:pPr lvl="1">
              <a:buFont typeface="Arial" pitchFamily="34" charset="0"/>
              <a:buChar char="•"/>
            </a:pPr>
            <a:r>
              <a:rPr lang="en-US" sz="2000" dirty="0"/>
              <a:t>Requires nuclear weapons to defend sovereignty</a:t>
            </a:r>
          </a:p>
          <a:p>
            <a:pPr lvl="1">
              <a:buFont typeface="Arial" pitchFamily="34" charset="0"/>
              <a:buChar char="•"/>
            </a:pPr>
            <a:r>
              <a:rPr lang="en-US" sz="2000" dirty="0"/>
              <a:t>US not upholding their obligations under NPT</a:t>
            </a:r>
          </a:p>
          <a:p>
            <a:r>
              <a:rPr lang="en-US" sz="2400" dirty="0"/>
              <a:t>Students must find evidence and examples to support this difference of opinion relating to international security versus state security</a:t>
            </a:r>
          </a:p>
        </p:txBody>
      </p:sp>
    </p:spTree>
    <p:extLst>
      <p:ext uri="{BB962C8B-B14F-4D97-AF65-F5344CB8AC3E}">
        <p14:creationId xmlns:p14="http://schemas.microsoft.com/office/powerpoint/2010/main" val="261831747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to note</a:t>
            </a:r>
          </a:p>
        </p:txBody>
      </p:sp>
      <p:sp>
        <p:nvSpPr>
          <p:cNvPr id="3" name="Content Placeholder 2"/>
          <p:cNvSpPr>
            <a:spLocks noGrp="1"/>
          </p:cNvSpPr>
          <p:nvPr>
            <p:ph idx="1"/>
          </p:nvPr>
        </p:nvSpPr>
        <p:spPr>
          <a:xfrm>
            <a:off x="323528" y="1556792"/>
            <a:ext cx="8424936" cy="4464496"/>
          </a:xfrm>
        </p:spPr>
        <p:txBody>
          <a:bodyPr/>
          <a:lstStyle/>
          <a:p>
            <a:r>
              <a:rPr lang="en-US" dirty="0"/>
              <a:t>Case studies must be selected that allow for analysis of the ethical debates</a:t>
            </a:r>
          </a:p>
          <a:p>
            <a:r>
              <a:rPr lang="en-US" dirty="0"/>
              <a:t>Students should investigate opposing views in relation to the chosen international laws</a:t>
            </a:r>
          </a:p>
          <a:p>
            <a:r>
              <a:rPr lang="en-US" dirty="0"/>
              <a:t>For all ethical issues, ensure students can present BOTH sides using examples</a:t>
            </a:r>
          </a:p>
          <a:p>
            <a:r>
              <a:rPr lang="en-US" dirty="0"/>
              <a:t>Link all responses to realist and cosmopolitan perspectives</a:t>
            </a:r>
          </a:p>
        </p:txBody>
      </p:sp>
    </p:spTree>
    <p:extLst>
      <p:ext uri="{BB962C8B-B14F-4D97-AF65-F5344CB8AC3E}">
        <p14:creationId xmlns:p14="http://schemas.microsoft.com/office/powerpoint/2010/main" val="200926850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U4 AOS2 Outcome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4779402"/>
              </p:ext>
            </p:extLst>
          </p:nvPr>
        </p:nvGraphicFramePr>
        <p:xfrm>
          <a:off x="611560" y="1772816"/>
          <a:ext cx="7772400" cy="2108200"/>
        </p:xfrm>
        <a:graphic>
          <a:graphicData uri="http://schemas.openxmlformats.org/drawingml/2006/table">
            <a:tbl>
              <a:tblPr firstRow="1" bandRow="1">
                <a:tableStyleId>{5C22544A-7EE6-4342-B048-85BDC9FD1C3A}</a:tableStyleId>
              </a:tblPr>
              <a:tblGrid>
                <a:gridCol w="3166120">
                  <a:extLst>
                    <a:ext uri="{9D8B030D-6E8A-4147-A177-3AD203B41FA5}">
                      <a16:colId xmlns:a16="http://schemas.microsoft.com/office/drawing/2014/main" val="20000"/>
                    </a:ext>
                  </a:extLst>
                </a:gridCol>
                <a:gridCol w="4606280">
                  <a:extLst>
                    <a:ext uri="{9D8B030D-6E8A-4147-A177-3AD203B41FA5}">
                      <a16:colId xmlns:a16="http://schemas.microsoft.com/office/drawing/2014/main" val="20001"/>
                    </a:ext>
                  </a:extLst>
                </a:gridCol>
              </a:tblGrid>
              <a:tr h="370840">
                <a:tc>
                  <a:txBody>
                    <a:bodyPr/>
                    <a:lstStyle/>
                    <a:p>
                      <a:r>
                        <a:rPr lang="en-AU" dirty="0"/>
                        <a:t>Unit  AOS1 2016-2017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AOS1 2018-2023</a:t>
                      </a:r>
                    </a:p>
                  </a:txBody>
                  <a:tcPr/>
                </a:tc>
                <a:extLst>
                  <a:ext uri="{0D108BD9-81ED-4DB2-BD59-A6C34878D82A}">
                    <a16:rowId xmlns:a16="http://schemas.microsoft.com/office/drawing/2014/main" val="10000"/>
                  </a:ext>
                </a:extLst>
              </a:tr>
              <a:tr h="370840">
                <a:tc>
                  <a:txBody>
                    <a:bodyPr/>
                    <a:lstStyle/>
                    <a:p>
                      <a:r>
                        <a:rPr lang="en-US" dirty="0"/>
                        <a:t>…. the student should be able to explain two contemporary global crises and evaluate the effectiveness of responses to these.</a:t>
                      </a:r>
                      <a:endParaRPr lang="en-AU" dirty="0"/>
                    </a:p>
                  </a:txBody>
                  <a:tcPr/>
                </a:tc>
                <a:tc>
                  <a:txBody>
                    <a:bodyPr/>
                    <a:lstStyle/>
                    <a:p>
                      <a:r>
                        <a:rPr lang="en-US" b="1" dirty="0"/>
                        <a:t>….</a:t>
                      </a:r>
                      <a:r>
                        <a:rPr lang="en-US" dirty="0"/>
                        <a:t> the student should be able to</a:t>
                      </a:r>
                      <a:r>
                        <a:rPr lang="en-US" b="1" dirty="0">
                          <a:solidFill>
                            <a:srgbClr val="0099E3"/>
                          </a:solidFill>
                        </a:rPr>
                        <a:t> </a:t>
                      </a:r>
                      <a:r>
                        <a:rPr lang="en-US" b="1" dirty="0" err="1">
                          <a:solidFill>
                            <a:srgbClr val="0099E3"/>
                          </a:solidFill>
                        </a:rPr>
                        <a:t>analyse</a:t>
                      </a:r>
                      <a:r>
                        <a:rPr lang="en-US" b="1" dirty="0">
                          <a:solidFill>
                            <a:srgbClr val="0099E3"/>
                          </a:solidFill>
                        </a:rPr>
                        <a:t> </a:t>
                      </a:r>
                      <a:r>
                        <a:rPr lang="en-US" dirty="0"/>
                        <a:t>TWO contemporary global crises and evaluate the effectiveness of global actors’ responses to these</a:t>
                      </a:r>
                      <a:r>
                        <a:rPr lang="en-US" b="1" dirty="0"/>
                        <a:t> </a:t>
                      </a:r>
                      <a:endParaRPr lang="en-AU" b="1"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611560" y="4365104"/>
            <a:ext cx="7704856" cy="461665"/>
          </a:xfrm>
          <a:prstGeom prst="rect">
            <a:avLst/>
          </a:prstGeom>
          <a:noFill/>
        </p:spPr>
        <p:txBody>
          <a:bodyPr wrap="square" rtlCol="0">
            <a:spAutoFit/>
          </a:bodyPr>
          <a:lstStyle/>
          <a:p>
            <a:r>
              <a:rPr lang="en-AU" dirty="0"/>
              <a:t>Cognitive change in the outcome statement. </a:t>
            </a:r>
          </a:p>
        </p:txBody>
      </p:sp>
    </p:spTree>
    <p:extLst>
      <p:ext uri="{BB962C8B-B14F-4D97-AF65-F5344CB8AC3E}">
        <p14:creationId xmlns:p14="http://schemas.microsoft.com/office/powerpoint/2010/main" val="374042539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Knowledge AOS2</a:t>
            </a:r>
          </a:p>
        </p:txBody>
      </p:sp>
      <p:sp>
        <p:nvSpPr>
          <p:cNvPr id="3" name="Content Placeholder 2"/>
          <p:cNvSpPr>
            <a:spLocks noGrp="1"/>
          </p:cNvSpPr>
          <p:nvPr>
            <p:ph idx="1"/>
          </p:nvPr>
        </p:nvSpPr>
        <p:spPr/>
        <p:txBody>
          <a:bodyPr/>
          <a:lstStyle/>
          <a:p>
            <a:r>
              <a:rPr lang="en-AU" dirty="0"/>
              <a:t>Removal of “….and proposed solutions…” (2016-17)</a:t>
            </a:r>
          </a:p>
          <a:p>
            <a:r>
              <a:rPr lang="en-AU" dirty="0"/>
              <a:t>Change from difficulties to “</a:t>
            </a:r>
            <a:r>
              <a:rPr lang="en-AU" i="1" dirty="0"/>
              <a:t>challenges in achieving effective resolutions</a:t>
            </a:r>
            <a:r>
              <a:rPr lang="en-AU" dirty="0"/>
              <a:t>” </a:t>
            </a:r>
          </a:p>
          <a:p>
            <a:r>
              <a:rPr lang="en-AU" dirty="0"/>
              <a:t>Responses from relevant global actors and their effectiveness</a:t>
            </a:r>
          </a:p>
        </p:txBody>
      </p:sp>
    </p:spTree>
    <p:extLst>
      <p:ext uri="{BB962C8B-B14F-4D97-AF65-F5344CB8AC3E}">
        <p14:creationId xmlns:p14="http://schemas.microsoft.com/office/powerpoint/2010/main" val="386182779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2400" cy="1143000"/>
          </a:xfrm>
        </p:spPr>
        <p:txBody>
          <a:bodyPr/>
          <a:lstStyle/>
          <a:p>
            <a:r>
              <a:rPr lang="en-AU" dirty="0"/>
              <a:t>Key Skills AOS2</a:t>
            </a:r>
          </a:p>
        </p:txBody>
      </p:sp>
      <p:graphicFrame>
        <p:nvGraphicFramePr>
          <p:cNvPr id="4" name="Table 3"/>
          <p:cNvGraphicFramePr>
            <a:graphicFrameLocks noGrp="1"/>
          </p:cNvGraphicFramePr>
          <p:nvPr>
            <p:extLst>
              <p:ext uri="{D42A27DB-BD31-4B8C-83A1-F6EECF244321}">
                <p14:modId xmlns:p14="http://schemas.microsoft.com/office/powerpoint/2010/main" val="217283238"/>
              </p:ext>
            </p:extLst>
          </p:nvPr>
        </p:nvGraphicFramePr>
        <p:xfrm>
          <a:off x="107504" y="1196752"/>
          <a:ext cx="8928992" cy="5135225"/>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654665">
                <a:tc>
                  <a:txBody>
                    <a:bodyPr/>
                    <a:lstStyle/>
                    <a:p>
                      <a:r>
                        <a:rPr lang="en-AU" dirty="0"/>
                        <a:t>2016-17</a:t>
                      </a:r>
                    </a:p>
                  </a:txBody>
                  <a:tcPr/>
                </a:tc>
                <a:tc>
                  <a:txBody>
                    <a:bodyPr/>
                    <a:lstStyle/>
                    <a:p>
                      <a:r>
                        <a:rPr lang="en-AU" dirty="0"/>
                        <a:t>2018-2023</a:t>
                      </a:r>
                    </a:p>
                  </a:txBody>
                  <a:tcPr/>
                </a:tc>
                <a:extLst>
                  <a:ext uri="{0D108BD9-81ED-4DB2-BD59-A6C34878D82A}">
                    <a16:rowId xmlns:a16="http://schemas.microsoft.com/office/drawing/2014/main" val="10000"/>
                  </a:ext>
                </a:extLst>
              </a:tr>
              <a:tr h="3751129">
                <a:tc>
                  <a:txBody>
                    <a:bodyPr/>
                    <a:lstStyle/>
                    <a:p>
                      <a:pPr marL="285750" indent="-285750">
                        <a:buFont typeface="Arial" pitchFamily="34" charset="0"/>
                        <a:buChar char="•"/>
                      </a:pPr>
                      <a:r>
                        <a:rPr lang="en-US" dirty="0"/>
                        <a:t>define and explain key global politics terms and use them in the appropriate context</a:t>
                      </a:r>
                    </a:p>
                    <a:p>
                      <a:pPr marL="285750" indent="-285750">
                        <a:buFont typeface="Arial" pitchFamily="34" charset="0"/>
                        <a:buChar char="•"/>
                      </a:pPr>
                      <a:r>
                        <a:rPr lang="en-US" dirty="0"/>
                        <a:t>explain the key aspects of two global crises</a:t>
                      </a:r>
                    </a:p>
                    <a:p>
                      <a:pPr marL="285750" indent="-285750">
                        <a:buFont typeface="Arial" pitchFamily="34" charset="0"/>
                        <a:buChar char="•"/>
                      </a:pPr>
                      <a:r>
                        <a:rPr lang="en-US" dirty="0" err="1"/>
                        <a:t>analyse</a:t>
                      </a:r>
                      <a:r>
                        <a:rPr lang="en-US" dirty="0"/>
                        <a:t> causes of, and responses to, two global crises</a:t>
                      </a:r>
                    </a:p>
                    <a:p>
                      <a:pPr marL="285750" indent="-285750">
                        <a:buFont typeface="Arial" pitchFamily="34" charset="0"/>
                        <a:buChar char="•"/>
                      </a:pPr>
                      <a:r>
                        <a:rPr lang="en-US" dirty="0"/>
                        <a:t>evaluate the effectiveness of proposed solutions and difficulties in achieving effective resolution to two global crises</a:t>
                      </a:r>
                    </a:p>
                    <a:p>
                      <a:pPr marL="285750" indent="-285750">
                        <a:buFont typeface="Arial" pitchFamily="34" charset="0"/>
                        <a:buChar char="•"/>
                      </a:pPr>
                      <a:r>
                        <a:rPr lang="en-US" dirty="0"/>
                        <a:t>research and </a:t>
                      </a:r>
                      <a:r>
                        <a:rPr lang="en-US" dirty="0" err="1"/>
                        <a:t>synthesise</a:t>
                      </a:r>
                      <a:r>
                        <a:rPr lang="en-US" dirty="0"/>
                        <a:t> contemporary evidence to draw conclusions.</a:t>
                      </a:r>
                      <a:endParaRPr lang="en-AU" dirty="0"/>
                    </a:p>
                  </a:txBody>
                  <a:tcPr/>
                </a:tc>
                <a:tc>
                  <a:txBody>
                    <a:bodyPr/>
                    <a:lstStyle/>
                    <a:p>
                      <a:pPr marL="285750" indent="-285750">
                        <a:buFont typeface="Arial" pitchFamily="34" charset="0"/>
                        <a:buChar char="•"/>
                      </a:pPr>
                      <a:r>
                        <a:rPr lang="en-US" dirty="0"/>
                        <a:t>define and explain key global politics terms and use them in the appropriate context </a:t>
                      </a:r>
                    </a:p>
                    <a:p>
                      <a:pPr marL="285750" indent="-285750">
                        <a:buFont typeface="Arial" pitchFamily="34" charset="0"/>
                        <a:buChar char="•"/>
                      </a:pPr>
                      <a:r>
                        <a:rPr lang="en-US" b="1" dirty="0">
                          <a:solidFill>
                            <a:srgbClr val="0099E3"/>
                          </a:solidFill>
                        </a:rPr>
                        <a:t>explain</a:t>
                      </a:r>
                      <a:r>
                        <a:rPr lang="en-US" dirty="0"/>
                        <a:t> the causes of, and responses to, TWO global crises</a:t>
                      </a:r>
                    </a:p>
                    <a:p>
                      <a:pPr marL="285750" indent="-285750">
                        <a:buFont typeface="Arial" pitchFamily="34" charset="0"/>
                        <a:buChar char="•"/>
                      </a:pPr>
                      <a:r>
                        <a:rPr lang="en-US" b="1" dirty="0" err="1">
                          <a:solidFill>
                            <a:srgbClr val="0099E3"/>
                          </a:solidFill>
                        </a:rPr>
                        <a:t>analyse</a:t>
                      </a:r>
                      <a:r>
                        <a:rPr lang="en-US" b="1" dirty="0">
                          <a:solidFill>
                            <a:srgbClr val="0099E3"/>
                          </a:solidFill>
                        </a:rPr>
                        <a:t> </a:t>
                      </a:r>
                      <a:r>
                        <a:rPr lang="en-US" dirty="0"/>
                        <a:t>the key aspects of TWO global crises</a:t>
                      </a:r>
                    </a:p>
                    <a:p>
                      <a:pPr marL="285750" indent="-285750">
                        <a:buFont typeface="Arial" pitchFamily="34" charset="0"/>
                        <a:buChar char="•"/>
                      </a:pPr>
                      <a:r>
                        <a:rPr lang="en-US" dirty="0"/>
                        <a:t>evaluate the effectiveness </a:t>
                      </a:r>
                      <a:r>
                        <a:rPr lang="en-US" b="1" dirty="0">
                          <a:solidFill>
                            <a:srgbClr val="0099E3"/>
                          </a:solidFill>
                        </a:rPr>
                        <a:t>of responses </a:t>
                      </a:r>
                      <a:r>
                        <a:rPr lang="en-US" dirty="0"/>
                        <a:t>to TWO global crises by relevant global actors</a:t>
                      </a:r>
                    </a:p>
                    <a:p>
                      <a:pPr marL="285750" indent="-285750">
                        <a:buFont typeface="Arial" pitchFamily="34" charset="0"/>
                        <a:buChar char="•"/>
                      </a:pPr>
                      <a:r>
                        <a:rPr lang="en-US" b="1" dirty="0" err="1">
                          <a:solidFill>
                            <a:srgbClr val="0099E3"/>
                          </a:solidFill>
                        </a:rPr>
                        <a:t>analyse</a:t>
                      </a:r>
                      <a:r>
                        <a:rPr lang="en-US" b="1" dirty="0">
                          <a:solidFill>
                            <a:srgbClr val="0099E3"/>
                          </a:solidFill>
                        </a:rPr>
                        <a:t> the challenges to achieving effective resolution to TWO global crises</a:t>
                      </a:r>
                    </a:p>
                    <a:p>
                      <a:pPr marL="285750" indent="-285750">
                        <a:buFont typeface="Arial" pitchFamily="34" charset="0"/>
                        <a:buChar char="•"/>
                      </a:pPr>
                      <a:r>
                        <a:rPr lang="en-US" b="1" dirty="0">
                          <a:solidFill>
                            <a:srgbClr val="0099E3"/>
                          </a:solidFill>
                        </a:rPr>
                        <a:t>use contemporary examples and case studies to support explanations, points of view and arguments</a:t>
                      </a:r>
                      <a:endParaRPr lang="en-AU" b="1" dirty="0">
                        <a:solidFill>
                          <a:srgbClr val="0099E3"/>
                        </a:solidFill>
                      </a:endParaRPr>
                    </a:p>
                  </a:txBody>
                  <a:tcPr/>
                </a:tc>
                <a:extLst>
                  <a:ext uri="{0D108BD9-81ED-4DB2-BD59-A6C34878D82A}">
                    <a16:rowId xmlns:a16="http://schemas.microsoft.com/office/drawing/2014/main" val="10001"/>
                  </a:ext>
                </a:extLst>
              </a:tr>
            </a:tbl>
          </a:graphicData>
        </a:graphic>
      </p:graphicFrame>
      <p:cxnSp>
        <p:nvCxnSpPr>
          <p:cNvPr id="6" name="Straight Arrow Connector 5"/>
          <p:cNvCxnSpPr/>
          <p:nvPr/>
        </p:nvCxnSpPr>
        <p:spPr bwMode="auto">
          <a:xfrm flipV="1">
            <a:off x="3747914" y="2924944"/>
            <a:ext cx="968102" cy="324036"/>
          </a:xfrm>
          <a:prstGeom prst="straightConnector1">
            <a:avLst/>
          </a:prstGeom>
          <a:solidFill>
            <a:schemeClr val="accent1"/>
          </a:solidFill>
          <a:ln w="63500" cap="flat" cmpd="sng" algn="ctr">
            <a:solidFill>
              <a:srgbClr val="0099E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3747914" y="3032956"/>
            <a:ext cx="1008112" cy="432048"/>
          </a:xfrm>
          <a:prstGeom prst="straightConnector1">
            <a:avLst/>
          </a:prstGeom>
          <a:solidFill>
            <a:schemeClr val="accent1"/>
          </a:solidFill>
          <a:ln w="63500" cap="flat" cmpd="sng" algn="ctr">
            <a:solidFill>
              <a:srgbClr val="0099E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1299313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1143000"/>
          </a:xfrm>
        </p:spPr>
        <p:txBody>
          <a:bodyPr/>
          <a:lstStyle/>
          <a:p>
            <a:r>
              <a:rPr lang="en-AU" sz="3600" dirty="0"/>
              <a:t>Unit 4.2 </a:t>
            </a:r>
            <a:r>
              <a:rPr lang="mr-IN" sz="3600" dirty="0"/>
              <a:t>–</a:t>
            </a:r>
            <a:r>
              <a:rPr lang="en-AU" sz="3600" dirty="0"/>
              <a:t> Armed conflict</a:t>
            </a:r>
          </a:p>
        </p:txBody>
      </p:sp>
      <p:sp>
        <p:nvSpPr>
          <p:cNvPr id="3" name="Content Placeholder 2"/>
          <p:cNvSpPr>
            <a:spLocks noGrp="1"/>
          </p:cNvSpPr>
          <p:nvPr>
            <p:ph idx="1"/>
          </p:nvPr>
        </p:nvSpPr>
        <p:spPr>
          <a:xfrm>
            <a:off x="467544" y="1196752"/>
            <a:ext cx="7772400" cy="3962400"/>
          </a:xfrm>
        </p:spPr>
        <p:txBody>
          <a:bodyPr/>
          <a:lstStyle/>
          <a:p>
            <a:pPr marL="0" indent="0">
              <a:buNone/>
            </a:pPr>
            <a:r>
              <a:rPr lang="en-AU" dirty="0">
                <a:solidFill>
                  <a:schemeClr val="tx1"/>
                </a:solidFill>
              </a:rPr>
              <a:t>Syria</a:t>
            </a:r>
          </a:p>
          <a:p>
            <a:r>
              <a:rPr lang="en-AU" dirty="0">
                <a:solidFill>
                  <a:schemeClr val="tx1"/>
                </a:solidFill>
              </a:rPr>
              <a:t>Why has this conflict come about?</a:t>
            </a:r>
          </a:p>
          <a:p>
            <a:r>
              <a:rPr lang="en-AU" dirty="0">
                <a:solidFill>
                  <a:schemeClr val="tx1"/>
                </a:solidFill>
              </a:rPr>
              <a:t>What are the various responses?</a:t>
            </a:r>
          </a:p>
          <a:p>
            <a:r>
              <a:rPr lang="en-AU" dirty="0">
                <a:solidFill>
                  <a:schemeClr val="tx1"/>
                </a:solidFill>
              </a:rPr>
              <a:t>What are the roadblocks to resolution?</a:t>
            </a:r>
          </a:p>
          <a:p>
            <a:r>
              <a:rPr lang="en-AU" dirty="0">
                <a:solidFill>
                  <a:schemeClr val="tx1"/>
                </a:solidFill>
              </a:rPr>
              <a:t>How effective have efforts from global actors been achieving an effective resolution?</a:t>
            </a:r>
          </a:p>
          <a:p>
            <a:r>
              <a:rPr lang="en-AU" dirty="0">
                <a:solidFill>
                  <a:schemeClr val="tx1"/>
                </a:solidFill>
              </a:rPr>
              <a:t>How does this case study relate to the key aspects?</a:t>
            </a:r>
          </a:p>
        </p:txBody>
      </p:sp>
    </p:spTree>
    <p:extLst>
      <p:ext uri="{BB962C8B-B14F-4D97-AF65-F5344CB8AC3E}">
        <p14:creationId xmlns:p14="http://schemas.microsoft.com/office/powerpoint/2010/main" val="3829008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AU" dirty="0"/>
              <a:t>Case Studies</a:t>
            </a:r>
          </a:p>
        </p:txBody>
      </p:sp>
      <p:sp>
        <p:nvSpPr>
          <p:cNvPr id="3" name="Content Placeholder 2"/>
          <p:cNvSpPr>
            <a:spLocks noGrp="1"/>
          </p:cNvSpPr>
          <p:nvPr>
            <p:ph idx="1"/>
          </p:nvPr>
        </p:nvSpPr>
        <p:spPr>
          <a:xfrm>
            <a:off x="683568" y="1484784"/>
            <a:ext cx="7772400" cy="3962400"/>
          </a:xfrm>
        </p:spPr>
        <p:txBody>
          <a:bodyPr/>
          <a:lstStyle/>
          <a:p>
            <a:r>
              <a:rPr lang="en-US" sz="2400" dirty="0"/>
              <a:t>“VCE Global Politics is a contemporary study and focus must be on examples and case studies from within the </a:t>
            </a:r>
            <a:r>
              <a:rPr lang="en-US" sz="2400" u="sng" dirty="0"/>
              <a:t>last 10 years.</a:t>
            </a:r>
            <a:r>
              <a:rPr lang="en-US" sz="2400" dirty="0"/>
              <a:t> However, contemporary issues and events may need to be </a:t>
            </a:r>
            <a:r>
              <a:rPr lang="en-US" sz="2400" dirty="0" err="1"/>
              <a:t>contextualised</a:t>
            </a:r>
            <a:r>
              <a:rPr lang="en-US" sz="2400" dirty="0"/>
              <a:t> for students and this may require some investigation prior to this timeframe.” Study Design</a:t>
            </a:r>
          </a:p>
          <a:p>
            <a:r>
              <a:rPr lang="en-US" dirty="0"/>
              <a:t>Teaching in 2022- Cases Studies from 2012 onwards</a:t>
            </a:r>
          </a:p>
          <a:p>
            <a:r>
              <a:rPr lang="en-US" dirty="0"/>
              <a:t>Teaching in 2020- case studies from ??? Onwards</a:t>
            </a:r>
            <a:endParaRPr lang="en-AU" dirty="0"/>
          </a:p>
        </p:txBody>
      </p:sp>
    </p:spTree>
    <p:extLst>
      <p:ext uri="{BB962C8B-B14F-4D97-AF65-F5344CB8AC3E}">
        <p14:creationId xmlns:p14="http://schemas.microsoft.com/office/powerpoint/2010/main" val="38567002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4.2 </a:t>
            </a:r>
            <a:r>
              <a:rPr lang="mr-IN" dirty="0"/>
              <a:t>–</a:t>
            </a:r>
            <a:r>
              <a:rPr lang="en-US" dirty="0"/>
              <a:t> Learning task</a:t>
            </a:r>
          </a:p>
        </p:txBody>
      </p:sp>
      <p:sp>
        <p:nvSpPr>
          <p:cNvPr id="3" name="Content Placeholder 2"/>
          <p:cNvSpPr>
            <a:spLocks noGrp="1"/>
          </p:cNvSpPr>
          <p:nvPr>
            <p:ph idx="1"/>
          </p:nvPr>
        </p:nvSpPr>
        <p:spPr/>
        <p:txBody>
          <a:bodyPr/>
          <a:lstStyle/>
          <a:p>
            <a:r>
              <a:rPr lang="en-US" sz="2800" dirty="0"/>
              <a:t>Students to investigate intervention in the Syrian civil war by:</a:t>
            </a:r>
          </a:p>
          <a:p>
            <a:pPr lvl="1">
              <a:buFont typeface="Arial" pitchFamily="34" charset="0"/>
              <a:buChar char="•"/>
            </a:pPr>
            <a:r>
              <a:rPr lang="en-US" dirty="0"/>
              <a:t>Russia</a:t>
            </a:r>
          </a:p>
          <a:p>
            <a:pPr lvl="1">
              <a:buFont typeface="Arial" pitchFamily="34" charset="0"/>
              <a:buChar char="•"/>
            </a:pPr>
            <a:r>
              <a:rPr lang="en-US" dirty="0"/>
              <a:t>USA</a:t>
            </a:r>
          </a:p>
          <a:p>
            <a:pPr lvl="1">
              <a:buFont typeface="Arial" pitchFamily="34" charset="0"/>
              <a:buChar char="•"/>
            </a:pPr>
            <a:r>
              <a:rPr lang="en-US" dirty="0"/>
              <a:t>Iran</a:t>
            </a:r>
          </a:p>
          <a:p>
            <a:pPr lvl="1">
              <a:buFont typeface="Arial" pitchFamily="34" charset="0"/>
              <a:buChar char="•"/>
            </a:pPr>
            <a:r>
              <a:rPr lang="en-US" dirty="0"/>
              <a:t>Kurdish groups</a:t>
            </a:r>
          </a:p>
          <a:p>
            <a:r>
              <a:rPr lang="en-US" sz="2400" dirty="0"/>
              <a:t>Present how effective these interventions were in bring about a resolution</a:t>
            </a:r>
          </a:p>
          <a:p>
            <a:r>
              <a:rPr lang="en-US" sz="2400" dirty="0"/>
              <a:t>Collate list of ‘challenges to resolution’ from this process</a:t>
            </a:r>
          </a:p>
        </p:txBody>
      </p:sp>
    </p:spTree>
    <p:extLst>
      <p:ext uri="{BB962C8B-B14F-4D97-AF65-F5344CB8AC3E}">
        <p14:creationId xmlns:p14="http://schemas.microsoft.com/office/powerpoint/2010/main" val="51029063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772400" cy="587152"/>
          </a:xfrm>
        </p:spPr>
        <p:txBody>
          <a:bodyPr/>
          <a:lstStyle/>
          <a:p>
            <a:r>
              <a:rPr lang="en-US" dirty="0"/>
              <a:t>Unit 4.2 - Terrorism</a:t>
            </a:r>
          </a:p>
        </p:txBody>
      </p:sp>
      <p:sp>
        <p:nvSpPr>
          <p:cNvPr id="3" name="Content Placeholder 2"/>
          <p:cNvSpPr>
            <a:spLocks noGrp="1"/>
          </p:cNvSpPr>
          <p:nvPr>
            <p:ph idx="1"/>
          </p:nvPr>
        </p:nvSpPr>
        <p:spPr>
          <a:xfrm>
            <a:off x="179512" y="1124744"/>
            <a:ext cx="8784976" cy="4818856"/>
          </a:xfrm>
        </p:spPr>
        <p:txBody>
          <a:bodyPr/>
          <a:lstStyle/>
          <a:p>
            <a:pPr marL="0" indent="0">
              <a:buNone/>
            </a:pPr>
            <a:r>
              <a:rPr lang="en-US" sz="2800" dirty="0" err="1"/>
              <a:t>Daesh</a:t>
            </a:r>
            <a:r>
              <a:rPr lang="en-US" sz="2800" dirty="0"/>
              <a:t> (NST) &amp; Syrian Government (ST)</a:t>
            </a:r>
          </a:p>
          <a:p>
            <a:r>
              <a:rPr lang="en-AU" sz="2800" dirty="0">
                <a:solidFill>
                  <a:schemeClr val="tx1"/>
                </a:solidFill>
              </a:rPr>
              <a:t>Why has terrorism occurred?</a:t>
            </a:r>
          </a:p>
          <a:p>
            <a:r>
              <a:rPr lang="en-AU" sz="2800" dirty="0">
                <a:solidFill>
                  <a:schemeClr val="tx1"/>
                </a:solidFill>
              </a:rPr>
              <a:t>What are the various responses?</a:t>
            </a:r>
          </a:p>
          <a:p>
            <a:r>
              <a:rPr lang="en-AU" sz="2800" dirty="0">
                <a:solidFill>
                  <a:schemeClr val="tx1"/>
                </a:solidFill>
              </a:rPr>
              <a:t>What are the roadblocks to resolution?</a:t>
            </a:r>
          </a:p>
          <a:p>
            <a:r>
              <a:rPr lang="en-AU" sz="2800" dirty="0">
                <a:solidFill>
                  <a:schemeClr val="tx1"/>
                </a:solidFill>
              </a:rPr>
              <a:t>How effective have efforts from global actors been achieving an effective resolution?</a:t>
            </a:r>
          </a:p>
          <a:p>
            <a:r>
              <a:rPr lang="en-AU" sz="2800" dirty="0">
                <a:solidFill>
                  <a:schemeClr val="tx1"/>
                </a:solidFill>
              </a:rPr>
              <a:t>How does this case study relate to the key aspects?</a:t>
            </a:r>
          </a:p>
          <a:p>
            <a:r>
              <a:rPr lang="en-AU" sz="2800" dirty="0">
                <a:solidFill>
                  <a:schemeClr val="tx1"/>
                </a:solidFill>
              </a:rPr>
              <a:t>Terrorism as an instrument of state policy </a:t>
            </a:r>
            <a:r>
              <a:rPr lang="mr-IN" sz="2800" dirty="0">
                <a:solidFill>
                  <a:schemeClr val="tx1"/>
                </a:solidFill>
              </a:rPr>
              <a:t>–</a:t>
            </a:r>
            <a:r>
              <a:rPr lang="en-AU" sz="2800" dirty="0">
                <a:solidFill>
                  <a:schemeClr val="tx1"/>
                </a:solidFill>
              </a:rPr>
              <a:t> directly linked to Assad government intent and responses to the issue of </a:t>
            </a:r>
            <a:r>
              <a:rPr lang="en-AU" sz="2800" dirty="0" err="1">
                <a:solidFill>
                  <a:schemeClr val="tx1"/>
                </a:solidFill>
              </a:rPr>
              <a:t>Daesh</a:t>
            </a:r>
            <a:r>
              <a:rPr lang="en-AU" sz="2800" dirty="0">
                <a:solidFill>
                  <a:schemeClr val="tx1"/>
                </a:solidFill>
              </a:rPr>
              <a:t> terrorism</a:t>
            </a:r>
          </a:p>
          <a:p>
            <a:endParaRPr lang="en-US" dirty="0"/>
          </a:p>
        </p:txBody>
      </p:sp>
    </p:spTree>
    <p:extLst>
      <p:ext uri="{BB962C8B-B14F-4D97-AF65-F5344CB8AC3E}">
        <p14:creationId xmlns:p14="http://schemas.microsoft.com/office/powerpoint/2010/main" val="260222910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US" dirty="0"/>
              <a:t>Unit 4.2 </a:t>
            </a:r>
            <a:r>
              <a:rPr lang="mr-IN" dirty="0"/>
              <a:t>–</a:t>
            </a:r>
            <a:r>
              <a:rPr lang="en-US" dirty="0"/>
              <a:t> Climate change</a:t>
            </a:r>
          </a:p>
        </p:txBody>
      </p:sp>
      <p:sp>
        <p:nvSpPr>
          <p:cNvPr id="3" name="Content Placeholder 2"/>
          <p:cNvSpPr>
            <a:spLocks noGrp="1"/>
          </p:cNvSpPr>
          <p:nvPr>
            <p:ph idx="1"/>
          </p:nvPr>
        </p:nvSpPr>
        <p:spPr>
          <a:xfrm>
            <a:off x="323528" y="1052736"/>
            <a:ext cx="8640960" cy="4458816"/>
          </a:xfrm>
        </p:spPr>
        <p:txBody>
          <a:bodyPr/>
          <a:lstStyle/>
          <a:p>
            <a:r>
              <a:rPr lang="en-AU" sz="2800" dirty="0">
                <a:solidFill>
                  <a:schemeClr val="tx1"/>
                </a:solidFill>
              </a:rPr>
              <a:t>Why has this crisis come about?</a:t>
            </a:r>
          </a:p>
          <a:p>
            <a:r>
              <a:rPr lang="en-AU" sz="2800" dirty="0">
                <a:solidFill>
                  <a:schemeClr val="tx1"/>
                </a:solidFill>
              </a:rPr>
              <a:t>What are the various responses?</a:t>
            </a:r>
          </a:p>
          <a:p>
            <a:pPr lvl="1"/>
            <a:r>
              <a:rPr lang="en-AU" sz="2400" dirty="0">
                <a:solidFill>
                  <a:schemeClr val="tx1"/>
                </a:solidFill>
              </a:rPr>
              <a:t>International cooperation (UNFCCC)</a:t>
            </a:r>
          </a:p>
          <a:p>
            <a:pPr lvl="1"/>
            <a:r>
              <a:rPr lang="en-AU" sz="2400" dirty="0">
                <a:solidFill>
                  <a:schemeClr val="tx1"/>
                </a:solidFill>
              </a:rPr>
              <a:t>Unilateralism (</a:t>
            </a:r>
            <a:r>
              <a:rPr lang="en-AU" sz="2400" dirty="0" err="1">
                <a:solidFill>
                  <a:schemeClr val="tx1"/>
                </a:solidFill>
              </a:rPr>
              <a:t>eg</a:t>
            </a:r>
            <a:r>
              <a:rPr lang="en-AU" sz="2400" dirty="0">
                <a:solidFill>
                  <a:schemeClr val="tx1"/>
                </a:solidFill>
              </a:rPr>
              <a:t> China, USA, Germany)</a:t>
            </a:r>
          </a:p>
          <a:p>
            <a:r>
              <a:rPr lang="en-AU" sz="2800" dirty="0">
                <a:solidFill>
                  <a:schemeClr val="tx1"/>
                </a:solidFill>
              </a:rPr>
              <a:t>What are the roadblocks to resolution?</a:t>
            </a:r>
          </a:p>
          <a:p>
            <a:r>
              <a:rPr lang="en-AU" sz="2800" dirty="0">
                <a:solidFill>
                  <a:schemeClr val="tx1"/>
                </a:solidFill>
              </a:rPr>
              <a:t>How effective have efforts from global actors been achieving an effective resolution?</a:t>
            </a:r>
          </a:p>
          <a:p>
            <a:r>
              <a:rPr lang="en-AU" sz="2800" dirty="0">
                <a:solidFill>
                  <a:schemeClr val="tx1"/>
                </a:solidFill>
              </a:rPr>
              <a:t>How do the chosen case studies relate to the key aspects?</a:t>
            </a:r>
          </a:p>
          <a:p>
            <a:r>
              <a:rPr lang="en-AU" sz="2800" dirty="0">
                <a:solidFill>
                  <a:schemeClr val="tx1"/>
                </a:solidFill>
              </a:rPr>
              <a:t>How have national interests been both effective and ineffective and finding a resolution to climate change?</a:t>
            </a:r>
          </a:p>
          <a:p>
            <a:endParaRPr lang="en-US" dirty="0"/>
          </a:p>
        </p:txBody>
      </p:sp>
    </p:spTree>
    <p:extLst>
      <p:ext uri="{BB962C8B-B14F-4D97-AF65-F5344CB8AC3E}">
        <p14:creationId xmlns:p14="http://schemas.microsoft.com/office/powerpoint/2010/main" val="234776960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143000"/>
          </a:xfrm>
        </p:spPr>
        <p:txBody>
          <a:bodyPr/>
          <a:lstStyle/>
          <a:p>
            <a:r>
              <a:rPr lang="en-US" dirty="0"/>
              <a:t>Unit 4.2 </a:t>
            </a:r>
            <a:r>
              <a:rPr lang="mr-IN" dirty="0"/>
              <a:t>–</a:t>
            </a:r>
            <a:r>
              <a:rPr lang="en-US" dirty="0"/>
              <a:t> Learning task</a:t>
            </a:r>
          </a:p>
        </p:txBody>
      </p:sp>
      <p:sp>
        <p:nvSpPr>
          <p:cNvPr id="3" name="Content Placeholder 2"/>
          <p:cNvSpPr>
            <a:spLocks noGrp="1"/>
          </p:cNvSpPr>
          <p:nvPr>
            <p:ph idx="1"/>
          </p:nvPr>
        </p:nvSpPr>
        <p:spPr>
          <a:xfrm>
            <a:off x="467544" y="1196752"/>
            <a:ext cx="8424936" cy="3962400"/>
          </a:xfrm>
        </p:spPr>
        <p:txBody>
          <a:bodyPr/>
          <a:lstStyle/>
          <a:p>
            <a:pPr marL="0" indent="0">
              <a:buNone/>
            </a:pPr>
            <a:r>
              <a:rPr lang="en-AU" sz="2400" dirty="0">
                <a:solidFill>
                  <a:schemeClr val="tx1"/>
                </a:solidFill>
              </a:rPr>
              <a:t>What are the various responses to Climate Change?</a:t>
            </a:r>
          </a:p>
          <a:p>
            <a:r>
              <a:rPr lang="en-AU" sz="2400" dirty="0">
                <a:solidFill>
                  <a:schemeClr val="tx1"/>
                </a:solidFill>
              </a:rPr>
              <a:t>International cooperation (UNFCCC and most recent agreements – </a:t>
            </a:r>
            <a:r>
              <a:rPr lang="en-AU" sz="2400" dirty="0" err="1">
                <a:solidFill>
                  <a:schemeClr val="tx1"/>
                </a:solidFill>
              </a:rPr>
              <a:t>eg</a:t>
            </a:r>
            <a:r>
              <a:rPr lang="en-AU" sz="2400" dirty="0">
                <a:solidFill>
                  <a:schemeClr val="tx1"/>
                </a:solidFill>
              </a:rPr>
              <a:t> Paris COP 2015)</a:t>
            </a:r>
          </a:p>
          <a:p>
            <a:r>
              <a:rPr lang="en-AU" sz="2400" dirty="0">
                <a:solidFill>
                  <a:schemeClr val="tx1"/>
                </a:solidFill>
              </a:rPr>
              <a:t>Unilateralism  </a:t>
            </a:r>
          </a:p>
          <a:p>
            <a:pPr lvl="1"/>
            <a:r>
              <a:rPr lang="en-AU" sz="2400" dirty="0">
                <a:solidFill>
                  <a:schemeClr val="tx1"/>
                </a:solidFill>
              </a:rPr>
              <a:t>to prevent consequences (</a:t>
            </a:r>
            <a:r>
              <a:rPr lang="en-AU" sz="2400" dirty="0" err="1">
                <a:solidFill>
                  <a:schemeClr val="tx1"/>
                </a:solidFill>
              </a:rPr>
              <a:t>eg</a:t>
            </a:r>
            <a:r>
              <a:rPr lang="en-AU" sz="2400" dirty="0">
                <a:solidFill>
                  <a:schemeClr val="tx1"/>
                </a:solidFill>
              </a:rPr>
              <a:t> China or Germany</a:t>
            </a:r>
          </a:p>
          <a:p>
            <a:pPr lvl="1"/>
            <a:r>
              <a:rPr lang="en-AU" sz="2400" dirty="0">
                <a:solidFill>
                  <a:schemeClr val="tx1"/>
                </a:solidFill>
              </a:rPr>
              <a:t>to maintain economic interests (</a:t>
            </a:r>
            <a:r>
              <a:rPr lang="en-AU" sz="2400" dirty="0" err="1">
                <a:solidFill>
                  <a:schemeClr val="tx1"/>
                </a:solidFill>
              </a:rPr>
              <a:t>eg</a:t>
            </a:r>
            <a:r>
              <a:rPr lang="en-AU" sz="2400" dirty="0">
                <a:solidFill>
                  <a:schemeClr val="tx1"/>
                </a:solidFill>
              </a:rPr>
              <a:t> China and USA)</a:t>
            </a:r>
          </a:p>
          <a:p>
            <a:pPr lvl="1"/>
            <a:r>
              <a:rPr lang="en-AU" sz="2400" dirty="0">
                <a:solidFill>
                  <a:schemeClr val="tx1"/>
                </a:solidFill>
              </a:rPr>
              <a:t>to adapt to consequences (USA, China compared to Kiribati)</a:t>
            </a:r>
          </a:p>
          <a:p>
            <a:r>
              <a:rPr lang="en-US" sz="2400" dirty="0"/>
              <a:t>These cases allow students to evaluate the effectiveness of responses and also how they reflect the challenges to resolving the crisis of Climate Change.</a:t>
            </a:r>
          </a:p>
        </p:txBody>
      </p:sp>
    </p:spTree>
    <p:extLst>
      <p:ext uri="{BB962C8B-B14F-4D97-AF65-F5344CB8AC3E}">
        <p14:creationId xmlns:p14="http://schemas.microsoft.com/office/powerpoint/2010/main" val="402608115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496944" cy="1143000"/>
          </a:xfrm>
        </p:spPr>
        <p:txBody>
          <a:bodyPr/>
          <a:lstStyle/>
          <a:p>
            <a:r>
              <a:rPr lang="en-US" dirty="0"/>
              <a:t>Unit 4.2 </a:t>
            </a:r>
            <a:r>
              <a:rPr lang="mr-IN" dirty="0"/>
              <a:t>–</a:t>
            </a:r>
            <a:r>
              <a:rPr lang="en-US" dirty="0"/>
              <a:t> Economic Instability</a:t>
            </a:r>
          </a:p>
        </p:txBody>
      </p:sp>
      <p:sp>
        <p:nvSpPr>
          <p:cNvPr id="3" name="Content Placeholder 2"/>
          <p:cNvSpPr>
            <a:spLocks noGrp="1"/>
          </p:cNvSpPr>
          <p:nvPr>
            <p:ph idx="1"/>
          </p:nvPr>
        </p:nvSpPr>
        <p:spPr>
          <a:xfrm>
            <a:off x="251520" y="1484784"/>
            <a:ext cx="8712968" cy="4458816"/>
          </a:xfrm>
        </p:spPr>
        <p:txBody>
          <a:bodyPr/>
          <a:lstStyle/>
          <a:p>
            <a:pPr marL="0" indent="0">
              <a:buNone/>
            </a:pPr>
            <a:r>
              <a:rPr lang="en-AU" sz="2600" dirty="0">
                <a:solidFill>
                  <a:schemeClr val="tx1"/>
                </a:solidFill>
              </a:rPr>
              <a:t>Greek Sovereign Debt Crisis</a:t>
            </a:r>
          </a:p>
          <a:p>
            <a:r>
              <a:rPr lang="en-AU" sz="2600" dirty="0">
                <a:solidFill>
                  <a:schemeClr val="tx1"/>
                </a:solidFill>
              </a:rPr>
              <a:t>Why has this crisis come about?</a:t>
            </a:r>
          </a:p>
          <a:p>
            <a:r>
              <a:rPr lang="en-AU" sz="2600" dirty="0">
                <a:solidFill>
                  <a:schemeClr val="tx1"/>
                </a:solidFill>
              </a:rPr>
              <a:t>What are the various responses?</a:t>
            </a:r>
          </a:p>
          <a:p>
            <a:r>
              <a:rPr lang="en-AU" sz="2600" dirty="0">
                <a:solidFill>
                  <a:schemeClr val="tx1"/>
                </a:solidFill>
              </a:rPr>
              <a:t>What are the roadblocks to resolution?</a:t>
            </a:r>
          </a:p>
          <a:p>
            <a:r>
              <a:rPr lang="en-AU" sz="2600" dirty="0">
                <a:solidFill>
                  <a:schemeClr val="tx1"/>
                </a:solidFill>
              </a:rPr>
              <a:t>How effective have efforts from global actors been achieving an effective resolution?</a:t>
            </a:r>
          </a:p>
          <a:p>
            <a:r>
              <a:rPr lang="en-AU" sz="2600" dirty="0">
                <a:solidFill>
                  <a:schemeClr val="tx1"/>
                </a:solidFill>
              </a:rPr>
              <a:t>How does this case study relate to the key aspects?</a:t>
            </a:r>
          </a:p>
          <a:p>
            <a:r>
              <a:rPr lang="en-AU" sz="2600" dirty="0">
                <a:solidFill>
                  <a:schemeClr val="tx1"/>
                </a:solidFill>
              </a:rPr>
              <a:t>EU playing a role as stabilisers of global economy</a:t>
            </a:r>
          </a:p>
          <a:p>
            <a:r>
              <a:rPr lang="en-AU" sz="2600" dirty="0">
                <a:solidFill>
                  <a:schemeClr val="tx1"/>
                </a:solidFill>
              </a:rPr>
              <a:t>Wary of ten year time frame </a:t>
            </a:r>
            <a:r>
              <a:rPr lang="mr-IN" sz="2600" dirty="0">
                <a:solidFill>
                  <a:schemeClr val="tx1"/>
                </a:solidFill>
              </a:rPr>
              <a:t>–</a:t>
            </a:r>
            <a:r>
              <a:rPr lang="en-AU" sz="2600" dirty="0">
                <a:solidFill>
                  <a:schemeClr val="tx1"/>
                </a:solidFill>
              </a:rPr>
              <a:t> focus on events within that window</a:t>
            </a:r>
          </a:p>
          <a:p>
            <a:endParaRPr lang="en-AU" dirty="0">
              <a:solidFill>
                <a:schemeClr val="tx1"/>
              </a:solidFill>
            </a:endParaRPr>
          </a:p>
          <a:p>
            <a:endParaRPr lang="en-US" dirty="0"/>
          </a:p>
        </p:txBody>
      </p:sp>
    </p:spTree>
    <p:extLst>
      <p:ext uri="{BB962C8B-B14F-4D97-AF65-F5344CB8AC3E}">
        <p14:creationId xmlns:p14="http://schemas.microsoft.com/office/powerpoint/2010/main" val="59272802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Assessment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4896115"/>
              </p:ext>
            </p:extLst>
          </p:nvPr>
        </p:nvGraphicFramePr>
        <p:xfrm>
          <a:off x="685800" y="1981200"/>
          <a:ext cx="7772400" cy="26568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3 and 4</a:t>
                      </a:r>
                      <a:r>
                        <a:rPr lang="en-AU" baseline="0" dirty="0"/>
                        <a:t> </a:t>
                      </a:r>
                      <a:r>
                        <a:rPr lang="en-AU" dirty="0"/>
                        <a:t>2016-2017</a:t>
                      </a:r>
                    </a:p>
                  </a:txBody>
                  <a:tcPr/>
                </a:tc>
                <a:tc>
                  <a:txBody>
                    <a:bodyPr/>
                    <a:lstStyle/>
                    <a:p>
                      <a:r>
                        <a:rPr lang="en-AU" dirty="0"/>
                        <a:t>Unit</a:t>
                      </a:r>
                      <a:r>
                        <a:rPr lang="en-AU" baseline="0" dirty="0"/>
                        <a:t> 3 and 4 2018-2023</a:t>
                      </a:r>
                      <a:endParaRPr lang="en-AU" dirty="0"/>
                    </a:p>
                  </a:txBody>
                  <a:tcPr/>
                </a:tc>
                <a:extLst>
                  <a:ext uri="{0D108BD9-81ED-4DB2-BD59-A6C34878D82A}">
                    <a16:rowId xmlns:a16="http://schemas.microsoft.com/office/drawing/2014/main" val="10000"/>
                  </a:ext>
                </a:extLst>
              </a:tr>
              <a:tr h="370840">
                <a:tc>
                  <a:txBody>
                    <a:bodyPr/>
                    <a:lstStyle/>
                    <a:p>
                      <a:pPr marL="285750" indent="-285750">
                        <a:buFont typeface="Arial" pitchFamily="34" charset="0"/>
                        <a:buChar char="•"/>
                      </a:pPr>
                      <a:r>
                        <a:rPr lang="en-US" dirty="0"/>
                        <a:t>a multimedia presentation </a:t>
                      </a:r>
                    </a:p>
                    <a:p>
                      <a:pPr marL="285750" indent="-285750">
                        <a:buFont typeface="Arial" pitchFamily="34" charset="0"/>
                        <a:buChar char="•"/>
                      </a:pPr>
                      <a:r>
                        <a:rPr lang="en-US" dirty="0"/>
                        <a:t>a case study</a:t>
                      </a:r>
                    </a:p>
                    <a:p>
                      <a:pPr marL="285750" indent="-285750">
                        <a:buFont typeface="Arial" pitchFamily="34" charset="0"/>
                        <a:buChar char="•"/>
                      </a:pPr>
                      <a:r>
                        <a:rPr lang="en-US" dirty="0"/>
                        <a:t>an essay</a:t>
                      </a:r>
                    </a:p>
                    <a:p>
                      <a:pPr marL="285750" indent="-285750">
                        <a:buFont typeface="Arial" pitchFamily="34" charset="0"/>
                        <a:buChar char="•"/>
                      </a:pPr>
                      <a:r>
                        <a:rPr lang="en-US" dirty="0"/>
                        <a:t>a report</a:t>
                      </a:r>
                    </a:p>
                    <a:p>
                      <a:pPr marL="285750" indent="-285750">
                        <a:buFont typeface="Arial" pitchFamily="34" charset="0"/>
                        <a:buChar char="•"/>
                      </a:pPr>
                      <a:r>
                        <a:rPr lang="en-US" b="1" strike="sngStrike" dirty="0"/>
                        <a:t>a test</a:t>
                      </a:r>
                    </a:p>
                    <a:p>
                      <a:pPr marL="285750" indent="-285750">
                        <a:buFont typeface="Arial" pitchFamily="34" charset="0"/>
                        <a:buChar char="•"/>
                      </a:pPr>
                      <a:r>
                        <a:rPr lang="en-US" b="1" strike="sngStrike" dirty="0"/>
                        <a:t>structured questions</a:t>
                      </a:r>
                    </a:p>
                    <a:p>
                      <a:pPr marL="285750" indent="-285750">
                        <a:buFont typeface="Arial" pitchFamily="34" charset="0"/>
                        <a:buChar char="•"/>
                      </a:pPr>
                      <a:r>
                        <a:rPr lang="en-US" dirty="0"/>
                        <a:t>short-answer questions</a:t>
                      </a:r>
                    </a:p>
                    <a:p>
                      <a:pPr marL="285750" indent="-285750">
                        <a:buFont typeface="Arial" pitchFamily="34" charset="0"/>
                        <a:buChar char="•"/>
                      </a:pPr>
                      <a:r>
                        <a:rPr lang="en-US" dirty="0"/>
                        <a:t>an extended response.</a:t>
                      </a:r>
                      <a:endParaRPr lang="en-AU" strike="sngStrike" dirty="0"/>
                    </a:p>
                  </a:txBody>
                  <a:tcPr/>
                </a:tc>
                <a:tc>
                  <a:txBody>
                    <a:bodyPr/>
                    <a:lstStyle/>
                    <a:p>
                      <a:pPr marL="0" indent="0">
                        <a:buFont typeface="Arial" pitchFamily="34" charset="0"/>
                        <a:buNone/>
                      </a:pPr>
                      <a:r>
                        <a:rPr lang="en-US" b="1" dirty="0"/>
                        <a:t>For each outcome, select one or more of the following: </a:t>
                      </a:r>
                    </a:p>
                    <a:p>
                      <a:pPr marL="285750" indent="-285750">
                        <a:buFont typeface="Arial" pitchFamily="34" charset="0"/>
                        <a:buChar char="•"/>
                      </a:pPr>
                      <a:r>
                        <a:rPr lang="en-US" b="1" dirty="0"/>
                        <a:t>a multimedia presentation </a:t>
                      </a:r>
                    </a:p>
                    <a:p>
                      <a:pPr marL="285750" indent="-285750">
                        <a:buFont typeface="Arial" pitchFamily="34" charset="0"/>
                        <a:buChar char="•"/>
                      </a:pPr>
                      <a:r>
                        <a:rPr lang="en-US" b="1" dirty="0"/>
                        <a:t>a case study </a:t>
                      </a:r>
                    </a:p>
                    <a:p>
                      <a:pPr marL="285750" indent="-285750">
                        <a:buFont typeface="Arial" pitchFamily="34" charset="0"/>
                        <a:buChar char="•"/>
                      </a:pPr>
                      <a:r>
                        <a:rPr lang="en-US" b="1" dirty="0"/>
                        <a:t>an essay </a:t>
                      </a:r>
                    </a:p>
                    <a:p>
                      <a:pPr marL="285750" indent="-285750">
                        <a:buFont typeface="Arial" pitchFamily="34" charset="0"/>
                        <a:buChar char="•"/>
                      </a:pPr>
                      <a:r>
                        <a:rPr lang="en-US" b="1" dirty="0"/>
                        <a:t>a report </a:t>
                      </a:r>
                    </a:p>
                    <a:p>
                      <a:pPr marL="285750" indent="-285750">
                        <a:buFont typeface="Arial" pitchFamily="34" charset="0"/>
                        <a:buChar char="•"/>
                      </a:pPr>
                      <a:r>
                        <a:rPr lang="en-US" b="1" dirty="0"/>
                        <a:t>short-answer questions </a:t>
                      </a:r>
                    </a:p>
                    <a:p>
                      <a:pPr marL="285750" indent="-285750">
                        <a:buFont typeface="Arial" pitchFamily="34" charset="0"/>
                        <a:buChar char="•"/>
                      </a:pPr>
                      <a:r>
                        <a:rPr lang="en-US" b="1" dirty="0"/>
                        <a:t>an extended response</a:t>
                      </a:r>
                      <a:endParaRPr lang="en-AU"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494393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7772400" cy="1143000"/>
          </a:xfrm>
        </p:spPr>
        <p:txBody>
          <a:bodyPr/>
          <a:lstStyle/>
          <a:p>
            <a:r>
              <a:rPr lang="en-AU" sz="3600" dirty="0"/>
              <a:t>Rubrics</a:t>
            </a:r>
            <a:r>
              <a:rPr lang="en-AU"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0728"/>
            <a:ext cx="6654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7353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Questions</a:t>
            </a:r>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206924119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Contact</a:t>
            </a:r>
          </a:p>
        </p:txBody>
      </p:sp>
      <p:sp>
        <p:nvSpPr>
          <p:cNvPr id="3" name="Content Placeholder 2"/>
          <p:cNvSpPr>
            <a:spLocks noGrp="1"/>
          </p:cNvSpPr>
          <p:nvPr>
            <p:ph idx="1"/>
          </p:nvPr>
        </p:nvSpPr>
        <p:spPr>
          <a:xfrm>
            <a:off x="685800" y="1981200"/>
            <a:ext cx="7918648" cy="3962400"/>
          </a:xfrm>
        </p:spPr>
        <p:txBody>
          <a:bodyPr/>
          <a:lstStyle/>
          <a:p>
            <a:pPr marL="0" indent="0">
              <a:buNone/>
            </a:pPr>
            <a:r>
              <a:rPr lang="en-AU" dirty="0"/>
              <a:t>Gerry Martin- Curriculum Manager (History and Civics)</a:t>
            </a:r>
          </a:p>
          <a:p>
            <a:pPr marL="0" indent="0">
              <a:buNone/>
            </a:pPr>
            <a:endParaRPr lang="en-AU" dirty="0"/>
          </a:p>
          <a:p>
            <a:pPr marL="0" indent="0">
              <a:buNone/>
            </a:pPr>
            <a:r>
              <a:rPr lang="en-AU" dirty="0"/>
              <a:t>Telephone: 61 3 9032 1694</a:t>
            </a:r>
          </a:p>
          <a:p>
            <a:pPr marL="0" indent="0">
              <a:buNone/>
            </a:pPr>
            <a:r>
              <a:rPr lang="en-AU" dirty="0"/>
              <a:t>Mobile: 04 428 039 083</a:t>
            </a:r>
          </a:p>
          <a:p>
            <a:pPr marL="0" indent="0">
              <a:buNone/>
            </a:pPr>
            <a:r>
              <a:rPr lang="en-AU" dirty="0"/>
              <a:t>e-mail: </a:t>
            </a:r>
            <a:r>
              <a:rPr lang="en-AU" sz="2800" dirty="0"/>
              <a:t>martin.gerard.f@edumail.vic.gov.au</a:t>
            </a:r>
            <a:r>
              <a:rPr lang="en-AU" dirty="0"/>
              <a:t> </a:t>
            </a:r>
          </a:p>
          <a:p>
            <a:pPr marL="0" indent="0">
              <a:buNone/>
            </a:pPr>
            <a:endParaRPr lang="en-AU" dirty="0"/>
          </a:p>
        </p:txBody>
      </p:sp>
    </p:spTree>
    <p:extLst>
      <p:ext uri="{BB962C8B-B14F-4D97-AF65-F5344CB8AC3E}">
        <p14:creationId xmlns:p14="http://schemas.microsoft.com/office/powerpoint/2010/main" val="6636536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Assessment </a:t>
            </a:r>
          </a:p>
        </p:txBody>
      </p:sp>
      <p:sp>
        <p:nvSpPr>
          <p:cNvPr id="3" name="Content Placeholder 2"/>
          <p:cNvSpPr>
            <a:spLocks noGrp="1"/>
          </p:cNvSpPr>
          <p:nvPr>
            <p:ph idx="1"/>
          </p:nvPr>
        </p:nvSpPr>
        <p:spPr/>
        <p:txBody>
          <a:bodyPr/>
          <a:lstStyle/>
          <a:p>
            <a:r>
              <a:rPr lang="en-AU" sz="2400" dirty="0"/>
              <a:t>School-assessed Coursework </a:t>
            </a:r>
            <a:r>
              <a:rPr lang="en-AU" sz="2400" dirty="0">
                <a:solidFill>
                  <a:schemeClr val="tx1"/>
                </a:solidFill>
              </a:rPr>
              <a:t>tasks have changed</a:t>
            </a:r>
          </a:p>
          <a:p>
            <a:r>
              <a:rPr lang="en-AU" sz="2400" dirty="0">
                <a:solidFill>
                  <a:schemeClr val="tx1"/>
                </a:solidFill>
              </a:rPr>
              <a:t>To ensure authentication of students work: </a:t>
            </a:r>
          </a:p>
          <a:p>
            <a:pPr lvl="1"/>
            <a:r>
              <a:rPr lang="en-AU" sz="2000" u="sng" dirty="0">
                <a:solidFill>
                  <a:schemeClr val="tx1"/>
                </a:solidFill>
              </a:rPr>
              <a:t>Commercially purchased SAC’s must always be modified</a:t>
            </a:r>
          </a:p>
          <a:p>
            <a:pPr lvl="1"/>
            <a:r>
              <a:rPr lang="en-AU" sz="2000" u="sng" dirty="0">
                <a:solidFill>
                  <a:schemeClr val="tx1"/>
                </a:solidFill>
              </a:rPr>
              <a:t>SAC’s used from previous years must always be modified</a:t>
            </a:r>
            <a:endParaRPr lang="en-AU" sz="2000" u="sng" dirty="0"/>
          </a:p>
          <a:p>
            <a:pPr marL="0" indent="0">
              <a:buNone/>
            </a:pPr>
            <a:endParaRPr lang="en-US" sz="2400" dirty="0"/>
          </a:p>
          <a:p>
            <a:pPr marL="0" indent="0">
              <a:buNone/>
            </a:pPr>
            <a:r>
              <a:rPr lang="en-US" sz="2400" dirty="0"/>
              <a:t>It is the teachers responsibility to ensure that their SAC’s authenticate the Study Design</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5143716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Assessment </a:t>
            </a:r>
          </a:p>
        </p:txBody>
      </p:sp>
      <p:sp>
        <p:nvSpPr>
          <p:cNvPr id="3" name="Content Placeholder 2"/>
          <p:cNvSpPr>
            <a:spLocks noGrp="1"/>
          </p:cNvSpPr>
          <p:nvPr>
            <p:ph idx="1"/>
          </p:nvPr>
        </p:nvSpPr>
        <p:spPr/>
        <p:txBody>
          <a:bodyPr/>
          <a:lstStyle/>
          <a:p>
            <a:r>
              <a:rPr lang="en-US" sz="2400" dirty="0"/>
              <a:t>The exam specifications will be published early 2018 and will include a sample exam.</a:t>
            </a:r>
          </a:p>
          <a:p>
            <a:r>
              <a:rPr lang="en-US" sz="2400" dirty="0"/>
              <a:t>In 2018, the examination will reflect changes in the </a:t>
            </a:r>
            <a:r>
              <a:rPr lang="en-US" sz="2400" dirty="0">
                <a:solidFill>
                  <a:schemeClr val="tx1"/>
                </a:solidFill>
              </a:rPr>
              <a:t>2018 -2023 Unit 3 and 4 Australian </a:t>
            </a:r>
            <a:r>
              <a:rPr lang="en-US" sz="2400" dirty="0"/>
              <a:t>Politics Study Design. </a:t>
            </a:r>
          </a:p>
          <a:p>
            <a:r>
              <a:rPr lang="en-US" sz="2400" dirty="0"/>
              <a:t>The sample examination will be updated to reflect the changes in the Study Design. </a:t>
            </a:r>
          </a:p>
          <a:p>
            <a:pPr marL="0" indent="0">
              <a:buNone/>
            </a:pPr>
            <a:endParaRPr lang="en-US" sz="2400" dirty="0"/>
          </a:p>
        </p:txBody>
      </p:sp>
    </p:spTree>
    <p:extLst>
      <p:ext uri="{BB962C8B-B14F-4D97-AF65-F5344CB8AC3E}">
        <p14:creationId xmlns:p14="http://schemas.microsoft.com/office/powerpoint/2010/main" val="30027448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Unit 3 Global Actors </a:t>
            </a:r>
          </a:p>
        </p:txBody>
      </p:sp>
      <p:sp>
        <p:nvSpPr>
          <p:cNvPr id="5" name="Subtitle 4"/>
          <p:cNvSpPr>
            <a:spLocks noGrp="1"/>
          </p:cNvSpPr>
          <p:nvPr>
            <p:ph type="subTitle" idx="1"/>
          </p:nvPr>
        </p:nvSpPr>
        <p:spPr/>
        <p:txBody>
          <a:bodyPr/>
          <a:lstStyle/>
          <a:p>
            <a:r>
              <a:rPr lang="en-AU" dirty="0"/>
              <a:t>AOS 1: Global Actors</a:t>
            </a:r>
          </a:p>
          <a:p>
            <a:r>
              <a:rPr lang="en-AU" dirty="0"/>
              <a:t>AOS 2: Power in the Asia-Pacific</a:t>
            </a:r>
          </a:p>
        </p:txBody>
      </p:sp>
    </p:spTree>
    <p:extLst>
      <p:ext uri="{BB962C8B-B14F-4D97-AF65-F5344CB8AC3E}">
        <p14:creationId xmlns:p14="http://schemas.microsoft.com/office/powerpoint/2010/main" val="39681583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143000"/>
          </a:xfrm>
        </p:spPr>
        <p:txBody>
          <a:bodyPr/>
          <a:lstStyle/>
          <a:p>
            <a:r>
              <a:rPr lang="en-AU" dirty="0"/>
              <a:t>Key Terms and Concepts</a:t>
            </a:r>
          </a:p>
        </p:txBody>
      </p:sp>
      <p:sp>
        <p:nvSpPr>
          <p:cNvPr id="3" name="Content Placeholder 2"/>
          <p:cNvSpPr>
            <a:spLocks noGrp="1"/>
          </p:cNvSpPr>
          <p:nvPr>
            <p:ph idx="1"/>
          </p:nvPr>
        </p:nvSpPr>
        <p:spPr>
          <a:xfrm>
            <a:off x="539552" y="1124744"/>
            <a:ext cx="7772400" cy="3962400"/>
          </a:xfrm>
        </p:spPr>
        <p:txBody>
          <a:bodyPr/>
          <a:lstStyle/>
          <a:p>
            <a:r>
              <a:rPr lang="en-AU" dirty="0"/>
              <a:t> </a:t>
            </a:r>
            <a:r>
              <a:rPr lang="en-AU" sz="2800" dirty="0"/>
              <a:t>All terms and concepts in the Key Knowledge must:</a:t>
            </a:r>
          </a:p>
          <a:p>
            <a:pPr lvl="1"/>
            <a:r>
              <a:rPr lang="en-AU" sz="2400" dirty="0"/>
              <a:t>Taught and learned</a:t>
            </a:r>
          </a:p>
          <a:p>
            <a:pPr lvl="1"/>
            <a:r>
              <a:rPr lang="en-AU" sz="2400" dirty="0"/>
              <a:t>Applied</a:t>
            </a:r>
          </a:p>
          <a:p>
            <a:pPr lvl="1"/>
            <a:r>
              <a:rPr lang="en-AU" sz="2400" dirty="0"/>
              <a:t>Linked </a:t>
            </a:r>
          </a:p>
          <a:p>
            <a:r>
              <a:rPr lang="en-AU" sz="2800" dirty="0"/>
              <a:t>Key Skills states that students must be able to:</a:t>
            </a:r>
          </a:p>
          <a:p>
            <a:pPr lvl="1"/>
            <a:r>
              <a:rPr lang="en-US" sz="2400" b="1" dirty="0">
                <a:solidFill>
                  <a:srgbClr val="0099E3"/>
                </a:solidFill>
              </a:rPr>
              <a:t>“define and explain key global politics terms and use them in the appropriate context” </a:t>
            </a:r>
            <a:endParaRPr lang="en-AU" sz="2400" b="1" dirty="0">
              <a:solidFill>
                <a:srgbClr val="0099E3"/>
              </a:solidFill>
            </a:endParaRPr>
          </a:p>
          <a:p>
            <a:r>
              <a:rPr lang="en-AU" sz="2800" dirty="0"/>
              <a:t>All terms are examinable </a:t>
            </a:r>
          </a:p>
          <a:p>
            <a:r>
              <a:rPr lang="en-AU" sz="2800" dirty="0"/>
              <a:t>The Advice for Teachers will include a glossary. </a:t>
            </a:r>
          </a:p>
        </p:txBody>
      </p:sp>
    </p:spTree>
    <p:extLst>
      <p:ext uri="{BB962C8B-B14F-4D97-AF65-F5344CB8AC3E}">
        <p14:creationId xmlns:p14="http://schemas.microsoft.com/office/powerpoint/2010/main" val="2290380259"/>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EECD_Expired xmlns="http://schemas.microsoft.com/sharepoint/v3">false</DEECD_Expired>
  </documentManagement>
</p:properties>
</file>

<file path=customXml/itemProps1.xml><?xml version="1.0" encoding="utf-8"?>
<ds:datastoreItem xmlns:ds="http://schemas.openxmlformats.org/officeDocument/2006/customXml" ds:itemID="{CB0E0D2D-8FEA-4C6C-BA3B-E2FE3E5DB205}">
  <ds:schemaRefs>
    <ds:schemaRef ds:uri="http://schemas.microsoft.com/sharepoint/v3/contenttype/forms"/>
  </ds:schemaRefs>
</ds:datastoreItem>
</file>

<file path=customXml/itemProps2.xml><?xml version="1.0" encoding="utf-8"?>
<ds:datastoreItem xmlns:ds="http://schemas.openxmlformats.org/officeDocument/2006/customXml" ds:itemID="{C4CB668F-FB32-4889-8D77-1168365E0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29CBF6-1F2E-410B-B37E-0D1F3B70BA46}">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616</TotalTime>
  <Words>3512</Words>
  <Application>Microsoft Office PowerPoint</Application>
  <PresentationFormat>On-screen Show (4:3)</PresentationFormat>
  <Paragraphs>483</Paragraphs>
  <Slides>58</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Courier New</vt:lpstr>
      <vt:lpstr>Times New Roman</vt:lpstr>
      <vt:lpstr>Verdana</vt:lpstr>
      <vt:lpstr>Wingdings</vt:lpstr>
      <vt:lpstr>VCAA Powerpoint Template</vt:lpstr>
      <vt:lpstr>Global Politics 2018-2023</vt:lpstr>
      <vt:lpstr>At a glance</vt:lpstr>
      <vt:lpstr>Change to Key Skills Unit 3 &amp; 4 </vt:lpstr>
      <vt:lpstr>Key Terms and Concepts</vt:lpstr>
      <vt:lpstr>Case Studies</vt:lpstr>
      <vt:lpstr>Assessment </vt:lpstr>
      <vt:lpstr>Assessment </vt:lpstr>
      <vt:lpstr>Unit 3 Global Actors </vt:lpstr>
      <vt:lpstr>Key Terms and Concepts</vt:lpstr>
      <vt:lpstr>U3 AOS1 Outcome </vt:lpstr>
      <vt:lpstr>Unit 3.1</vt:lpstr>
      <vt:lpstr>Unit 3.1</vt:lpstr>
      <vt:lpstr>Unit 3.1</vt:lpstr>
      <vt:lpstr>IGO Cartoon</vt:lpstr>
      <vt:lpstr>Unit 3.1</vt:lpstr>
      <vt:lpstr>Unit 3.1</vt:lpstr>
      <vt:lpstr>Unit 3.1</vt:lpstr>
      <vt:lpstr>Unit 3.1</vt:lpstr>
      <vt:lpstr>Unit 3.1</vt:lpstr>
      <vt:lpstr>Unit 3.1</vt:lpstr>
      <vt:lpstr>Unit 3.1</vt:lpstr>
      <vt:lpstr>Unit 3.1 – Final thoughts</vt:lpstr>
      <vt:lpstr>U3 AOS2 Outcome </vt:lpstr>
      <vt:lpstr>Key Knowledge and Skills AOS2</vt:lpstr>
      <vt:lpstr>Unit 3.2</vt:lpstr>
      <vt:lpstr>Unit 3.2 - Suggestions</vt:lpstr>
      <vt:lpstr>Unit 3.2 - China</vt:lpstr>
      <vt:lpstr>Unit 3.2 - Australia</vt:lpstr>
      <vt:lpstr>Unit 3.2 - USA</vt:lpstr>
      <vt:lpstr>Final thoughts</vt:lpstr>
      <vt:lpstr>Unit 4 Global Challenges </vt:lpstr>
      <vt:lpstr>U4 AOS1 Outcome </vt:lpstr>
      <vt:lpstr>Key Knowledge AOS1</vt:lpstr>
      <vt:lpstr>Key Skills U4 AOS1</vt:lpstr>
      <vt:lpstr>Unit 4.1</vt:lpstr>
      <vt:lpstr>Unit 4.1 – International Laws</vt:lpstr>
      <vt:lpstr>Unit 4.1</vt:lpstr>
      <vt:lpstr>Unit 4.1 – International Laws</vt:lpstr>
      <vt:lpstr>Unit 4.1</vt:lpstr>
      <vt:lpstr>Unit 4.1 – International Laws</vt:lpstr>
      <vt:lpstr>Unit 4.1</vt:lpstr>
      <vt:lpstr>Unit 4.1 – International Laws</vt:lpstr>
      <vt:lpstr>Unit 4.1</vt:lpstr>
      <vt:lpstr>Learning task</vt:lpstr>
      <vt:lpstr>Points to note</vt:lpstr>
      <vt:lpstr>U4 AOS2 Outcome </vt:lpstr>
      <vt:lpstr>Key Knowledge AOS2</vt:lpstr>
      <vt:lpstr>Key Skills AOS2</vt:lpstr>
      <vt:lpstr>Unit 4.2 – Armed conflict</vt:lpstr>
      <vt:lpstr>Unit 4.2 – Learning task</vt:lpstr>
      <vt:lpstr>Unit 4.2 - Terrorism</vt:lpstr>
      <vt:lpstr>Unit 4.2 – Climate change</vt:lpstr>
      <vt:lpstr>Unit 4.2 – Learning task</vt:lpstr>
      <vt:lpstr>Unit 4.2 – Economic Instability</vt:lpstr>
      <vt:lpstr>Assessment</vt:lpstr>
      <vt:lpstr>Rubrics </vt:lpstr>
      <vt:lpstr>Questions</vt:lpstr>
      <vt:lpstr>Contact</vt:lpstr>
    </vt:vector>
  </TitlesOfParts>
  <Company>Victorian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VCAA</dc:creator>
  <cp:lastModifiedBy>Young, Meredith E</cp:lastModifiedBy>
  <cp:revision>67</cp:revision>
  <dcterms:created xsi:type="dcterms:W3CDTF">2017-01-29T22:44:45Z</dcterms:created>
  <dcterms:modified xsi:type="dcterms:W3CDTF">2020-05-20T06:04:57Z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0x0101007BA2A11A40BE9045AE22BD0150786171</vt:lpwstr>
  </property>
  <property fmtid="{D5CDD505-2E9C-101B-9397-08002B2CF9AE}" pid="3" name="DEECD_Author">
    <vt:lpwstr>25;#VCAA|ae0180aa-7478-4220-a827-32d8158f8b8e</vt:lpwstr>
  </property>
  <property fmtid="{D5CDD505-2E9C-101B-9397-08002B2CF9AE}" pid="4" name="DEECD_SubjectCategory">
    <vt:lpwstr/>
  </property>
  <property fmtid="{D5CDD505-2E9C-101B-9397-08002B2CF9AE}" pid="5" name="DEECD_ItemType">
    <vt:lpwstr>40;#Page|eb523acf-a821-456c-a76b-7607578309d7</vt:lpwstr>
  </property>
  <property fmtid="{D5CDD505-2E9C-101B-9397-08002B2CF9AE}" pid="6" name="DEECD_Audience">
    <vt:lpwstr/>
  </property>
  <property fmtid="{D5CDD505-2E9C-101B-9397-08002B2CF9AE}" pid="7" name="pfad5814e62747ed9f131defefc62dac">
    <vt:lpwstr/>
  </property>
  <property fmtid="{D5CDD505-2E9C-101B-9397-08002B2CF9AE}" pid="8" name="a319977fc8504e09982f090ae1d7c602">
    <vt:lpwstr>Page|eb523acf-a821-456c-a76b-7607578309d7</vt:lpwstr>
  </property>
  <property fmtid="{D5CDD505-2E9C-101B-9397-08002B2CF9AE}" pid="9" name="b1688cb4a3a940449dc8286705012a42">
    <vt:lpwstr/>
  </property>
  <property fmtid="{D5CDD505-2E9C-101B-9397-08002B2CF9AE}" pid="10" name="TaxCatchAll">
    <vt:lpwstr>40;#Page|eb523acf-a821-456c-a76b-7607578309d7;#25;#VCAA|ae0180aa-7478-4220-a827-32d8158f8b8e</vt:lpwstr>
  </property>
  <property fmtid="{D5CDD505-2E9C-101B-9397-08002B2CF9AE}" pid="11" name="ofbb8b9a280a423a91cf717fb81349cd">
    <vt:lpwstr>VCAA|ae0180aa-7478-4220-a827-32d8158f8b8e</vt:lpwstr>
  </property>
</Properties>
</file>