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58" r:id="rId3"/>
    <p:sldId id="259" r:id="rId4"/>
    <p:sldId id="260" r:id="rId5"/>
    <p:sldId id="262" r:id="rId6"/>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Introducing Critical and Creative Thinking</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1143000"/>
          </a:xfrm>
        </p:spPr>
        <p:txBody>
          <a:bodyPr/>
          <a:lstStyle/>
          <a:p>
            <a:r>
              <a:rPr lang="en-AU" dirty="0" smtClean="0"/>
              <a:t>Aims</a:t>
            </a:r>
            <a:endParaRPr lang="en-AU" dirty="0"/>
          </a:p>
        </p:txBody>
      </p:sp>
      <p:sp>
        <p:nvSpPr>
          <p:cNvPr id="3" name="Content Placeholder 2"/>
          <p:cNvSpPr>
            <a:spLocks noGrp="1"/>
          </p:cNvSpPr>
          <p:nvPr>
            <p:ph idx="1"/>
          </p:nvPr>
        </p:nvSpPr>
        <p:spPr>
          <a:xfrm>
            <a:off x="683568" y="1628800"/>
            <a:ext cx="7772400" cy="3962400"/>
          </a:xfrm>
        </p:spPr>
        <p:txBody>
          <a:bodyPr/>
          <a:lstStyle/>
          <a:p>
            <a:pPr marL="0" indent="0">
              <a:buNone/>
            </a:pPr>
            <a:r>
              <a:rPr lang="en-US" sz="2400" b="0" dirty="0"/>
              <a:t>Critical and creative thinking capability aims to ensure that students develop</a:t>
            </a:r>
            <a:r>
              <a:rPr lang="en-US" sz="2400" b="0" dirty="0" smtClean="0"/>
              <a:t>:</a:t>
            </a:r>
            <a:endParaRPr lang="en-US" sz="2400" b="0" dirty="0"/>
          </a:p>
          <a:p>
            <a:pPr>
              <a:buFont typeface="Arial" panose="020B0604020202020204" pitchFamily="34" charset="0"/>
              <a:buChar char="•"/>
            </a:pPr>
            <a:r>
              <a:rPr lang="en-US" sz="2400" b="0" dirty="0"/>
              <a:t>understanding of thinking processes and an ability to manage and apply these intentionally</a:t>
            </a:r>
          </a:p>
          <a:p>
            <a:pPr>
              <a:buFont typeface="Arial" panose="020B0604020202020204" pitchFamily="34" charset="0"/>
              <a:buChar char="•"/>
            </a:pPr>
            <a:r>
              <a:rPr lang="en-US" sz="2400" b="0" dirty="0"/>
              <a:t>skills and learning dispositions that support logical, strategic, flexible and adventurous thinking</a:t>
            </a:r>
          </a:p>
          <a:p>
            <a:pPr>
              <a:buFont typeface="Arial" panose="020B0604020202020204" pitchFamily="34" charset="0"/>
              <a:buChar char="•"/>
            </a:pPr>
            <a:r>
              <a:rPr lang="en-US" sz="2400" b="0" dirty="0"/>
              <a:t>confidence in evaluating thinking and thinking processes across a range of familiar and unfamiliar contexts.</a:t>
            </a:r>
            <a:endParaRPr lang="en-AU" sz="2400" b="0" dirty="0"/>
          </a:p>
        </p:txBody>
      </p:sp>
    </p:spTree>
    <p:extLst>
      <p:ext uri="{BB962C8B-B14F-4D97-AF65-F5344CB8AC3E}">
        <p14:creationId xmlns:p14="http://schemas.microsoft.com/office/powerpoint/2010/main" val="37710749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5227586"/>
              </p:ext>
            </p:extLst>
          </p:nvPr>
        </p:nvGraphicFramePr>
        <p:xfrm>
          <a:off x="701570" y="2204864"/>
          <a:ext cx="7772400" cy="720080"/>
        </p:xfrm>
        <a:graphic>
          <a:graphicData uri="http://schemas.openxmlformats.org/drawingml/2006/table">
            <a:tbl>
              <a:tblPr firstRow="1" bandRow="1">
                <a:tableStyleId>{5C22544A-7EE6-4342-B048-85BDC9FD1C3A}</a:tableStyleId>
              </a:tblPr>
              <a:tblGrid>
                <a:gridCol w="3582398"/>
                <a:gridCol w="1599202"/>
                <a:gridCol w="2590800"/>
              </a:tblGrid>
              <a:tr h="720080">
                <a:tc>
                  <a:txBody>
                    <a:bodyPr/>
                    <a:lstStyle/>
                    <a:p>
                      <a:pPr algn="l" fontAlgn="t"/>
                      <a:r>
                        <a:rPr lang="en-AU" sz="2000" b="1" dirty="0" smtClean="0">
                          <a:effectLst/>
                        </a:rPr>
                        <a:t>Questions </a:t>
                      </a:r>
                      <a:r>
                        <a:rPr lang="en-AU" sz="2000" b="1" dirty="0">
                          <a:effectLst/>
                        </a:rPr>
                        <a:t>and Possibilities</a:t>
                      </a:r>
                    </a:p>
                  </a:txBody>
                  <a:tcPr marL="60960" marR="60960" marT="60960" marB="60960"/>
                </a:tc>
                <a:tc>
                  <a:txBody>
                    <a:bodyPr/>
                    <a:lstStyle/>
                    <a:p>
                      <a:r>
                        <a:rPr lang="en-AU" sz="2000" b="1" dirty="0" smtClean="0"/>
                        <a:t>Reasoning</a:t>
                      </a:r>
                      <a:endParaRPr lang="en-AU" sz="2000" b="1" dirty="0"/>
                    </a:p>
                  </a:txBody>
                  <a:tcPr/>
                </a:tc>
                <a:tc>
                  <a:txBody>
                    <a:bodyPr/>
                    <a:lstStyle/>
                    <a:p>
                      <a:r>
                        <a:rPr lang="en-AU" sz="2000" b="1" dirty="0" smtClean="0"/>
                        <a:t>Meta-Cognition</a:t>
                      </a:r>
                      <a:endParaRPr lang="en-AU" sz="2000" b="1" dirty="0"/>
                    </a:p>
                  </a:txBody>
                  <a:tcPr/>
                </a:tc>
              </a:tr>
            </a:tbl>
          </a:graphicData>
        </a:graphic>
      </p:graphicFrame>
      <p:sp>
        <p:nvSpPr>
          <p:cNvPr id="5" name="TextBox 4"/>
          <p:cNvSpPr txBox="1"/>
          <p:nvPr/>
        </p:nvSpPr>
        <p:spPr>
          <a:xfrm>
            <a:off x="625098" y="3212976"/>
            <a:ext cx="7848872" cy="1938992"/>
          </a:xfrm>
          <a:prstGeom prst="rect">
            <a:avLst/>
          </a:prstGeom>
          <a:noFill/>
        </p:spPr>
        <p:txBody>
          <a:bodyPr wrap="square" rtlCol="0">
            <a:spAutoFit/>
          </a:bodyPr>
          <a:lstStyle/>
          <a:p>
            <a:r>
              <a:rPr lang="en-US" sz="2000" b="1" dirty="0" smtClean="0">
                <a:latin typeface="+mn-lt"/>
              </a:rPr>
              <a:t>Achievement standards</a:t>
            </a:r>
          </a:p>
          <a:p>
            <a:endParaRPr lang="en-US" sz="2000" b="1" dirty="0" smtClean="0">
              <a:latin typeface="+mn-lt"/>
            </a:endParaRPr>
          </a:p>
          <a:p>
            <a:pPr marL="285750" indent="-285750">
              <a:buFont typeface="Arial" panose="020B0604020202020204" pitchFamily="34" charset="0"/>
              <a:buChar char="•"/>
            </a:pPr>
            <a:r>
              <a:rPr lang="en-US" sz="2000" dirty="0" smtClean="0">
                <a:latin typeface="+mn-lt"/>
              </a:rPr>
              <a:t>The </a:t>
            </a:r>
            <a:r>
              <a:rPr lang="en-US" sz="2000" dirty="0">
                <a:latin typeface="+mn-lt"/>
              </a:rPr>
              <a:t>first achievement standard at Foundation to Level 2 and then at Levels 4, 6, 8 and 10. </a:t>
            </a:r>
            <a:endParaRPr lang="en-US" sz="2000" dirty="0" smtClean="0">
              <a:latin typeface="+mn-lt"/>
            </a:endParaRPr>
          </a:p>
          <a:p>
            <a:pPr marL="285750" indent="-285750">
              <a:buFont typeface="Arial" panose="020B0604020202020204" pitchFamily="34" charset="0"/>
              <a:buChar char="•"/>
            </a:pPr>
            <a:r>
              <a:rPr lang="en-US" sz="2000" dirty="0" smtClean="0">
                <a:latin typeface="+mn-lt"/>
              </a:rPr>
              <a:t>A </a:t>
            </a:r>
            <a:r>
              <a:rPr lang="en-US" sz="2000" dirty="0">
                <a:latin typeface="+mn-lt"/>
              </a:rPr>
              <a:t>curriculum for students with disabilities will be developed in this learning area.</a:t>
            </a:r>
            <a:endParaRPr lang="en-AU" sz="2000" dirty="0">
              <a:latin typeface="+mn-lt"/>
            </a:endParaRPr>
          </a:p>
        </p:txBody>
      </p:sp>
      <p:sp>
        <p:nvSpPr>
          <p:cNvPr id="7" name="TextBox 6"/>
          <p:cNvSpPr txBox="1"/>
          <p:nvPr/>
        </p:nvSpPr>
        <p:spPr>
          <a:xfrm>
            <a:off x="755576" y="1556792"/>
            <a:ext cx="7560840" cy="461665"/>
          </a:xfrm>
          <a:prstGeom prst="rect">
            <a:avLst/>
          </a:prstGeom>
          <a:noFill/>
        </p:spPr>
        <p:txBody>
          <a:bodyPr wrap="square" rtlCol="0">
            <a:spAutoFit/>
          </a:bodyPr>
          <a:lstStyle/>
          <a:p>
            <a:r>
              <a:rPr lang="en-AU" b="1" dirty="0" smtClean="0">
                <a:latin typeface="+mn-lt"/>
              </a:rPr>
              <a:t>Strands</a:t>
            </a:r>
            <a:endParaRPr lang="en-AU" b="1" dirty="0">
              <a:latin typeface="+mn-lt"/>
            </a:endParaRPr>
          </a:p>
        </p:txBody>
      </p:sp>
    </p:spTree>
    <p:extLst>
      <p:ext uri="{BB962C8B-B14F-4D97-AF65-F5344CB8AC3E}">
        <p14:creationId xmlns:p14="http://schemas.microsoft.com/office/powerpoint/2010/main" val="30782591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1008112"/>
          </a:xfrm>
        </p:spPr>
        <p:txBody>
          <a:bodyPr/>
          <a:lstStyle/>
          <a:p>
            <a:r>
              <a:rPr lang="en-AU" dirty="0" smtClean="0"/>
              <a:t>Key messages</a:t>
            </a:r>
            <a:endParaRPr lang="en-AU" dirty="0"/>
          </a:p>
        </p:txBody>
      </p:sp>
      <p:sp>
        <p:nvSpPr>
          <p:cNvPr id="3" name="Content Placeholder 2"/>
          <p:cNvSpPr>
            <a:spLocks noGrp="1"/>
          </p:cNvSpPr>
          <p:nvPr>
            <p:ph idx="1"/>
          </p:nvPr>
        </p:nvSpPr>
        <p:spPr>
          <a:xfrm>
            <a:off x="179512" y="1340768"/>
            <a:ext cx="8712968" cy="3962400"/>
          </a:xfrm>
        </p:spPr>
        <p:txBody>
          <a:bodyPr/>
          <a:lstStyle/>
          <a:p>
            <a:pPr>
              <a:buFont typeface="Arial" panose="020B0604020202020204" pitchFamily="34" charset="0"/>
              <a:buChar char="•"/>
            </a:pPr>
            <a:r>
              <a:rPr lang="en-US" sz="1800" b="0" dirty="0"/>
              <a:t>Critical and creative thinking processes are fundamental to effective learning across the curriculum. </a:t>
            </a:r>
            <a:endParaRPr lang="en-US" sz="1800" b="0" dirty="0" smtClean="0"/>
          </a:p>
          <a:p>
            <a:pPr>
              <a:buFont typeface="Arial" panose="020B0604020202020204" pitchFamily="34" charset="0"/>
              <a:buChar char="•"/>
            </a:pPr>
            <a:r>
              <a:rPr lang="en-US" sz="1800" b="0" dirty="0" smtClean="0"/>
              <a:t>This Victorian Curriculum F-10 design </a:t>
            </a:r>
            <a:r>
              <a:rPr lang="en-US" sz="1800" b="0" dirty="0"/>
              <a:t>assumes that knowledge and skills are transferrable across the curriculum and therefore are not duplicated. For example, where skills and knowledge such as asking questions, evaluating evidence and drawing conclusions are defined in Critical and Creative Thinking, these are not duplicated in other learning areas such as History or Health and Physical Education. </a:t>
            </a:r>
            <a:endParaRPr lang="en-AU" sz="1800" b="0" dirty="0"/>
          </a:p>
          <a:p>
            <a:pPr>
              <a:buFont typeface="Arial" panose="020B0604020202020204" pitchFamily="34" charset="0"/>
              <a:buChar char="•"/>
            </a:pPr>
            <a:r>
              <a:rPr lang="en-US" sz="1800" b="0" dirty="0"/>
              <a:t>Explicit attention to and application of thinking skills enables students to develop an increasingly sophisticated understanding of the processes they can employ whenever they encounter both the familiar and unfamiliar, to break ineffective habits and build on successful ones, building a capacity to manage their thinking</a:t>
            </a:r>
            <a:r>
              <a:rPr lang="en-US" sz="1800" b="0" dirty="0" smtClean="0"/>
              <a:t>.</a:t>
            </a:r>
          </a:p>
          <a:p>
            <a:pPr>
              <a:buFont typeface="Arial" panose="020B0604020202020204" pitchFamily="34" charset="0"/>
              <a:buChar char="•"/>
            </a:pPr>
            <a:r>
              <a:rPr lang="en-US" sz="1800" b="0" dirty="0"/>
              <a:t>Thinking that is productive, purposeful and intentional is at the </a:t>
            </a:r>
            <a:r>
              <a:rPr lang="en-US" sz="1800" b="0" dirty="0" err="1"/>
              <a:t>centre</a:t>
            </a:r>
            <a:r>
              <a:rPr lang="en-US" sz="1800" b="0" dirty="0"/>
              <a:t> of effective learning and the creation of new knowledge, with the progressive development of knowledge about thinking and the practice of using thinking strategies fostering students’ motivation for, and management of, their own </a:t>
            </a:r>
            <a:r>
              <a:rPr lang="en-US" sz="1800" b="0" dirty="0" smtClean="0"/>
              <a:t>learning.</a:t>
            </a:r>
            <a:endParaRPr lang="en-AU" sz="1800" b="0" dirty="0"/>
          </a:p>
        </p:txBody>
      </p:sp>
    </p:spTree>
    <p:extLst>
      <p:ext uri="{BB962C8B-B14F-4D97-AF65-F5344CB8AC3E}">
        <p14:creationId xmlns:p14="http://schemas.microsoft.com/office/powerpoint/2010/main" val="2686902594"/>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EECD_Expired xmlns="http://schemas.microsoft.com/sharepoint/v3">false</DEECD_Expire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B33F0B-3D3D-41B5-ABF8-4C74B6AB374B}"/>
</file>

<file path=customXml/itemProps2.xml><?xml version="1.0" encoding="utf-8"?>
<ds:datastoreItem xmlns:ds="http://schemas.openxmlformats.org/officeDocument/2006/customXml" ds:itemID="{5BD5D462-A5E1-4E64-9E51-4795BED375DD}"/>
</file>

<file path=customXml/itemProps3.xml><?xml version="1.0" encoding="utf-8"?>
<ds:datastoreItem xmlns:ds="http://schemas.openxmlformats.org/officeDocument/2006/customXml" ds:itemID="{2FCF5E00-EE81-47A7-A398-7FC2C8C0096D}"/>
</file>

<file path=docProps/app.xml><?xml version="1.0" encoding="utf-8"?>
<Properties xmlns="http://schemas.openxmlformats.org/officeDocument/2006/extended-properties" xmlns:vt="http://schemas.openxmlformats.org/officeDocument/2006/docPropsVTypes">
  <Template>F10 PPT Template</Template>
  <TotalTime>372</TotalTime>
  <Words>232</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F10 PPT Template</vt:lpstr>
      <vt:lpstr>Introducing Critical and Creative Thinking</vt:lpstr>
      <vt:lpstr>Victorian Curriculum F–10</vt:lpstr>
      <vt:lpstr>Aims</vt:lpstr>
      <vt:lpstr>Structure</vt:lpstr>
      <vt:lpstr>Key messages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Critical and Creative Thinking</dc:title>
  <dc:creator>Fisher, Peter P</dc:creator>
  <cp:keywords>Critical and Creative Thinking, powerpoint</cp:keywords>
  <cp:lastModifiedBy>Foster, Sharon A</cp:lastModifiedBy>
  <cp:revision>5</cp:revision>
  <dcterms:created xsi:type="dcterms:W3CDTF">2016-01-14T23:52:34Z</dcterms:created>
  <dcterms:modified xsi:type="dcterms:W3CDTF">2016-01-20T06:19:33Z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ECD_Author">
    <vt:lpwstr>25;#VCAA|ae0180aa-7478-4220-a827-32d8158f8b8e</vt:lpwstr>
  </property>
  <property fmtid="{D5CDD505-2E9C-101B-9397-08002B2CF9AE}" pid="3" name="DEECD_SubjectCategory">
    <vt:lpwstr/>
  </property>
  <property fmtid="{D5CDD505-2E9C-101B-9397-08002B2CF9AE}" pid="4" name="ContentTypeId">
    <vt:lpwstr>0x0101007BA2A11A40BE9045AE22BD0150786171</vt:lpwstr>
  </property>
  <property fmtid="{D5CDD505-2E9C-101B-9397-08002B2CF9AE}" pid="5" name="DEECD_ItemType">
    <vt:lpwstr>40;#Page|eb523acf-a821-456c-a76b-7607578309d7</vt:lpwstr>
  </property>
  <property fmtid="{D5CDD505-2E9C-101B-9397-08002B2CF9AE}" pid="6" name="DEECD_Audience">
    <vt:lpwstr/>
  </property>
</Properties>
</file>