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Introducing Civics </a:t>
            </a:r>
            <a:r>
              <a:rPr lang="en-AU" smtClean="0"/>
              <a:t>and Citizenship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1143000"/>
          </a:xfrm>
        </p:spPr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Civics and Citizenship aims to ensure students develop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 lifelong sense of belonging to, and engagement with, civic life as an active and informed citizen in the context of Australia as a secular democratic nation with a dynamic, multicultural and multi-faith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knowledge, understanding and appreciation of the values, principles, institutions and practices of Australia’s system of democratic government and law, and the role of the citizen in Australian government and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skills necessary to investigate contemporary civics and citizenship issues, and foster responsible participation in Australia’s democracy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capacities and dispositions to participate in the civic life of their nation at a local, regional and global level.</a:t>
            </a:r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37710749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999947"/>
              </p:ext>
            </p:extLst>
          </p:nvPr>
        </p:nvGraphicFramePr>
        <p:xfrm>
          <a:off x="685800" y="1981200"/>
          <a:ext cx="763061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539"/>
                <a:gridCol w="2543539"/>
                <a:gridCol w="254353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 and Democracy</a:t>
                      </a:r>
                      <a:endParaRPr lang="en-A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Laws and Citizens</a:t>
                      </a:r>
                      <a:endParaRPr lang="en-A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Citizenship, Diversity and Identity</a:t>
                      </a:r>
                      <a:endParaRPr lang="en-AU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996952"/>
            <a:ext cx="78488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Achievement </a:t>
            </a:r>
            <a:r>
              <a:rPr lang="en-US" sz="2000" b="1" dirty="0" smtClean="0">
                <a:latin typeface="+mn-lt"/>
              </a:rPr>
              <a:t>standards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</a:t>
            </a:r>
            <a:r>
              <a:rPr lang="en-US" sz="1600" dirty="0">
                <a:latin typeface="+mn-lt"/>
              </a:rPr>
              <a:t>first achievement standard </a:t>
            </a:r>
            <a:r>
              <a:rPr lang="en-US" sz="1600" dirty="0" smtClean="0">
                <a:latin typeface="+mn-lt"/>
              </a:rPr>
              <a:t>is at </a:t>
            </a:r>
            <a:r>
              <a:rPr lang="en-US" sz="1600" dirty="0">
                <a:latin typeface="+mn-lt"/>
              </a:rPr>
              <a:t>Level 4, and then at Levels 6, 8 and 10.</a:t>
            </a:r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latin typeface="+mn-lt"/>
              </a:rPr>
              <a:t>Strands</a:t>
            </a:r>
          </a:p>
        </p:txBody>
      </p:sp>
    </p:spTree>
    <p:extLst>
      <p:ext uri="{BB962C8B-B14F-4D97-AF65-F5344CB8AC3E}">
        <p14:creationId xmlns:p14="http://schemas.microsoft.com/office/powerpoint/2010/main" val="38784499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Students explore </a:t>
            </a:r>
            <a:r>
              <a:rPr lang="en-US" sz="2000" b="0" dirty="0"/>
              <a:t>and develop their understanding and viewpoints about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civic identity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roles </a:t>
            </a:r>
            <a:r>
              <a:rPr lang="en-US" sz="2000" b="0" dirty="0"/>
              <a:t>in the </a:t>
            </a:r>
            <a:r>
              <a:rPr lang="en-US" sz="2000" b="0" dirty="0" smtClean="0"/>
              <a:t>community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 </a:t>
            </a:r>
            <a:r>
              <a:rPr lang="en-US" sz="2000" b="0" dirty="0"/>
              <a:t>rights and responsibilities of </a:t>
            </a:r>
            <a:r>
              <a:rPr lang="en-US" sz="2000" b="0" dirty="0" smtClean="0"/>
              <a:t>citizens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developing </a:t>
            </a:r>
            <a:r>
              <a:rPr lang="en-US" sz="2000" b="0" dirty="0"/>
              <a:t>their connections to the school and </a:t>
            </a:r>
            <a:r>
              <a:rPr lang="en-US" sz="2000" b="0" dirty="0" smtClean="0"/>
              <a:t>community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values </a:t>
            </a:r>
            <a:r>
              <a:rPr lang="en-US" sz="2000" b="0" dirty="0"/>
              <a:t>which underpin democratic communities such as freedom, equality, responsibility, accountability, respect, tolerance and </a:t>
            </a:r>
            <a:r>
              <a:rPr lang="en-US" sz="2000" b="0" dirty="0" smtClean="0"/>
              <a:t>inclusion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skills </a:t>
            </a:r>
            <a:r>
              <a:rPr lang="en-US" sz="2000" b="0" dirty="0"/>
              <a:t>and knowledge in making judgments, forming conclusions and making plans for </a:t>
            </a:r>
            <a:r>
              <a:rPr lang="en-US" sz="2000" b="0" dirty="0" smtClean="0"/>
              <a:t>action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their </a:t>
            </a:r>
            <a:r>
              <a:rPr lang="en-US" sz="2000" b="0" dirty="0"/>
              <a:t>sense of school, community and civic engagement and participation.</a:t>
            </a:r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26013022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Students will build on their experience, knowledge and skills as they commence </a:t>
            </a:r>
            <a:r>
              <a:rPr lang="en-US" sz="2200" b="0" dirty="0" smtClean="0"/>
              <a:t>Civics and Citizenship in </a:t>
            </a:r>
            <a:r>
              <a:rPr lang="en-US" sz="2200" b="0" dirty="0" smtClean="0"/>
              <a:t>Year </a:t>
            </a:r>
            <a:r>
              <a:rPr lang="en-US" sz="2200" b="0" dirty="0" smtClean="0"/>
              <a:t>3 </a:t>
            </a:r>
            <a:r>
              <a:rPr lang="en-US" sz="2200" b="0" dirty="0" smtClean="0"/>
              <a:t>and/or Year </a:t>
            </a:r>
            <a:r>
              <a:rPr lang="en-US" sz="2200" b="0" dirty="0" smtClean="0"/>
              <a:t>4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200" b="0" dirty="0" smtClean="0"/>
              <a:t>Making </a:t>
            </a:r>
            <a:r>
              <a:rPr lang="en-AU" sz="2200" b="0" dirty="0" smtClean="0"/>
              <a:t>connections between what is learned in class and events and issues that are occurring in the local area, Australia and the world is </a:t>
            </a:r>
            <a:r>
              <a:rPr lang="en-AU" sz="2200" b="0" dirty="0" smtClean="0"/>
              <a:t>vital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200" b="0" dirty="0" smtClean="0"/>
              <a:t>There are strong connections to the History and Intercultural Capability curriculums </a:t>
            </a:r>
            <a:r>
              <a:rPr lang="en-AU" sz="2200" b="0" dirty="0" smtClean="0"/>
              <a:t> </a:t>
            </a:r>
            <a:endParaRPr lang="en-AU" sz="2200" b="0" dirty="0"/>
          </a:p>
        </p:txBody>
      </p:sp>
    </p:spTree>
    <p:extLst>
      <p:ext uri="{BB962C8B-B14F-4D97-AF65-F5344CB8AC3E}">
        <p14:creationId xmlns:p14="http://schemas.microsoft.com/office/powerpoint/2010/main" val="29745657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10 PP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Props1.xml><?xml version="1.0" encoding="utf-8"?>
<ds:datastoreItem xmlns:ds="http://schemas.openxmlformats.org/officeDocument/2006/customXml" ds:itemID="{0E48433B-77D3-4A1E-801E-16BF13CF571E}"/>
</file>

<file path=customXml/itemProps2.xml><?xml version="1.0" encoding="utf-8"?>
<ds:datastoreItem xmlns:ds="http://schemas.openxmlformats.org/officeDocument/2006/customXml" ds:itemID="{43176CAD-7286-4292-8CD3-F55BDE4D837C}"/>
</file>

<file path=customXml/itemProps3.xml><?xml version="1.0" encoding="utf-8"?>
<ds:datastoreItem xmlns:ds="http://schemas.openxmlformats.org/officeDocument/2006/customXml" ds:itemID="{67C402BE-3611-4956-8FE5-AD40285F789B}"/>
</file>

<file path=docProps/app.xml><?xml version="1.0" encoding="utf-8"?>
<Properties xmlns="http://schemas.openxmlformats.org/officeDocument/2006/extended-properties" xmlns:vt="http://schemas.openxmlformats.org/officeDocument/2006/docPropsVTypes">
  <Template>F10 PPT Template</Template>
  <TotalTime>49</TotalTime>
  <Words>345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F10 PPT Template</vt:lpstr>
      <vt:lpstr>Introducing Civics and Citizenship</vt:lpstr>
      <vt:lpstr>Victorian Curriculum F–10</vt:lpstr>
      <vt:lpstr>Aims</vt:lpstr>
      <vt:lpstr>Structure</vt:lpstr>
      <vt:lpstr>Key messages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Civics and Citizenship</dc:title>
  <dc:creator>Fisher, Peter P</dc:creator>
  <cp:keywords>Civics and Citizenship, powerpoint</cp:keywords>
  <cp:lastModifiedBy>Foster, Sharon A</cp:lastModifiedBy>
  <cp:revision>5</cp:revision>
  <dcterms:created xsi:type="dcterms:W3CDTF">2016-01-14T23:58:22Z</dcterms:created>
  <dcterms:modified xsi:type="dcterms:W3CDTF">2016-01-19T04:56:34Z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SubjectCategory">
    <vt:lpwstr/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