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7" r:id="rId5"/>
    <p:sldId id="258" r:id="rId6"/>
    <p:sldId id="432" r:id="rId7"/>
    <p:sldId id="431" r:id="rId8"/>
    <p:sldId id="647" r:id="rId9"/>
    <p:sldId id="433" r:id="rId10"/>
    <p:sldId id="650" r:id="rId11"/>
    <p:sldId id="649" r:id="rId12"/>
    <p:sldId id="652" r:id="rId13"/>
    <p:sldId id="653" r:id="rId14"/>
    <p:sldId id="651" r:id="rId15"/>
    <p:sldId id="654" r:id="rId16"/>
    <p:sldId id="655" r:id="rId17"/>
    <p:sldId id="656" r:id="rId18"/>
    <p:sldId id="658" r:id="rId19"/>
    <p:sldId id="657" r:id="rId20"/>
    <p:sldId id="659" r:id="rId21"/>
    <p:sldId id="660" r:id="rId22"/>
    <p:sldId id="648" r:id="rId23"/>
    <p:sldId id="640" r:id="rId24"/>
    <p:sldId id="434" r:id="rId25"/>
    <p:sldId id="602" r:id="rId26"/>
    <p:sldId id="603" r:id="rId27"/>
    <p:sldId id="641" r:id="rId28"/>
    <p:sldId id="574" r:id="rId29"/>
    <p:sldId id="642" r:id="rId30"/>
    <p:sldId id="643" r:id="rId31"/>
    <p:sldId id="294" r:id="rId32"/>
    <p:sldId id="438" r:id="rId33"/>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3132"/>
    <a:srgbClr val="FF9900"/>
    <a:srgbClr val="306278"/>
    <a:srgbClr val="468EAE"/>
    <a:srgbClr val="646566"/>
    <a:srgbClr val="C0C0C0"/>
    <a:srgbClr val="75AEC7"/>
    <a:srgbClr val="777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2" autoAdjust="0"/>
    <p:restoredTop sz="67357" autoAdjust="0"/>
  </p:normalViewPr>
  <p:slideViewPr>
    <p:cSldViewPr>
      <p:cViewPr>
        <p:scale>
          <a:sx n="80" d="100"/>
          <a:sy n="80" d="100"/>
        </p:scale>
        <p:origin x="1704" y="2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28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diagrams/_rels/data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63ACDE-50BC-4100-B210-AE079F01E2C2}"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AU"/>
        </a:p>
      </dgm:t>
    </dgm:pt>
    <dgm:pt modelId="{7977C437-A472-4AD9-B55D-0CE677284786}">
      <dgm:prSet phldrT="[Text]" custT="1"/>
      <dgm:spPr/>
      <dgm:t>
        <a:bodyPr/>
        <a:lstStyle/>
        <a:p>
          <a:r>
            <a:rPr lang="en-AU" sz="1200" dirty="0"/>
            <a:t>Problem-solvers</a:t>
          </a:r>
        </a:p>
        <a:p>
          <a:endParaRPr lang="en-AU" sz="1200" dirty="0"/>
        </a:p>
        <a:p>
          <a:r>
            <a:rPr lang="en-AU" sz="1200" dirty="0"/>
            <a:t>Innovative thinkers</a:t>
          </a:r>
        </a:p>
        <a:p>
          <a:endParaRPr lang="en-AU" sz="1200" dirty="0"/>
        </a:p>
        <a:p>
          <a:r>
            <a:rPr lang="en-AU" sz="1200" dirty="0"/>
            <a:t>Collaborators</a:t>
          </a:r>
        </a:p>
        <a:p>
          <a:endParaRPr lang="en-AU" sz="1200" dirty="0"/>
        </a:p>
        <a:p>
          <a:r>
            <a:rPr lang="en-AU" sz="1200" dirty="0"/>
            <a:t>Human-centred</a:t>
          </a:r>
        </a:p>
        <a:p>
          <a:r>
            <a:rPr lang="en-AU" sz="1200" dirty="0"/>
            <a:t>Environment-centred</a:t>
          </a:r>
        </a:p>
      </dgm:t>
    </dgm:pt>
    <dgm:pt modelId="{29E6239A-4664-4660-B4BE-5E719C94F181}" type="parTrans" cxnId="{1A8F841A-63BB-42CD-AE52-464715B42786}">
      <dgm:prSet/>
      <dgm:spPr/>
      <dgm:t>
        <a:bodyPr/>
        <a:lstStyle/>
        <a:p>
          <a:endParaRPr lang="en-AU"/>
        </a:p>
      </dgm:t>
    </dgm:pt>
    <dgm:pt modelId="{C5FD7C2B-18B2-40D2-ACC3-EB5DB365B24A}" type="sibTrans" cxnId="{1A8F841A-63BB-42CD-AE52-464715B42786}">
      <dgm:prSet/>
      <dgm:spPr/>
      <dgm:t>
        <a:bodyPr/>
        <a:lstStyle/>
        <a:p>
          <a:endParaRPr lang="en-AU"/>
        </a:p>
      </dgm:t>
    </dgm:pt>
    <dgm:pt modelId="{1E11F8FF-C294-4785-803F-7F8952C23FA9}">
      <dgm:prSet phldrT="[Text]" custT="1"/>
      <dgm:spPr/>
      <dgm:t>
        <a:bodyPr/>
        <a:lstStyle/>
        <a:p>
          <a:r>
            <a:rPr lang="en-AU" sz="1200" dirty="0"/>
            <a:t>Critical and Creative Thinking</a:t>
          </a:r>
        </a:p>
        <a:p>
          <a:endParaRPr lang="en-AU" sz="1200" dirty="0"/>
        </a:p>
        <a:p>
          <a:r>
            <a:rPr lang="en-AU" sz="1200" dirty="0"/>
            <a:t>Personal and Social Capability</a:t>
          </a:r>
        </a:p>
        <a:p>
          <a:endParaRPr lang="en-AU" sz="1200" dirty="0"/>
        </a:p>
        <a:p>
          <a:r>
            <a:rPr lang="en-AU" sz="1200" dirty="0"/>
            <a:t>Ethical Capability</a:t>
          </a:r>
        </a:p>
        <a:p>
          <a:endParaRPr lang="en-AU" sz="1200" dirty="0"/>
        </a:p>
        <a:p>
          <a:r>
            <a:rPr lang="en-AU" sz="1200" dirty="0"/>
            <a:t>Intercultural Capability</a:t>
          </a:r>
        </a:p>
      </dgm:t>
    </dgm:pt>
    <dgm:pt modelId="{2D966C84-ACA3-48DB-9437-B62935010056}" type="parTrans" cxnId="{2AA9932A-B394-4DE4-AA39-8A3243A97962}">
      <dgm:prSet/>
      <dgm:spPr/>
      <dgm:t>
        <a:bodyPr/>
        <a:lstStyle/>
        <a:p>
          <a:endParaRPr lang="en-AU"/>
        </a:p>
      </dgm:t>
    </dgm:pt>
    <dgm:pt modelId="{B2DE5BED-6F37-4796-92FF-87BA076F03E3}" type="sibTrans" cxnId="{2AA9932A-B394-4DE4-AA39-8A3243A97962}">
      <dgm:prSet/>
      <dgm:spPr/>
      <dgm:t>
        <a:bodyPr/>
        <a:lstStyle/>
        <a:p>
          <a:endParaRPr lang="en-AU"/>
        </a:p>
      </dgm:t>
    </dgm:pt>
    <dgm:pt modelId="{65212387-FDAA-4334-AE8B-4B0893EF7726}" type="pres">
      <dgm:prSet presAssocID="{9F63ACDE-50BC-4100-B210-AE079F01E2C2}" presName="Name0" presStyleCnt="0">
        <dgm:presLayoutVars>
          <dgm:chMax val="2"/>
          <dgm:chPref val="2"/>
          <dgm:animLvl val="lvl"/>
        </dgm:presLayoutVars>
      </dgm:prSet>
      <dgm:spPr/>
    </dgm:pt>
    <dgm:pt modelId="{FD53C3CD-CAF8-40B2-B8B9-CA7313F5DCBA}" type="pres">
      <dgm:prSet presAssocID="{9F63ACDE-50BC-4100-B210-AE079F01E2C2}" presName="LeftText" presStyleLbl="revTx" presStyleIdx="0" presStyleCnt="0">
        <dgm:presLayoutVars>
          <dgm:bulletEnabled val="1"/>
        </dgm:presLayoutVars>
      </dgm:prSet>
      <dgm:spPr/>
    </dgm:pt>
    <dgm:pt modelId="{EA0E0B00-67FC-4C02-928B-B88253CEC3F6}" type="pres">
      <dgm:prSet presAssocID="{9F63ACDE-50BC-4100-B210-AE079F01E2C2}" presName="LeftNode" presStyleLbl="bgImgPlace1" presStyleIdx="0" presStyleCnt="2" custScaleX="113931">
        <dgm:presLayoutVars>
          <dgm:chMax val="2"/>
          <dgm:chPref val="2"/>
        </dgm:presLayoutVars>
      </dgm:prSet>
      <dgm:spPr/>
    </dgm:pt>
    <dgm:pt modelId="{5268D5BF-F705-4EC6-B5C7-3197F0352076}" type="pres">
      <dgm:prSet presAssocID="{9F63ACDE-50BC-4100-B210-AE079F01E2C2}" presName="RightText" presStyleLbl="revTx" presStyleIdx="0" presStyleCnt="0">
        <dgm:presLayoutVars>
          <dgm:bulletEnabled val="1"/>
        </dgm:presLayoutVars>
      </dgm:prSet>
      <dgm:spPr/>
    </dgm:pt>
    <dgm:pt modelId="{A27BD76A-0CA7-4E02-A855-10A80C939D60}" type="pres">
      <dgm:prSet presAssocID="{9F63ACDE-50BC-4100-B210-AE079F01E2C2}" presName="RightNode" presStyleLbl="bgImgPlace1" presStyleIdx="1" presStyleCnt="2" custScaleX="110585">
        <dgm:presLayoutVars>
          <dgm:chMax val="0"/>
          <dgm:chPref val="0"/>
        </dgm:presLayoutVars>
      </dgm:prSet>
      <dgm:spPr/>
    </dgm:pt>
    <dgm:pt modelId="{D8AD6CFC-DF8C-4C3B-91E3-641B6057D49E}" type="pres">
      <dgm:prSet presAssocID="{9F63ACDE-50BC-4100-B210-AE079F01E2C2}" presName="TopArrow" presStyleLbl="node1" presStyleIdx="0" presStyleCnt="2"/>
      <dgm:spPr/>
    </dgm:pt>
    <dgm:pt modelId="{05AA6B3D-C6AB-46BE-BCBE-B2C242C68809}" type="pres">
      <dgm:prSet presAssocID="{9F63ACDE-50BC-4100-B210-AE079F01E2C2}" presName="BottomArrow" presStyleLbl="node1" presStyleIdx="1" presStyleCnt="2" custLinFactNeighborX="-2603" custLinFactNeighborY="4114"/>
      <dgm:spPr/>
    </dgm:pt>
  </dgm:ptLst>
  <dgm:cxnLst>
    <dgm:cxn modelId="{1A8F841A-63BB-42CD-AE52-464715B42786}" srcId="{9F63ACDE-50BC-4100-B210-AE079F01E2C2}" destId="{7977C437-A472-4AD9-B55D-0CE677284786}" srcOrd="0" destOrd="0" parTransId="{29E6239A-4664-4660-B4BE-5E719C94F181}" sibTransId="{C5FD7C2B-18B2-40D2-ACC3-EB5DB365B24A}"/>
    <dgm:cxn modelId="{2AA9932A-B394-4DE4-AA39-8A3243A97962}" srcId="{9F63ACDE-50BC-4100-B210-AE079F01E2C2}" destId="{1E11F8FF-C294-4785-803F-7F8952C23FA9}" srcOrd="1" destOrd="0" parTransId="{2D966C84-ACA3-48DB-9437-B62935010056}" sibTransId="{B2DE5BED-6F37-4796-92FF-87BA076F03E3}"/>
    <dgm:cxn modelId="{6EFCED7E-CEA9-4930-A8F2-BFE351D18463}" type="presOf" srcId="{7977C437-A472-4AD9-B55D-0CE677284786}" destId="{FD53C3CD-CAF8-40B2-B8B9-CA7313F5DCBA}" srcOrd="0" destOrd="0" presId="urn:microsoft.com/office/officeart/2009/layout/ReverseList"/>
    <dgm:cxn modelId="{7B0149A0-C00D-47CC-A4B4-FF57637065EC}" type="presOf" srcId="{9F63ACDE-50BC-4100-B210-AE079F01E2C2}" destId="{65212387-FDAA-4334-AE8B-4B0893EF7726}" srcOrd="0" destOrd="0" presId="urn:microsoft.com/office/officeart/2009/layout/ReverseList"/>
    <dgm:cxn modelId="{58FC63DF-20DD-4179-AC59-9685A96431E5}" type="presOf" srcId="{7977C437-A472-4AD9-B55D-0CE677284786}" destId="{EA0E0B00-67FC-4C02-928B-B88253CEC3F6}" srcOrd="1" destOrd="0" presId="urn:microsoft.com/office/officeart/2009/layout/ReverseList"/>
    <dgm:cxn modelId="{C854A6E9-CF48-4528-AC0D-879946893D14}" type="presOf" srcId="{1E11F8FF-C294-4785-803F-7F8952C23FA9}" destId="{A27BD76A-0CA7-4E02-A855-10A80C939D60}" srcOrd="1" destOrd="0" presId="urn:microsoft.com/office/officeart/2009/layout/ReverseList"/>
    <dgm:cxn modelId="{B0D911F9-8D70-4EC8-A844-1C3965463114}" type="presOf" srcId="{1E11F8FF-C294-4785-803F-7F8952C23FA9}" destId="{5268D5BF-F705-4EC6-B5C7-3197F0352076}" srcOrd="0" destOrd="0" presId="urn:microsoft.com/office/officeart/2009/layout/ReverseList"/>
    <dgm:cxn modelId="{BD90976F-19B4-44C8-AB76-9B24B11B3DCE}" type="presParOf" srcId="{65212387-FDAA-4334-AE8B-4B0893EF7726}" destId="{FD53C3CD-CAF8-40B2-B8B9-CA7313F5DCBA}" srcOrd="0" destOrd="0" presId="urn:microsoft.com/office/officeart/2009/layout/ReverseList"/>
    <dgm:cxn modelId="{EAD7FB7D-70D9-4EFC-B806-2976C3A20AE8}" type="presParOf" srcId="{65212387-FDAA-4334-AE8B-4B0893EF7726}" destId="{EA0E0B00-67FC-4C02-928B-B88253CEC3F6}" srcOrd="1" destOrd="0" presId="urn:microsoft.com/office/officeart/2009/layout/ReverseList"/>
    <dgm:cxn modelId="{70EDB197-AA9D-480B-AEB7-D8669516B467}" type="presParOf" srcId="{65212387-FDAA-4334-AE8B-4B0893EF7726}" destId="{5268D5BF-F705-4EC6-B5C7-3197F0352076}" srcOrd="2" destOrd="0" presId="urn:microsoft.com/office/officeart/2009/layout/ReverseList"/>
    <dgm:cxn modelId="{462CCEAE-4A90-4C83-AB5D-BC3ECD9B3742}" type="presParOf" srcId="{65212387-FDAA-4334-AE8B-4B0893EF7726}" destId="{A27BD76A-0CA7-4E02-A855-10A80C939D60}" srcOrd="3" destOrd="0" presId="urn:microsoft.com/office/officeart/2009/layout/ReverseList"/>
    <dgm:cxn modelId="{89B73115-8D9A-41A7-BD2A-4F2F9371EC08}" type="presParOf" srcId="{65212387-FDAA-4334-AE8B-4B0893EF7726}" destId="{D8AD6CFC-DF8C-4C3B-91E3-641B6057D49E}" srcOrd="4" destOrd="0" presId="urn:microsoft.com/office/officeart/2009/layout/ReverseList"/>
    <dgm:cxn modelId="{07023844-3726-47A7-AA35-61FAF63D1E5D}" type="presParOf" srcId="{65212387-FDAA-4334-AE8B-4B0893EF7726}" destId="{05AA6B3D-C6AB-46BE-BCBE-B2C242C68809}"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4E828E-D686-4E1B-84D3-AA29F9BE1E08}"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AU"/>
        </a:p>
      </dgm:t>
    </dgm:pt>
    <dgm:pt modelId="{14A8D499-4F4C-452C-920A-F73FACF1DFDF}" type="pres">
      <dgm:prSet presAssocID="{B14E828E-D686-4E1B-84D3-AA29F9BE1E08}" presName="Name0" presStyleCnt="0">
        <dgm:presLayoutVars>
          <dgm:chMax val="2"/>
          <dgm:chPref val="2"/>
          <dgm:animLvl val="lvl"/>
        </dgm:presLayoutVars>
      </dgm:prSet>
      <dgm:spPr/>
    </dgm:pt>
  </dgm:ptLst>
  <dgm:cxnLst>
    <dgm:cxn modelId="{B5967F20-95AD-450E-A44A-2DBAA6779E83}" type="presOf" srcId="{B14E828E-D686-4E1B-84D3-AA29F9BE1E08}" destId="{14A8D499-4F4C-452C-920A-F73FACF1DFDF}" srcOrd="0"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3ACDE-50BC-4100-B210-AE079F01E2C2}"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AU"/>
        </a:p>
      </dgm:t>
    </dgm:pt>
    <dgm:pt modelId="{7977C437-A472-4AD9-B55D-0CE677284786}">
      <dgm:prSet phldrT="[Text]" custT="1"/>
      <dgm:spPr/>
      <dgm:t>
        <a:bodyPr/>
        <a:lstStyle/>
        <a:p>
          <a:r>
            <a:rPr lang="en-AU" sz="1200" dirty="0"/>
            <a:t>Critical and Creative Thinking</a:t>
          </a:r>
        </a:p>
        <a:p>
          <a:endParaRPr lang="en-AU" sz="1200" dirty="0"/>
        </a:p>
        <a:p>
          <a:r>
            <a:rPr lang="en-AU" sz="1200" dirty="0"/>
            <a:t>Personal and Social Capability</a:t>
          </a:r>
        </a:p>
        <a:p>
          <a:endParaRPr lang="en-AU" sz="1200" dirty="0"/>
        </a:p>
        <a:p>
          <a:r>
            <a:rPr lang="en-AU" sz="1200" dirty="0"/>
            <a:t>Ethical Capability</a:t>
          </a:r>
        </a:p>
        <a:p>
          <a:endParaRPr lang="en-AU" sz="1200" dirty="0"/>
        </a:p>
        <a:p>
          <a:r>
            <a:rPr lang="en-AU" sz="1200" dirty="0"/>
            <a:t>Intercultural Capability</a:t>
          </a:r>
        </a:p>
      </dgm:t>
    </dgm:pt>
    <dgm:pt modelId="{29E6239A-4664-4660-B4BE-5E719C94F181}" type="parTrans" cxnId="{1A8F841A-63BB-42CD-AE52-464715B42786}">
      <dgm:prSet/>
      <dgm:spPr/>
      <dgm:t>
        <a:bodyPr/>
        <a:lstStyle/>
        <a:p>
          <a:endParaRPr lang="en-AU"/>
        </a:p>
      </dgm:t>
    </dgm:pt>
    <dgm:pt modelId="{C5FD7C2B-18B2-40D2-ACC3-EB5DB365B24A}" type="sibTrans" cxnId="{1A8F841A-63BB-42CD-AE52-464715B42786}">
      <dgm:prSet/>
      <dgm:spPr/>
      <dgm:t>
        <a:bodyPr/>
        <a:lstStyle/>
        <a:p>
          <a:endParaRPr lang="en-AU"/>
        </a:p>
      </dgm:t>
    </dgm:pt>
    <dgm:pt modelId="{1E11F8FF-C294-4785-803F-7F8952C23FA9}">
      <dgm:prSet phldrT="[Text]" custT="1"/>
      <dgm:spPr/>
      <dgm:t>
        <a:bodyPr/>
        <a:lstStyle/>
        <a:p>
          <a:r>
            <a:rPr lang="en-AU" sz="1200" dirty="0"/>
            <a:t>Critically analyse and respond to design challenges</a:t>
          </a:r>
        </a:p>
        <a:p>
          <a:endParaRPr lang="en-AU" sz="1200" dirty="0"/>
        </a:p>
        <a:p>
          <a:r>
            <a:rPr lang="en-AU" sz="1200" dirty="0"/>
            <a:t>Factors that inform design processes</a:t>
          </a:r>
        </a:p>
        <a:p>
          <a:endParaRPr lang="en-AU" sz="1200" dirty="0"/>
        </a:p>
        <a:p>
          <a:r>
            <a:rPr lang="en-AU" sz="1200" dirty="0"/>
            <a:t>How people in Design and Technologies fields contribute to society</a:t>
          </a:r>
        </a:p>
        <a:p>
          <a:endParaRPr lang="en-AU" sz="1200" dirty="0"/>
        </a:p>
      </dgm:t>
    </dgm:pt>
    <dgm:pt modelId="{2D966C84-ACA3-48DB-9437-B62935010056}" type="parTrans" cxnId="{2AA9932A-B394-4DE4-AA39-8A3243A97962}">
      <dgm:prSet/>
      <dgm:spPr/>
      <dgm:t>
        <a:bodyPr/>
        <a:lstStyle/>
        <a:p>
          <a:endParaRPr lang="en-AU"/>
        </a:p>
      </dgm:t>
    </dgm:pt>
    <dgm:pt modelId="{B2DE5BED-6F37-4796-92FF-87BA076F03E3}" type="sibTrans" cxnId="{2AA9932A-B394-4DE4-AA39-8A3243A97962}">
      <dgm:prSet/>
      <dgm:spPr/>
      <dgm:t>
        <a:bodyPr/>
        <a:lstStyle/>
        <a:p>
          <a:endParaRPr lang="en-AU"/>
        </a:p>
      </dgm:t>
    </dgm:pt>
    <dgm:pt modelId="{65212387-FDAA-4334-AE8B-4B0893EF7726}" type="pres">
      <dgm:prSet presAssocID="{9F63ACDE-50BC-4100-B210-AE079F01E2C2}" presName="Name0" presStyleCnt="0">
        <dgm:presLayoutVars>
          <dgm:chMax val="2"/>
          <dgm:chPref val="2"/>
          <dgm:animLvl val="lvl"/>
        </dgm:presLayoutVars>
      </dgm:prSet>
      <dgm:spPr/>
    </dgm:pt>
    <dgm:pt modelId="{FD53C3CD-CAF8-40B2-B8B9-CA7313F5DCBA}" type="pres">
      <dgm:prSet presAssocID="{9F63ACDE-50BC-4100-B210-AE079F01E2C2}" presName="LeftText" presStyleLbl="revTx" presStyleIdx="0" presStyleCnt="0">
        <dgm:presLayoutVars>
          <dgm:bulletEnabled val="1"/>
        </dgm:presLayoutVars>
      </dgm:prSet>
      <dgm:spPr/>
    </dgm:pt>
    <dgm:pt modelId="{EA0E0B00-67FC-4C02-928B-B88253CEC3F6}" type="pres">
      <dgm:prSet presAssocID="{9F63ACDE-50BC-4100-B210-AE079F01E2C2}" presName="LeftNode" presStyleLbl="bgImgPlace1" presStyleIdx="0" presStyleCnt="2" custScaleX="113931">
        <dgm:presLayoutVars>
          <dgm:chMax val="2"/>
          <dgm:chPref val="2"/>
        </dgm:presLayoutVars>
      </dgm:prSet>
      <dgm:spPr/>
    </dgm:pt>
    <dgm:pt modelId="{5268D5BF-F705-4EC6-B5C7-3197F0352076}" type="pres">
      <dgm:prSet presAssocID="{9F63ACDE-50BC-4100-B210-AE079F01E2C2}" presName="RightText" presStyleLbl="revTx" presStyleIdx="0" presStyleCnt="0">
        <dgm:presLayoutVars>
          <dgm:bulletEnabled val="1"/>
        </dgm:presLayoutVars>
      </dgm:prSet>
      <dgm:spPr/>
    </dgm:pt>
    <dgm:pt modelId="{A27BD76A-0CA7-4E02-A855-10A80C939D60}" type="pres">
      <dgm:prSet presAssocID="{9F63ACDE-50BC-4100-B210-AE079F01E2C2}" presName="RightNode" presStyleLbl="bgImgPlace1" presStyleIdx="1" presStyleCnt="2" custScaleX="110585">
        <dgm:presLayoutVars>
          <dgm:chMax val="0"/>
          <dgm:chPref val="0"/>
        </dgm:presLayoutVars>
      </dgm:prSet>
      <dgm:spPr/>
    </dgm:pt>
    <dgm:pt modelId="{D8AD6CFC-DF8C-4C3B-91E3-641B6057D49E}" type="pres">
      <dgm:prSet presAssocID="{9F63ACDE-50BC-4100-B210-AE079F01E2C2}" presName="TopArrow" presStyleLbl="node1" presStyleIdx="0" presStyleCnt="2"/>
      <dgm:spPr/>
    </dgm:pt>
    <dgm:pt modelId="{05AA6B3D-C6AB-46BE-BCBE-B2C242C68809}" type="pres">
      <dgm:prSet presAssocID="{9F63ACDE-50BC-4100-B210-AE079F01E2C2}" presName="BottomArrow" presStyleLbl="node1" presStyleIdx="1" presStyleCnt="2" custLinFactNeighborX="-2603" custLinFactNeighborY="4114"/>
      <dgm:spPr/>
    </dgm:pt>
  </dgm:ptLst>
  <dgm:cxnLst>
    <dgm:cxn modelId="{1A8F841A-63BB-42CD-AE52-464715B42786}" srcId="{9F63ACDE-50BC-4100-B210-AE079F01E2C2}" destId="{7977C437-A472-4AD9-B55D-0CE677284786}" srcOrd="0" destOrd="0" parTransId="{29E6239A-4664-4660-B4BE-5E719C94F181}" sibTransId="{C5FD7C2B-18B2-40D2-ACC3-EB5DB365B24A}"/>
    <dgm:cxn modelId="{2AA9932A-B394-4DE4-AA39-8A3243A97962}" srcId="{9F63ACDE-50BC-4100-B210-AE079F01E2C2}" destId="{1E11F8FF-C294-4785-803F-7F8952C23FA9}" srcOrd="1" destOrd="0" parTransId="{2D966C84-ACA3-48DB-9437-B62935010056}" sibTransId="{B2DE5BED-6F37-4796-92FF-87BA076F03E3}"/>
    <dgm:cxn modelId="{6EFCED7E-CEA9-4930-A8F2-BFE351D18463}" type="presOf" srcId="{7977C437-A472-4AD9-B55D-0CE677284786}" destId="{FD53C3CD-CAF8-40B2-B8B9-CA7313F5DCBA}" srcOrd="0" destOrd="0" presId="urn:microsoft.com/office/officeart/2009/layout/ReverseList"/>
    <dgm:cxn modelId="{7B0149A0-C00D-47CC-A4B4-FF57637065EC}" type="presOf" srcId="{9F63ACDE-50BC-4100-B210-AE079F01E2C2}" destId="{65212387-FDAA-4334-AE8B-4B0893EF7726}" srcOrd="0" destOrd="0" presId="urn:microsoft.com/office/officeart/2009/layout/ReverseList"/>
    <dgm:cxn modelId="{58FC63DF-20DD-4179-AC59-9685A96431E5}" type="presOf" srcId="{7977C437-A472-4AD9-B55D-0CE677284786}" destId="{EA0E0B00-67FC-4C02-928B-B88253CEC3F6}" srcOrd="1" destOrd="0" presId="urn:microsoft.com/office/officeart/2009/layout/ReverseList"/>
    <dgm:cxn modelId="{C854A6E9-CF48-4528-AC0D-879946893D14}" type="presOf" srcId="{1E11F8FF-C294-4785-803F-7F8952C23FA9}" destId="{A27BD76A-0CA7-4E02-A855-10A80C939D60}" srcOrd="1" destOrd="0" presId="urn:microsoft.com/office/officeart/2009/layout/ReverseList"/>
    <dgm:cxn modelId="{B0D911F9-8D70-4EC8-A844-1C3965463114}" type="presOf" srcId="{1E11F8FF-C294-4785-803F-7F8952C23FA9}" destId="{5268D5BF-F705-4EC6-B5C7-3197F0352076}" srcOrd="0" destOrd="0" presId="urn:microsoft.com/office/officeart/2009/layout/ReverseList"/>
    <dgm:cxn modelId="{BD90976F-19B4-44C8-AB76-9B24B11B3DCE}" type="presParOf" srcId="{65212387-FDAA-4334-AE8B-4B0893EF7726}" destId="{FD53C3CD-CAF8-40B2-B8B9-CA7313F5DCBA}" srcOrd="0" destOrd="0" presId="urn:microsoft.com/office/officeart/2009/layout/ReverseList"/>
    <dgm:cxn modelId="{EAD7FB7D-70D9-4EFC-B806-2976C3A20AE8}" type="presParOf" srcId="{65212387-FDAA-4334-AE8B-4B0893EF7726}" destId="{EA0E0B00-67FC-4C02-928B-B88253CEC3F6}" srcOrd="1" destOrd="0" presId="urn:microsoft.com/office/officeart/2009/layout/ReverseList"/>
    <dgm:cxn modelId="{70EDB197-AA9D-480B-AEB7-D8669516B467}" type="presParOf" srcId="{65212387-FDAA-4334-AE8B-4B0893EF7726}" destId="{5268D5BF-F705-4EC6-B5C7-3197F0352076}" srcOrd="2" destOrd="0" presId="urn:microsoft.com/office/officeart/2009/layout/ReverseList"/>
    <dgm:cxn modelId="{462CCEAE-4A90-4C83-AB5D-BC3ECD9B3742}" type="presParOf" srcId="{65212387-FDAA-4334-AE8B-4B0893EF7726}" destId="{A27BD76A-0CA7-4E02-A855-10A80C939D60}" srcOrd="3" destOrd="0" presId="urn:microsoft.com/office/officeart/2009/layout/ReverseList"/>
    <dgm:cxn modelId="{89B73115-8D9A-41A7-BD2A-4F2F9371EC08}" type="presParOf" srcId="{65212387-FDAA-4334-AE8B-4B0893EF7726}" destId="{D8AD6CFC-DF8C-4C3B-91E3-641B6057D49E}" srcOrd="4" destOrd="0" presId="urn:microsoft.com/office/officeart/2009/layout/ReverseList"/>
    <dgm:cxn modelId="{07023844-3726-47A7-AA35-61FAF63D1E5D}" type="presParOf" srcId="{65212387-FDAA-4334-AE8B-4B0893EF7726}" destId="{05AA6B3D-C6AB-46BE-BCBE-B2C242C68809}" srcOrd="5" destOrd="0" presId="urn:microsoft.com/office/officeart/2009/layout/Reverse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EA3D95-AF8D-4C30-AB46-0D1044E34805}"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en-AU"/>
        </a:p>
      </dgm:t>
    </dgm:pt>
    <dgm:pt modelId="{5C25AB99-88B8-4D84-BEF6-A6C254C477F8}">
      <dgm:prSet phldrT="[Text]"/>
      <dgm:spPr/>
      <dgm:t>
        <a:bodyPr/>
        <a:lstStyle/>
        <a:p>
          <a:r>
            <a:rPr lang="en-AU" dirty="0"/>
            <a:t>Planning </a:t>
          </a:r>
        </a:p>
      </dgm:t>
    </dgm:pt>
    <dgm:pt modelId="{C5F88394-0A03-4FF1-98E9-533FE13573D2}" type="parTrans" cxnId="{3576F6DD-34BD-499F-87F4-5F9F1ECB0A33}">
      <dgm:prSet/>
      <dgm:spPr/>
      <dgm:t>
        <a:bodyPr/>
        <a:lstStyle/>
        <a:p>
          <a:endParaRPr lang="en-AU"/>
        </a:p>
      </dgm:t>
    </dgm:pt>
    <dgm:pt modelId="{08C68AF9-F135-4ACF-9D11-C356D14DB10A}" type="sibTrans" cxnId="{3576F6DD-34BD-499F-87F4-5F9F1ECB0A33}">
      <dgm:prSet/>
      <dgm:spPr/>
      <dgm:t>
        <a:bodyPr/>
        <a:lstStyle/>
        <a:p>
          <a:endParaRPr lang="en-AU"/>
        </a:p>
      </dgm:t>
    </dgm:pt>
    <dgm:pt modelId="{88696A86-0991-4C7D-9B60-B11B0F82B883}">
      <dgm:prSet phldrT="[Text]"/>
      <dgm:spPr/>
      <dgm:t>
        <a:bodyPr/>
        <a:lstStyle/>
        <a:p>
          <a:r>
            <a:rPr lang="en-AU" dirty="0"/>
            <a:t>Shared language</a:t>
          </a:r>
        </a:p>
      </dgm:t>
    </dgm:pt>
    <dgm:pt modelId="{BAA35E96-EAE3-460B-A3C8-3C42F845199E}" type="parTrans" cxnId="{62F2E838-475F-4588-A746-E2E34274C9E4}">
      <dgm:prSet/>
      <dgm:spPr/>
      <dgm:t>
        <a:bodyPr/>
        <a:lstStyle/>
        <a:p>
          <a:endParaRPr lang="en-AU"/>
        </a:p>
      </dgm:t>
    </dgm:pt>
    <dgm:pt modelId="{6E8951C3-D082-4494-AA5A-D2FC40A488A3}" type="sibTrans" cxnId="{62F2E838-475F-4588-A746-E2E34274C9E4}">
      <dgm:prSet/>
      <dgm:spPr/>
      <dgm:t>
        <a:bodyPr/>
        <a:lstStyle/>
        <a:p>
          <a:endParaRPr lang="en-AU"/>
        </a:p>
      </dgm:t>
    </dgm:pt>
    <dgm:pt modelId="{D12C6F84-503C-4385-A176-151261362E04}">
      <dgm:prSet phldrT="[Text]"/>
      <dgm:spPr/>
      <dgm:t>
        <a:bodyPr/>
        <a:lstStyle/>
        <a:p>
          <a:r>
            <a:rPr lang="en-AU" dirty="0"/>
            <a:t>Capabilities knowledge and skills</a:t>
          </a:r>
        </a:p>
      </dgm:t>
    </dgm:pt>
    <dgm:pt modelId="{581F2A1E-0857-41B7-BBEC-FDC1D6FAD03F}" type="parTrans" cxnId="{38678F61-41CA-470A-A236-BF71120136E8}">
      <dgm:prSet/>
      <dgm:spPr/>
      <dgm:t>
        <a:bodyPr/>
        <a:lstStyle/>
        <a:p>
          <a:endParaRPr lang="en-AU"/>
        </a:p>
      </dgm:t>
    </dgm:pt>
    <dgm:pt modelId="{F48BC960-64DF-4F72-A659-D7F756498359}" type="sibTrans" cxnId="{38678F61-41CA-470A-A236-BF71120136E8}">
      <dgm:prSet/>
      <dgm:spPr/>
      <dgm:t>
        <a:bodyPr/>
        <a:lstStyle/>
        <a:p>
          <a:endParaRPr lang="en-AU"/>
        </a:p>
      </dgm:t>
    </dgm:pt>
    <dgm:pt modelId="{A91C15F9-848F-4269-83C4-A38E6B063B96}">
      <dgm:prSet phldrT="[Text]"/>
      <dgm:spPr/>
      <dgm:t>
        <a:bodyPr/>
        <a:lstStyle/>
        <a:p>
          <a:r>
            <a:rPr lang="en-AU" dirty="0"/>
            <a:t>Learning area knowledge and skills</a:t>
          </a:r>
        </a:p>
      </dgm:t>
    </dgm:pt>
    <dgm:pt modelId="{2E137205-6413-44CE-B779-A9D117E614B0}" type="parTrans" cxnId="{493A2933-6E09-45AF-A0A9-35C95CC8F297}">
      <dgm:prSet/>
      <dgm:spPr/>
      <dgm:t>
        <a:bodyPr/>
        <a:lstStyle/>
        <a:p>
          <a:endParaRPr lang="en-AU"/>
        </a:p>
      </dgm:t>
    </dgm:pt>
    <dgm:pt modelId="{F3B154D6-D163-4CC4-B164-ECFD6F74D1F0}" type="sibTrans" cxnId="{493A2933-6E09-45AF-A0A9-35C95CC8F297}">
      <dgm:prSet/>
      <dgm:spPr/>
      <dgm:t>
        <a:bodyPr/>
        <a:lstStyle/>
        <a:p>
          <a:endParaRPr lang="en-AU"/>
        </a:p>
      </dgm:t>
    </dgm:pt>
    <dgm:pt modelId="{96F40550-1FBE-478C-80BA-A5106558B6DD}">
      <dgm:prSet phldrT="[Text]"/>
      <dgm:spPr/>
      <dgm:t>
        <a:bodyPr/>
        <a:lstStyle/>
        <a:p>
          <a:r>
            <a:rPr lang="en-AU" dirty="0"/>
            <a:t>Challenge</a:t>
          </a:r>
        </a:p>
      </dgm:t>
    </dgm:pt>
    <dgm:pt modelId="{35FFFB57-68C3-45D2-91D8-0C48B2506A8F}" type="parTrans" cxnId="{43CA2C98-B3BD-4D9A-A80D-D96498405356}">
      <dgm:prSet/>
      <dgm:spPr/>
      <dgm:t>
        <a:bodyPr/>
        <a:lstStyle/>
        <a:p>
          <a:endParaRPr lang="en-AU"/>
        </a:p>
      </dgm:t>
    </dgm:pt>
    <dgm:pt modelId="{9FD4FE8A-6B43-45C3-B294-0024DBFDDBA3}" type="sibTrans" cxnId="{43CA2C98-B3BD-4D9A-A80D-D96498405356}">
      <dgm:prSet/>
      <dgm:spPr/>
      <dgm:t>
        <a:bodyPr/>
        <a:lstStyle/>
        <a:p>
          <a:endParaRPr lang="en-AU"/>
        </a:p>
      </dgm:t>
    </dgm:pt>
    <dgm:pt modelId="{86D8C294-70D1-448B-8058-5C57A917A1C8}">
      <dgm:prSet phldrT="[Text]"/>
      <dgm:spPr/>
      <dgm:t>
        <a:bodyPr/>
        <a:lstStyle/>
        <a:p>
          <a:r>
            <a:rPr lang="en-AU" dirty="0"/>
            <a:t>What are next steps in learning?</a:t>
          </a:r>
        </a:p>
      </dgm:t>
    </dgm:pt>
    <dgm:pt modelId="{7A84F13F-74AF-4CE0-B668-65D3FAEAB4D6}" type="parTrans" cxnId="{A463C5D0-B8DF-4DBD-A164-FCE12096305D}">
      <dgm:prSet/>
      <dgm:spPr/>
      <dgm:t>
        <a:bodyPr/>
        <a:lstStyle/>
        <a:p>
          <a:endParaRPr lang="en-AU"/>
        </a:p>
      </dgm:t>
    </dgm:pt>
    <dgm:pt modelId="{9D00C685-0CE6-4D66-B669-04158398184A}" type="sibTrans" cxnId="{A463C5D0-B8DF-4DBD-A164-FCE12096305D}">
      <dgm:prSet/>
      <dgm:spPr/>
      <dgm:t>
        <a:bodyPr/>
        <a:lstStyle/>
        <a:p>
          <a:endParaRPr lang="en-AU"/>
        </a:p>
      </dgm:t>
    </dgm:pt>
    <dgm:pt modelId="{8887FB51-20D2-475E-A31D-C02EA3314829}" type="pres">
      <dgm:prSet presAssocID="{49EA3D95-AF8D-4C30-AB46-0D1044E34805}" presName="hierChild1" presStyleCnt="0">
        <dgm:presLayoutVars>
          <dgm:chPref val="1"/>
          <dgm:dir/>
          <dgm:animOne val="branch"/>
          <dgm:animLvl val="lvl"/>
          <dgm:resizeHandles/>
        </dgm:presLayoutVars>
      </dgm:prSet>
      <dgm:spPr/>
    </dgm:pt>
    <dgm:pt modelId="{0F464670-816A-48D3-95AB-5C175C0C2969}" type="pres">
      <dgm:prSet presAssocID="{5C25AB99-88B8-4D84-BEF6-A6C254C477F8}" presName="hierRoot1" presStyleCnt="0"/>
      <dgm:spPr/>
    </dgm:pt>
    <dgm:pt modelId="{96C8C0D5-18E0-4D21-B96B-179567E6879C}" type="pres">
      <dgm:prSet presAssocID="{5C25AB99-88B8-4D84-BEF6-A6C254C477F8}" presName="composite" presStyleCnt="0"/>
      <dgm:spPr/>
    </dgm:pt>
    <dgm:pt modelId="{9E2E02CC-4D69-46E1-BF07-84EDBA8EB768}" type="pres">
      <dgm:prSet presAssocID="{5C25AB99-88B8-4D84-BEF6-A6C254C477F8}" presName="image" presStyleLbl="node0" presStyleIdx="0" presStyleCnt="1"/>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lackboard"/>
        </a:ext>
      </dgm:extLst>
    </dgm:pt>
    <dgm:pt modelId="{2D3E6151-BF16-4DE8-B17C-8AD44CDDAB86}" type="pres">
      <dgm:prSet presAssocID="{5C25AB99-88B8-4D84-BEF6-A6C254C477F8}" presName="text" presStyleLbl="revTx" presStyleIdx="0" presStyleCnt="6">
        <dgm:presLayoutVars>
          <dgm:chPref val="3"/>
        </dgm:presLayoutVars>
      </dgm:prSet>
      <dgm:spPr/>
    </dgm:pt>
    <dgm:pt modelId="{F52A7BF4-A894-42D5-867A-A88DF863B91C}" type="pres">
      <dgm:prSet presAssocID="{5C25AB99-88B8-4D84-BEF6-A6C254C477F8}" presName="hierChild2" presStyleCnt="0"/>
      <dgm:spPr/>
    </dgm:pt>
    <dgm:pt modelId="{EE45E04F-5CBE-4F0F-84A7-60CAD1F71B5C}" type="pres">
      <dgm:prSet presAssocID="{BAA35E96-EAE3-460B-A3C8-3C42F845199E}" presName="Name10" presStyleLbl="parChTrans1D2" presStyleIdx="0" presStyleCnt="2"/>
      <dgm:spPr/>
    </dgm:pt>
    <dgm:pt modelId="{B07620C5-C1AD-40A5-A134-623551300052}" type="pres">
      <dgm:prSet presAssocID="{88696A86-0991-4C7D-9B60-B11B0F82B883}" presName="hierRoot2" presStyleCnt="0"/>
      <dgm:spPr/>
    </dgm:pt>
    <dgm:pt modelId="{F2BCC40C-E01E-4468-8F01-C717F7747AB5}" type="pres">
      <dgm:prSet presAssocID="{88696A86-0991-4C7D-9B60-B11B0F82B883}" presName="composite2" presStyleCnt="0"/>
      <dgm:spPr/>
    </dgm:pt>
    <dgm:pt modelId="{16F3423B-E9F5-40F3-B30F-574606189F5E}" type="pres">
      <dgm:prSet presAssocID="{88696A86-0991-4C7D-9B60-B11B0F82B883}" presName="image2" presStyleLbl="node2" presStyleIdx="0"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assroom"/>
        </a:ext>
      </dgm:extLst>
    </dgm:pt>
    <dgm:pt modelId="{1A8DA431-EB13-43CF-B9F2-5AE9B4770320}" type="pres">
      <dgm:prSet presAssocID="{88696A86-0991-4C7D-9B60-B11B0F82B883}" presName="text2" presStyleLbl="revTx" presStyleIdx="1" presStyleCnt="6">
        <dgm:presLayoutVars>
          <dgm:chPref val="3"/>
        </dgm:presLayoutVars>
      </dgm:prSet>
      <dgm:spPr/>
    </dgm:pt>
    <dgm:pt modelId="{7FF50081-A23E-411C-A02C-B3517EDFDB4E}" type="pres">
      <dgm:prSet presAssocID="{88696A86-0991-4C7D-9B60-B11B0F82B883}" presName="hierChild3" presStyleCnt="0"/>
      <dgm:spPr/>
    </dgm:pt>
    <dgm:pt modelId="{A319705A-AB8A-4AFF-AA6C-FEB2491940E9}" type="pres">
      <dgm:prSet presAssocID="{581F2A1E-0857-41B7-BBEC-FDC1D6FAD03F}" presName="Name17" presStyleLbl="parChTrans1D3" presStyleIdx="0" presStyleCnt="3"/>
      <dgm:spPr/>
    </dgm:pt>
    <dgm:pt modelId="{0109588C-9AF7-4EE2-A46C-3E736E065B96}" type="pres">
      <dgm:prSet presAssocID="{D12C6F84-503C-4385-A176-151261362E04}" presName="hierRoot3" presStyleCnt="0"/>
      <dgm:spPr/>
    </dgm:pt>
    <dgm:pt modelId="{B6D7F532-1227-4CA8-B94A-F3F1125BB50B}" type="pres">
      <dgm:prSet presAssocID="{D12C6F84-503C-4385-A176-151261362E04}" presName="composite3" presStyleCnt="0"/>
      <dgm:spPr/>
    </dgm:pt>
    <dgm:pt modelId="{7E933257-5460-42AF-A2E4-CCB1119E8C39}" type="pres">
      <dgm:prSet presAssocID="{D12C6F84-503C-4385-A176-151261362E04}" presName="image3" presStyleLbl="node3" presStyleIdx="0"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ghtbulb"/>
        </a:ext>
      </dgm:extLst>
    </dgm:pt>
    <dgm:pt modelId="{D652DB9A-08EF-4D74-A32B-63D9CF614CEA}" type="pres">
      <dgm:prSet presAssocID="{D12C6F84-503C-4385-A176-151261362E04}" presName="text3" presStyleLbl="revTx" presStyleIdx="2" presStyleCnt="6">
        <dgm:presLayoutVars>
          <dgm:chPref val="3"/>
        </dgm:presLayoutVars>
      </dgm:prSet>
      <dgm:spPr/>
    </dgm:pt>
    <dgm:pt modelId="{325F46B5-D22A-4886-A72B-504BE711860B}" type="pres">
      <dgm:prSet presAssocID="{D12C6F84-503C-4385-A176-151261362E04}" presName="hierChild4" presStyleCnt="0"/>
      <dgm:spPr/>
    </dgm:pt>
    <dgm:pt modelId="{5F97785A-7280-4A9B-AEE9-7F49FA1EB9BE}" type="pres">
      <dgm:prSet presAssocID="{2E137205-6413-44CE-B779-A9D117E614B0}" presName="Name17" presStyleLbl="parChTrans1D3" presStyleIdx="1" presStyleCnt="3"/>
      <dgm:spPr/>
    </dgm:pt>
    <dgm:pt modelId="{AA0CAD09-F2FB-4295-B029-BD862BC1461B}" type="pres">
      <dgm:prSet presAssocID="{A91C15F9-848F-4269-83C4-A38E6B063B96}" presName="hierRoot3" presStyleCnt="0"/>
      <dgm:spPr/>
    </dgm:pt>
    <dgm:pt modelId="{54481B66-FED4-437C-AADB-9A421B987D7D}" type="pres">
      <dgm:prSet presAssocID="{A91C15F9-848F-4269-83C4-A38E6B063B96}" presName="composite3" presStyleCnt="0"/>
      <dgm:spPr/>
    </dgm:pt>
    <dgm:pt modelId="{AED1B0AE-3D0D-49A1-8EF5-F19C050AC89A}" type="pres">
      <dgm:prSet presAssocID="{A91C15F9-848F-4269-83C4-A38E6B063B96}" presName="image3" presStyleLbl="node3" presStyleIdx="1" presStyleCnt="3"/>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Microscope"/>
        </a:ext>
      </dgm:extLst>
    </dgm:pt>
    <dgm:pt modelId="{9305F660-B422-41F3-9B31-E6CEF9CE062F}" type="pres">
      <dgm:prSet presAssocID="{A91C15F9-848F-4269-83C4-A38E6B063B96}" presName="text3" presStyleLbl="revTx" presStyleIdx="3" presStyleCnt="6">
        <dgm:presLayoutVars>
          <dgm:chPref val="3"/>
        </dgm:presLayoutVars>
      </dgm:prSet>
      <dgm:spPr/>
    </dgm:pt>
    <dgm:pt modelId="{202EE23B-EDF4-4EEE-A030-0E87B42D7786}" type="pres">
      <dgm:prSet presAssocID="{A91C15F9-848F-4269-83C4-A38E6B063B96}" presName="hierChild4" presStyleCnt="0"/>
      <dgm:spPr/>
    </dgm:pt>
    <dgm:pt modelId="{E0314789-81A6-45A6-86BA-A6120E4A82EE}" type="pres">
      <dgm:prSet presAssocID="{35FFFB57-68C3-45D2-91D8-0C48B2506A8F}" presName="Name10" presStyleLbl="parChTrans1D2" presStyleIdx="1" presStyleCnt="2"/>
      <dgm:spPr/>
    </dgm:pt>
    <dgm:pt modelId="{2B47A9A6-F953-4A14-B962-2CA781731FF7}" type="pres">
      <dgm:prSet presAssocID="{96F40550-1FBE-478C-80BA-A5106558B6DD}" presName="hierRoot2" presStyleCnt="0"/>
      <dgm:spPr/>
    </dgm:pt>
    <dgm:pt modelId="{420337CD-CD8B-406F-A7F0-30DDE9925840}" type="pres">
      <dgm:prSet presAssocID="{96F40550-1FBE-478C-80BA-A5106558B6DD}" presName="composite2" presStyleCnt="0"/>
      <dgm:spPr/>
    </dgm:pt>
    <dgm:pt modelId="{76EF1636-2893-4B46-AF89-2516B618A6D0}" type="pres">
      <dgm:prSet presAssocID="{96F40550-1FBE-478C-80BA-A5106558B6DD}" presName="image2" presStyleLbl="node2" presStyleIdx="1" presStyleCnt="2"/>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Puzzle"/>
        </a:ext>
      </dgm:extLst>
    </dgm:pt>
    <dgm:pt modelId="{1933B0CE-6E71-4674-8B99-EAA53831AD01}" type="pres">
      <dgm:prSet presAssocID="{96F40550-1FBE-478C-80BA-A5106558B6DD}" presName="text2" presStyleLbl="revTx" presStyleIdx="4" presStyleCnt="6" custScaleY="56852">
        <dgm:presLayoutVars>
          <dgm:chPref val="3"/>
        </dgm:presLayoutVars>
      </dgm:prSet>
      <dgm:spPr/>
    </dgm:pt>
    <dgm:pt modelId="{185124D9-F627-480E-8D71-B9DF4864F86E}" type="pres">
      <dgm:prSet presAssocID="{96F40550-1FBE-478C-80BA-A5106558B6DD}" presName="hierChild3" presStyleCnt="0"/>
      <dgm:spPr/>
    </dgm:pt>
    <dgm:pt modelId="{2F919327-CFEB-450A-8323-EFF75881DAC3}" type="pres">
      <dgm:prSet presAssocID="{7A84F13F-74AF-4CE0-B668-65D3FAEAB4D6}" presName="Name17" presStyleLbl="parChTrans1D3" presStyleIdx="2" presStyleCnt="3"/>
      <dgm:spPr/>
    </dgm:pt>
    <dgm:pt modelId="{88757C1C-6FED-42BB-BE3B-F27D10CF9875}" type="pres">
      <dgm:prSet presAssocID="{86D8C294-70D1-448B-8058-5C57A917A1C8}" presName="hierRoot3" presStyleCnt="0"/>
      <dgm:spPr/>
    </dgm:pt>
    <dgm:pt modelId="{3A9FFA60-047B-475E-A4DC-6686B8C3F29D}" type="pres">
      <dgm:prSet presAssocID="{86D8C294-70D1-448B-8058-5C57A917A1C8}" presName="composite3" presStyleCnt="0"/>
      <dgm:spPr/>
    </dgm:pt>
    <dgm:pt modelId="{78513C1D-8773-4A76-B466-ED2CB4976233}" type="pres">
      <dgm:prSet presAssocID="{86D8C294-70D1-448B-8058-5C57A917A1C8}" presName="image3" presStyleLbl="node3" presStyleIdx="2" presStyleCnt="3"/>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Dance steps"/>
        </a:ext>
      </dgm:extLst>
    </dgm:pt>
    <dgm:pt modelId="{53F9CA7C-A424-4146-B7AF-CEAA8CB638A1}" type="pres">
      <dgm:prSet presAssocID="{86D8C294-70D1-448B-8058-5C57A917A1C8}" presName="text3" presStyleLbl="revTx" presStyleIdx="5" presStyleCnt="6" custScaleY="149046">
        <dgm:presLayoutVars>
          <dgm:chPref val="3"/>
        </dgm:presLayoutVars>
      </dgm:prSet>
      <dgm:spPr/>
    </dgm:pt>
    <dgm:pt modelId="{0BB4966C-8A0B-467C-B943-8FD23483CB33}" type="pres">
      <dgm:prSet presAssocID="{86D8C294-70D1-448B-8058-5C57A917A1C8}" presName="hierChild4" presStyleCnt="0"/>
      <dgm:spPr/>
    </dgm:pt>
  </dgm:ptLst>
  <dgm:cxnLst>
    <dgm:cxn modelId="{4B119610-0BF9-40A9-89AB-1DB888A2F735}" type="presOf" srcId="{7A84F13F-74AF-4CE0-B668-65D3FAEAB4D6}" destId="{2F919327-CFEB-450A-8323-EFF75881DAC3}" srcOrd="0" destOrd="0" presId="urn:microsoft.com/office/officeart/2009/layout/CirclePictureHierarchy"/>
    <dgm:cxn modelId="{6A1A8619-6148-4820-A816-2F4830AEA0CF}" type="presOf" srcId="{2E137205-6413-44CE-B779-A9D117E614B0}" destId="{5F97785A-7280-4A9B-AEE9-7F49FA1EB9BE}" srcOrd="0" destOrd="0" presId="urn:microsoft.com/office/officeart/2009/layout/CirclePictureHierarchy"/>
    <dgm:cxn modelId="{F1B90F1A-699B-43AF-99FF-E51AC04CF562}" type="presOf" srcId="{D12C6F84-503C-4385-A176-151261362E04}" destId="{D652DB9A-08EF-4D74-A32B-63D9CF614CEA}" srcOrd="0" destOrd="0" presId="urn:microsoft.com/office/officeart/2009/layout/CirclePictureHierarchy"/>
    <dgm:cxn modelId="{493A2933-6E09-45AF-A0A9-35C95CC8F297}" srcId="{88696A86-0991-4C7D-9B60-B11B0F82B883}" destId="{A91C15F9-848F-4269-83C4-A38E6B063B96}" srcOrd="1" destOrd="0" parTransId="{2E137205-6413-44CE-B779-A9D117E614B0}" sibTransId="{F3B154D6-D163-4CC4-B164-ECFD6F74D1F0}"/>
    <dgm:cxn modelId="{62F2E838-475F-4588-A746-E2E34274C9E4}" srcId="{5C25AB99-88B8-4D84-BEF6-A6C254C477F8}" destId="{88696A86-0991-4C7D-9B60-B11B0F82B883}" srcOrd="0" destOrd="0" parTransId="{BAA35E96-EAE3-460B-A3C8-3C42F845199E}" sibTransId="{6E8951C3-D082-4494-AA5A-D2FC40A488A3}"/>
    <dgm:cxn modelId="{D5386C3B-84B3-4333-9BE8-8398879CEF27}" type="presOf" srcId="{5C25AB99-88B8-4D84-BEF6-A6C254C477F8}" destId="{2D3E6151-BF16-4DE8-B17C-8AD44CDDAB86}" srcOrd="0" destOrd="0" presId="urn:microsoft.com/office/officeart/2009/layout/CirclePictureHierarchy"/>
    <dgm:cxn modelId="{0D0A5A3B-6EEE-4390-A843-CE3C9714F104}" type="presOf" srcId="{35FFFB57-68C3-45D2-91D8-0C48B2506A8F}" destId="{E0314789-81A6-45A6-86BA-A6120E4A82EE}" srcOrd="0" destOrd="0" presId="urn:microsoft.com/office/officeart/2009/layout/CirclePictureHierarchy"/>
    <dgm:cxn modelId="{38678F61-41CA-470A-A236-BF71120136E8}" srcId="{88696A86-0991-4C7D-9B60-B11B0F82B883}" destId="{D12C6F84-503C-4385-A176-151261362E04}" srcOrd="0" destOrd="0" parTransId="{581F2A1E-0857-41B7-BBEC-FDC1D6FAD03F}" sibTransId="{F48BC960-64DF-4F72-A659-D7F756498359}"/>
    <dgm:cxn modelId="{172C2C6B-197A-4646-B8FD-D76A948E6560}" type="presOf" srcId="{A91C15F9-848F-4269-83C4-A38E6B063B96}" destId="{9305F660-B422-41F3-9B31-E6CEF9CE062F}" srcOrd="0" destOrd="0" presId="urn:microsoft.com/office/officeart/2009/layout/CirclePictureHierarchy"/>
    <dgm:cxn modelId="{34D9027D-10C2-4982-AD33-95A95B4AE186}" type="presOf" srcId="{88696A86-0991-4C7D-9B60-B11B0F82B883}" destId="{1A8DA431-EB13-43CF-B9F2-5AE9B4770320}" srcOrd="0" destOrd="0" presId="urn:microsoft.com/office/officeart/2009/layout/CirclePictureHierarchy"/>
    <dgm:cxn modelId="{601B1F7D-4326-40C7-B013-547CA7C20047}" type="presOf" srcId="{86D8C294-70D1-448B-8058-5C57A917A1C8}" destId="{53F9CA7C-A424-4146-B7AF-CEAA8CB638A1}" srcOrd="0" destOrd="0" presId="urn:microsoft.com/office/officeart/2009/layout/CirclePictureHierarchy"/>
    <dgm:cxn modelId="{41D9E88F-F7FB-463E-A857-36948A6F8118}" type="presOf" srcId="{96F40550-1FBE-478C-80BA-A5106558B6DD}" destId="{1933B0CE-6E71-4674-8B99-EAA53831AD01}" srcOrd="0" destOrd="0" presId="urn:microsoft.com/office/officeart/2009/layout/CirclePictureHierarchy"/>
    <dgm:cxn modelId="{43CA2C98-B3BD-4D9A-A80D-D96498405356}" srcId="{5C25AB99-88B8-4D84-BEF6-A6C254C477F8}" destId="{96F40550-1FBE-478C-80BA-A5106558B6DD}" srcOrd="1" destOrd="0" parTransId="{35FFFB57-68C3-45D2-91D8-0C48B2506A8F}" sibTransId="{9FD4FE8A-6B43-45C3-B294-0024DBFDDBA3}"/>
    <dgm:cxn modelId="{16D3F69D-D5B8-43CE-9CCB-AFE9614ECF8F}" type="presOf" srcId="{581F2A1E-0857-41B7-BBEC-FDC1D6FAD03F}" destId="{A319705A-AB8A-4AFF-AA6C-FEB2491940E9}" srcOrd="0" destOrd="0" presId="urn:microsoft.com/office/officeart/2009/layout/CirclePictureHierarchy"/>
    <dgm:cxn modelId="{977BD5B9-BF8B-41C7-B17B-AC8679DFAA0E}" type="presOf" srcId="{49EA3D95-AF8D-4C30-AB46-0D1044E34805}" destId="{8887FB51-20D2-475E-A31D-C02EA3314829}" srcOrd="0" destOrd="0" presId="urn:microsoft.com/office/officeart/2009/layout/CirclePictureHierarchy"/>
    <dgm:cxn modelId="{A463C5D0-B8DF-4DBD-A164-FCE12096305D}" srcId="{96F40550-1FBE-478C-80BA-A5106558B6DD}" destId="{86D8C294-70D1-448B-8058-5C57A917A1C8}" srcOrd="0" destOrd="0" parTransId="{7A84F13F-74AF-4CE0-B668-65D3FAEAB4D6}" sibTransId="{9D00C685-0CE6-4D66-B669-04158398184A}"/>
    <dgm:cxn modelId="{3576F6DD-34BD-499F-87F4-5F9F1ECB0A33}" srcId="{49EA3D95-AF8D-4C30-AB46-0D1044E34805}" destId="{5C25AB99-88B8-4D84-BEF6-A6C254C477F8}" srcOrd="0" destOrd="0" parTransId="{C5F88394-0A03-4FF1-98E9-533FE13573D2}" sibTransId="{08C68AF9-F135-4ACF-9D11-C356D14DB10A}"/>
    <dgm:cxn modelId="{E1322BDE-6725-4120-A460-0D039B98A64C}" type="presOf" srcId="{BAA35E96-EAE3-460B-A3C8-3C42F845199E}" destId="{EE45E04F-5CBE-4F0F-84A7-60CAD1F71B5C}" srcOrd="0" destOrd="0" presId="urn:microsoft.com/office/officeart/2009/layout/CirclePictureHierarchy"/>
    <dgm:cxn modelId="{B1F339FF-3780-4004-8620-14FB1CEC44A3}" type="presParOf" srcId="{8887FB51-20D2-475E-A31D-C02EA3314829}" destId="{0F464670-816A-48D3-95AB-5C175C0C2969}" srcOrd="0" destOrd="0" presId="urn:microsoft.com/office/officeart/2009/layout/CirclePictureHierarchy"/>
    <dgm:cxn modelId="{4397C0DF-7C29-44B3-9A7A-57AB89EA9EA1}" type="presParOf" srcId="{0F464670-816A-48D3-95AB-5C175C0C2969}" destId="{96C8C0D5-18E0-4D21-B96B-179567E6879C}" srcOrd="0" destOrd="0" presId="urn:microsoft.com/office/officeart/2009/layout/CirclePictureHierarchy"/>
    <dgm:cxn modelId="{49E703B4-692F-4AC4-8F8E-4C2733263B75}" type="presParOf" srcId="{96C8C0D5-18E0-4D21-B96B-179567E6879C}" destId="{9E2E02CC-4D69-46E1-BF07-84EDBA8EB768}" srcOrd="0" destOrd="0" presId="urn:microsoft.com/office/officeart/2009/layout/CirclePictureHierarchy"/>
    <dgm:cxn modelId="{11750F06-2745-4728-8FE6-8EE80F68BD32}" type="presParOf" srcId="{96C8C0D5-18E0-4D21-B96B-179567E6879C}" destId="{2D3E6151-BF16-4DE8-B17C-8AD44CDDAB86}" srcOrd="1" destOrd="0" presId="urn:microsoft.com/office/officeart/2009/layout/CirclePictureHierarchy"/>
    <dgm:cxn modelId="{63F158E6-5A1E-487B-8E4C-5C754DB935B8}" type="presParOf" srcId="{0F464670-816A-48D3-95AB-5C175C0C2969}" destId="{F52A7BF4-A894-42D5-867A-A88DF863B91C}" srcOrd="1" destOrd="0" presId="urn:microsoft.com/office/officeart/2009/layout/CirclePictureHierarchy"/>
    <dgm:cxn modelId="{5B829404-8222-4014-A627-C5E9D6D80231}" type="presParOf" srcId="{F52A7BF4-A894-42D5-867A-A88DF863B91C}" destId="{EE45E04F-5CBE-4F0F-84A7-60CAD1F71B5C}" srcOrd="0" destOrd="0" presId="urn:microsoft.com/office/officeart/2009/layout/CirclePictureHierarchy"/>
    <dgm:cxn modelId="{EC7C713E-0681-47C5-AA2C-E94A16770234}" type="presParOf" srcId="{F52A7BF4-A894-42D5-867A-A88DF863B91C}" destId="{B07620C5-C1AD-40A5-A134-623551300052}" srcOrd="1" destOrd="0" presId="urn:microsoft.com/office/officeart/2009/layout/CirclePictureHierarchy"/>
    <dgm:cxn modelId="{1A0AD807-EEA3-4F2E-A66F-D3DFA2B6B520}" type="presParOf" srcId="{B07620C5-C1AD-40A5-A134-623551300052}" destId="{F2BCC40C-E01E-4468-8F01-C717F7747AB5}" srcOrd="0" destOrd="0" presId="urn:microsoft.com/office/officeart/2009/layout/CirclePictureHierarchy"/>
    <dgm:cxn modelId="{8D74E242-55F8-447F-83AF-2C2A5EB08061}" type="presParOf" srcId="{F2BCC40C-E01E-4468-8F01-C717F7747AB5}" destId="{16F3423B-E9F5-40F3-B30F-574606189F5E}" srcOrd="0" destOrd="0" presId="urn:microsoft.com/office/officeart/2009/layout/CirclePictureHierarchy"/>
    <dgm:cxn modelId="{156D97FD-4F7C-4434-B075-8324159D7DB5}" type="presParOf" srcId="{F2BCC40C-E01E-4468-8F01-C717F7747AB5}" destId="{1A8DA431-EB13-43CF-B9F2-5AE9B4770320}" srcOrd="1" destOrd="0" presId="urn:microsoft.com/office/officeart/2009/layout/CirclePictureHierarchy"/>
    <dgm:cxn modelId="{91AB9D42-3E4E-4E4C-85EE-B4FF4E329B14}" type="presParOf" srcId="{B07620C5-C1AD-40A5-A134-623551300052}" destId="{7FF50081-A23E-411C-A02C-B3517EDFDB4E}" srcOrd="1" destOrd="0" presId="urn:microsoft.com/office/officeart/2009/layout/CirclePictureHierarchy"/>
    <dgm:cxn modelId="{8CF64A90-71B9-4CFF-AC01-B23E3705499B}" type="presParOf" srcId="{7FF50081-A23E-411C-A02C-B3517EDFDB4E}" destId="{A319705A-AB8A-4AFF-AA6C-FEB2491940E9}" srcOrd="0" destOrd="0" presId="urn:microsoft.com/office/officeart/2009/layout/CirclePictureHierarchy"/>
    <dgm:cxn modelId="{C29CB9A1-44D9-45FB-9122-B1938BD9A383}" type="presParOf" srcId="{7FF50081-A23E-411C-A02C-B3517EDFDB4E}" destId="{0109588C-9AF7-4EE2-A46C-3E736E065B96}" srcOrd="1" destOrd="0" presId="urn:microsoft.com/office/officeart/2009/layout/CirclePictureHierarchy"/>
    <dgm:cxn modelId="{56C7D8BC-5D4D-430C-A076-A63718910BFA}" type="presParOf" srcId="{0109588C-9AF7-4EE2-A46C-3E736E065B96}" destId="{B6D7F532-1227-4CA8-B94A-F3F1125BB50B}" srcOrd="0" destOrd="0" presId="urn:microsoft.com/office/officeart/2009/layout/CirclePictureHierarchy"/>
    <dgm:cxn modelId="{63652BD4-D967-4074-9BB2-C76FBD882282}" type="presParOf" srcId="{B6D7F532-1227-4CA8-B94A-F3F1125BB50B}" destId="{7E933257-5460-42AF-A2E4-CCB1119E8C39}" srcOrd="0" destOrd="0" presId="urn:microsoft.com/office/officeart/2009/layout/CirclePictureHierarchy"/>
    <dgm:cxn modelId="{CE560093-602A-4C30-A2A5-D683297E9BB2}" type="presParOf" srcId="{B6D7F532-1227-4CA8-B94A-F3F1125BB50B}" destId="{D652DB9A-08EF-4D74-A32B-63D9CF614CEA}" srcOrd="1" destOrd="0" presId="urn:microsoft.com/office/officeart/2009/layout/CirclePictureHierarchy"/>
    <dgm:cxn modelId="{7261CACA-C994-4F89-8875-5099A04AA010}" type="presParOf" srcId="{0109588C-9AF7-4EE2-A46C-3E736E065B96}" destId="{325F46B5-D22A-4886-A72B-504BE711860B}" srcOrd="1" destOrd="0" presId="urn:microsoft.com/office/officeart/2009/layout/CirclePictureHierarchy"/>
    <dgm:cxn modelId="{CD32AA10-6E16-4FF4-9DF7-E48F3C4DDED3}" type="presParOf" srcId="{7FF50081-A23E-411C-A02C-B3517EDFDB4E}" destId="{5F97785A-7280-4A9B-AEE9-7F49FA1EB9BE}" srcOrd="2" destOrd="0" presId="urn:microsoft.com/office/officeart/2009/layout/CirclePictureHierarchy"/>
    <dgm:cxn modelId="{903AAB29-705E-4248-AA2E-BF42A8DE3386}" type="presParOf" srcId="{7FF50081-A23E-411C-A02C-B3517EDFDB4E}" destId="{AA0CAD09-F2FB-4295-B029-BD862BC1461B}" srcOrd="3" destOrd="0" presId="urn:microsoft.com/office/officeart/2009/layout/CirclePictureHierarchy"/>
    <dgm:cxn modelId="{90F1B59D-5D98-4509-9C71-52F6F9677A4E}" type="presParOf" srcId="{AA0CAD09-F2FB-4295-B029-BD862BC1461B}" destId="{54481B66-FED4-437C-AADB-9A421B987D7D}" srcOrd="0" destOrd="0" presId="urn:microsoft.com/office/officeart/2009/layout/CirclePictureHierarchy"/>
    <dgm:cxn modelId="{3F9260ED-6F49-4F1B-8105-B08F0CCCDC6E}" type="presParOf" srcId="{54481B66-FED4-437C-AADB-9A421B987D7D}" destId="{AED1B0AE-3D0D-49A1-8EF5-F19C050AC89A}" srcOrd="0" destOrd="0" presId="urn:microsoft.com/office/officeart/2009/layout/CirclePictureHierarchy"/>
    <dgm:cxn modelId="{F0376770-6309-495B-B5D8-1A8B96CDBE5D}" type="presParOf" srcId="{54481B66-FED4-437C-AADB-9A421B987D7D}" destId="{9305F660-B422-41F3-9B31-E6CEF9CE062F}" srcOrd="1" destOrd="0" presId="urn:microsoft.com/office/officeart/2009/layout/CirclePictureHierarchy"/>
    <dgm:cxn modelId="{D2C6CDF7-8F41-4548-B535-BEDDCF1897D2}" type="presParOf" srcId="{AA0CAD09-F2FB-4295-B029-BD862BC1461B}" destId="{202EE23B-EDF4-4EEE-A030-0E87B42D7786}" srcOrd="1" destOrd="0" presId="urn:microsoft.com/office/officeart/2009/layout/CirclePictureHierarchy"/>
    <dgm:cxn modelId="{FBB7F62C-80F0-49BC-8037-57C24C676A51}" type="presParOf" srcId="{F52A7BF4-A894-42D5-867A-A88DF863B91C}" destId="{E0314789-81A6-45A6-86BA-A6120E4A82EE}" srcOrd="2" destOrd="0" presId="urn:microsoft.com/office/officeart/2009/layout/CirclePictureHierarchy"/>
    <dgm:cxn modelId="{C4058D2C-6DF6-439D-84FB-AA39ADDB4C41}" type="presParOf" srcId="{F52A7BF4-A894-42D5-867A-A88DF863B91C}" destId="{2B47A9A6-F953-4A14-B962-2CA781731FF7}" srcOrd="3" destOrd="0" presId="urn:microsoft.com/office/officeart/2009/layout/CirclePictureHierarchy"/>
    <dgm:cxn modelId="{D3B5B02B-2B8B-4401-B6A4-64A3A27B5BBE}" type="presParOf" srcId="{2B47A9A6-F953-4A14-B962-2CA781731FF7}" destId="{420337CD-CD8B-406F-A7F0-30DDE9925840}" srcOrd="0" destOrd="0" presId="urn:microsoft.com/office/officeart/2009/layout/CirclePictureHierarchy"/>
    <dgm:cxn modelId="{B7444C35-5C4D-41E4-BD53-807778296D6F}" type="presParOf" srcId="{420337CD-CD8B-406F-A7F0-30DDE9925840}" destId="{76EF1636-2893-4B46-AF89-2516B618A6D0}" srcOrd="0" destOrd="0" presId="urn:microsoft.com/office/officeart/2009/layout/CirclePictureHierarchy"/>
    <dgm:cxn modelId="{6ED393A5-9F29-4A09-A3B5-33C473844561}" type="presParOf" srcId="{420337CD-CD8B-406F-A7F0-30DDE9925840}" destId="{1933B0CE-6E71-4674-8B99-EAA53831AD01}" srcOrd="1" destOrd="0" presId="urn:microsoft.com/office/officeart/2009/layout/CirclePictureHierarchy"/>
    <dgm:cxn modelId="{0A705588-6855-46CD-98D9-529AE5B03432}" type="presParOf" srcId="{2B47A9A6-F953-4A14-B962-2CA781731FF7}" destId="{185124D9-F627-480E-8D71-B9DF4864F86E}" srcOrd="1" destOrd="0" presId="urn:microsoft.com/office/officeart/2009/layout/CirclePictureHierarchy"/>
    <dgm:cxn modelId="{024E0CD2-B49A-49D4-9029-73D48CBAF25A}" type="presParOf" srcId="{185124D9-F627-480E-8D71-B9DF4864F86E}" destId="{2F919327-CFEB-450A-8323-EFF75881DAC3}" srcOrd="0" destOrd="0" presId="urn:microsoft.com/office/officeart/2009/layout/CirclePictureHierarchy"/>
    <dgm:cxn modelId="{E0498645-B10A-405C-B59C-7EEA159EAA19}" type="presParOf" srcId="{185124D9-F627-480E-8D71-B9DF4864F86E}" destId="{88757C1C-6FED-42BB-BE3B-F27D10CF9875}" srcOrd="1" destOrd="0" presId="urn:microsoft.com/office/officeart/2009/layout/CirclePictureHierarchy"/>
    <dgm:cxn modelId="{E7D575A3-F20F-4ACB-8F9A-EDA32AFD3950}" type="presParOf" srcId="{88757C1C-6FED-42BB-BE3B-F27D10CF9875}" destId="{3A9FFA60-047B-475E-A4DC-6686B8C3F29D}" srcOrd="0" destOrd="0" presId="urn:microsoft.com/office/officeart/2009/layout/CirclePictureHierarchy"/>
    <dgm:cxn modelId="{31E610ED-773A-46E1-98AF-0EBEAB3B7396}" type="presParOf" srcId="{3A9FFA60-047B-475E-A4DC-6686B8C3F29D}" destId="{78513C1D-8773-4A76-B466-ED2CB4976233}" srcOrd="0" destOrd="0" presId="urn:microsoft.com/office/officeart/2009/layout/CirclePictureHierarchy"/>
    <dgm:cxn modelId="{33945286-53FE-4FB4-AA0D-4F12280271CE}" type="presParOf" srcId="{3A9FFA60-047B-475E-A4DC-6686B8C3F29D}" destId="{53F9CA7C-A424-4146-B7AF-CEAA8CB638A1}" srcOrd="1" destOrd="0" presId="urn:microsoft.com/office/officeart/2009/layout/CirclePictureHierarchy"/>
    <dgm:cxn modelId="{B14ABB75-22A6-4DEB-BE6B-3B009110F5CB}" type="presParOf" srcId="{88757C1C-6FED-42BB-BE3B-F27D10CF9875}" destId="{0BB4966C-8A0B-467C-B943-8FD23483CB33}"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FF0018-2857-4ECA-B0D4-67C86CE4F2E0}"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AU"/>
        </a:p>
      </dgm:t>
    </dgm:pt>
    <dgm:pt modelId="{78ED5E23-A526-4728-A666-D2DC9AC398FE}">
      <dgm:prSet phldrT="[Text]"/>
      <dgm:spPr/>
      <dgm:t>
        <a:bodyPr/>
        <a:lstStyle/>
        <a:p>
          <a:r>
            <a:rPr lang="en-AU" dirty="0">
              <a:solidFill>
                <a:schemeClr val="tx1"/>
              </a:solidFill>
            </a:rPr>
            <a:t>Familiar problems in a particular context </a:t>
          </a:r>
        </a:p>
      </dgm:t>
    </dgm:pt>
    <dgm:pt modelId="{234C8481-48F2-4730-894F-A356E3BF1FF9}" type="parTrans" cxnId="{B3328FDD-3923-4870-BFA4-F06511694250}">
      <dgm:prSet/>
      <dgm:spPr/>
      <dgm:t>
        <a:bodyPr/>
        <a:lstStyle/>
        <a:p>
          <a:endParaRPr lang="en-AU"/>
        </a:p>
      </dgm:t>
    </dgm:pt>
    <dgm:pt modelId="{C8C21FDC-C631-4077-8384-0BADE6B10847}" type="sibTrans" cxnId="{B3328FDD-3923-4870-BFA4-F06511694250}">
      <dgm:prSet/>
      <dgm:spPr/>
      <dgm:t>
        <a:bodyPr/>
        <a:lstStyle/>
        <a:p>
          <a:endParaRPr lang="en-AU"/>
        </a:p>
      </dgm:t>
    </dgm:pt>
    <dgm:pt modelId="{78BCE71A-E6CA-433A-AB0C-5620028C934D}">
      <dgm:prSet phldrT="[Text]"/>
      <dgm:spPr/>
      <dgm:t>
        <a:bodyPr/>
        <a:lstStyle/>
        <a:p>
          <a:r>
            <a:rPr lang="en-AU" dirty="0">
              <a:solidFill>
                <a:schemeClr val="tx1"/>
              </a:solidFill>
            </a:rPr>
            <a:t>New problems in the same context</a:t>
          </a:r>
        </a:p>
      </dgm:t>
    </dgm:pt>
    <dgm:pt modelId="{7C1A5B63-B4E8-46E4-B00F-FE0C78D38321}" type="parTrans" cxnId="{AA1B37E4-6988-47C3-AE9B-103B3D450C6D}">
      <dgm:prSet/>
      <dgm:spPr/>
      <dgm:t>
        <a:bodyPr/>
        <a:lstStyle/>
        <a:p>
          <a:endParaRPr lang="en-AU" dirty="0"/>
        </a:p>
      </dgm:t>
    </dgm:pt>
    <dgm:pt modelId="{59B80150-4A0A-4571-8B69-A154F319895B}" type="sibTrans" cxnId="{AA1B37E4-6988-47C3-AE9B-103B3D450C6D}">
      <dgm:prSet/>
      <dgm:spPr/>
      <dgm:t>
        <a:bodyPr/>
        <a:lstStyle/>
        <a:p>
          <a:endParaRPr lang="en-AU"/>
        </a:p>
      </dgm:t>
    </dgm:pt>
    <dgm:pt modelId="{EF457D71-7D36-4F4C-9F32-B7D58C82D938}">
      <dgm:prSet phldrT="[Text]"/>
      <dgm:spPr>
        <a:solidFill>
          <a:schemeClr val="accent6"/>
        </a:solidFill>
      </dgm:spPr>
      <dgm:t>
        <a:bodyPr/>
        <a:lstStyle/>
        <a:p>
          <a:r>
            <a:rPr lang="en-AU" dirty="0"/>
            <a:t>New context</a:t>
          </a:r>
        </a:p>
      </dgm:t>
    </dgm:pt>
    <dgm:pt modelId="{16AADBE7-62B3-4BDE-B30A-0A796A3AD885}" type="parTrans" cxnId="{0E406462-6B70-4C81-B1AC-83E9C4B8E859}">
      <dgm:prSet/>
      <dgm:spPr/>
      <dgm:t>
        <a:bodyPr/>
        <a:lstStyle/>
        <a:p>
          <a:endParaRPr lang="en-AU" dirty="0"/>
        </a:p>
      </dgm:t>
    </dgm:pt>
    <dgm:pt modelId="{8A97B8BF-65F7-4F31-B560-4B91AB1FF61B}" type="sibTrans" cxnId="{0E406462-6B70-4C81-B1AC-83E9C4B8E859}">
      <dgm:prSet/>
      <dgm:spPr/>
      <dgm:t>
        <a:bodyPr/>
        <a:lstStyle/>
        <a:p>
          <a:endParaRPr lang="en-AU"/>
        </a:p>
      </dgm:t>
    </dgm:pt>
    <dgm:pt modelId="{B7AA5252-E0B7-44FD-BBA5-7FC29320DC78}">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AU" dirty="0">
              <a:solidFill>
                <a:schemeClr val="tx1"/>
              </a:solidFill>
            </a:rPr>
            <a:t> Application of general understanding</a:t>
          </a:r>
        </a:p>
        <a:p>
          <a:pPr marL="0" lvl="0" defTabSz="711200">
            <a:lnSpc>
              <a:spcPct val="90000"/>
            </a:lnSpc>
            <a:spcBef>
              <a:spcPct val="0"/>
            </a:spcBef>
            <a:spcAft>
              <a:spcPct val="35000"/>
            </a:spcAft>
            <a:buNone/>
          </a:pPr>
          <a:endParaRPr lang="en-AU" dirty="0"/>
        </a:p>
      </dgm:t>
    </dgm:pt>
    <dgm:pt modelId="{A181DD46-519A-4935-AF4F-CF55FAFAFEBB}" type="parTrans" cxnId="{F3070A23-DC78-4CA7-8E6E-743F1CFF484B}">
      <dgm:prSet/>
      <dgm:spPr/>
      <dgm:t>
        <a:bodyPr/>
        <a:lstStyle/>
        <a:p>
          <a:endParaRPr lang="en-AU" dirty="0"/>
        </a:p>
      </dgm:t>
    </dgm:pt>
    <dgm:pt modelId="{56AF44FB-56A7-4A21-B4BC-D5487F6FC595}" type="sibTrans" cxnId="{F3070A23-DC78-4CA7-8E6E-743F1CFF484B}">
      <dgm:prSet/>
      <dgm:spPr/>
      <dgm:t>
        <a:bodyPr/>
        <a:lstStyle/>
        <a:p>
          <a:endParaRPr lang="en-AU"/>
        </a:p>
      </dgm:t>
    </dgm:pt>
    <dgm:pt modelId="{A640489C-B23E-4742-B910-577D291787C4}">
      <dgm:prSet phldrT="[Text]"/>
      <dgm:spPr/>
      <dgm:t>
        <a:bodyPr/>
        <a:lstStyle/>
        <a:p>
          <a:r>
            <a:rPr lang="en-AU" dirty="0">
              <a:solidFill>
                <a:schemeClr val="tx1"/>
              </a:solidFill>
            </a:rPr>
            <a:t>Link the familiar and the new</a:t>
          </a:r>
        </a:p>
      </dgm:t>
    </dgm:pt>
    <dgm:pt modelId="{0881F7C8-C6F6-4845-A45F-244D06658AD9}" type="parTrans" cxnId="{377780AD-15C7-49F4-BF56-44280D03ED88}">
      <dgm:prSet/>
      <dgm:spPr/>
      <dgm:t>
        <a:bodyPr/>
        <a:lstStyle/>
        <a:p>
          <a:endParaRPr lang="en-AU" dirty="0"/>
        </a:p>
      </dgm:t>
    </dgm:pt>
    <dgm:pt modelId="{08771233-2272-46F4-A76F-C7973DDD7737}" type="sibTrans" cxnId="{377780AD-15C7-49F4-BF56-44280D03ED88}">
      <dgm:prSet/>
      <dgm:spPr/>
      <dgm:t>
        <a:bodyPr/>
        <a:lstStyle/>
        <a:p>
          <a:endParaRPr lang="en-AU"/>
        </a:p>
      </dgm:t>
    </dgm:pt>
    <dgm:pt modelId="{28E9BF25-3201-4E32-8699-B25996E5D66B}">
      <dgm:prSet phldrT="[Text]"/>
      <dgm:spPr/>
      <dgm:t>
        <a:bodyPr/>
        <a:lstStyle/>
        <a:p>
          <a:r>
            <a:rPr lang="en-AU" dirty="0">
              <a:solidFill>
                <a:schemeClr val="tx1"/>
              </a:solidFill>
            </a:rPr>
            <a:t>Prompt students to connect prior knowledge</a:t>
          </a:r>
        </a:p>
      </dgm:t>
    </dgm:pt>
    <dgm:pt modelId="{7098F6A2-77EF-4E69-9A0E-7463CC620E6D}" type="parTrans" cxnId="{0C7F39A4-0A85-4FB9-B500-9B6AC8DDF989}">
      <dgm:prSet/>
      <dgm:spPr/>
      <dgm:t>
        <a:bodyPr/>
        <a:lstStyle/>
        <a:p>
          <a:endParaRPr lang="en-AU" dirty="0"/>
        </a:p>
      </dgm:t>
    </dgm:pt>
    <dgm:pt modelId="{377F6A89-1BB0-4542-9A9C-75B8F2BBFF98}" type="sibTrans" cxnId="{0C7F39A4-0A85-4FB9-B500-9B6AC8DDF989}">
      <dgm:prSet/>
      <dgm:spPr/>
      <dgm:t>
        <a:bodyPr/>
        <a:lstStyle/>
        <a:p>
          <a:endParaRPr lang="en-AU"/>
        </a:p>
      </dgm:t>
    </dgm:pt>
    <dgm:pt modelId="{BE9C3F32-89AF-43F8-8DF3-A9C0BCA783CF}">
      <dgm:prSet phldrT="[Text]"/>
      <dgm:spPr/>
      <dgm:t>
        <a:bodyPr/>
        <a:lstStyle/>
        <a:p>
          <a:r>
            <a:rPr lang="en-AU" dirty="0"/>
            <a:t>Introduce and consolidate</a:t>
          </a:r>
        </a:p>
      </dgm:t>
    </dgm:pt>
    <dgm:pt modelId="{A1469269-DC6E-45AD-8743-A8FBB2D9EFDE}" type="parTrans" cxnId="{13033853-4FD9-4F21-B6CD-654BF3AF9359}">
      <dgm:prSet/>
      <dgm:spPr/>
      <dgm:t>
        <a:bodyPr/>
        <a:lstStyle/>
        <a:p>
          <a:endParaRPr lang="en-AU"/>
        </a:p>
      </dgm:t>
    </dgm:pt>
    <dgm:pt modelId="{C809B8F9-D729-40CC-9ED8-FD6E426E1C76}" type="sibTrans" cxnId="{13033853-4FD9-4F21-B6CD-654BF3AF9359}">
      <dgm:prSet/>
      <dgm:spPr/>
      <dgm:t>
        <a:bodyPr/>
        <a:lstStyle/>
        <a:p>
          <a:endParaRPr lang="en-AU"/>
        </a:p>
      </dgm:t>
    </dgm:pt>
    <dgm:pt modelId="{0CFC0876-A9DC-4BBB-93AA-CEB02A5FF3FF}">
      <dgm:prSet phldrT="[Text]"/>
      <dgm:spPr/>
      <dgm:t>
        <a:bodyPr/>
        <a:lstStyle/>
        <a:p>
          <a:r>
            <a:rPr lang="en-AU" dirty="0"/>
            <a:t>Apply</a:t>
          </a:r>
        </a:p>
      </dgm:t>
    </dgm:pt>
    <dgm:pt modelId="{1F3E798B-1684-450D-9576-D6804D8A8EC3}" type="parTrans" cxnId="{C6282F17-B9A2-436F-A394-57E512B74E7F}">
      <dgm:prSet/>
      <dgm:spPr/>
      <dgm:t>
        <a:bodyPr/>
        <a:lstStyle/>
        <a:p>
          <a:endParaRPr lang="en-AU"/>
        </a:p>
      </dgm:t>
    </dgm:pt>
    <dgm:pt modelId="{E68CBA61-9ACC-4B33-B0AC-22F3257EB4FE}" type="sibTrans" cxnId="{C6282F17-B9A2-436F-A394-57E512B74E7F}">
      <dgm:prSet/>
      <dgm:spPr/>
      <dgm:t>
        <a:bodyPr/>
        <a:lstStyle/>
        <a:p>
          <a:endParaRPr lang="en-AU"/>
        </a:p>
      </dgm:t>
    </dgm:pt>
    <dgm:pt modelId="{F1BCB9F7-585F-49FC-A7CA-EBEAE449F89E}">
      <dgm:prSet phldrT="[Text]"/>
      <dgm:spPr/>
      <dgm:t>
        <a:bodyPr/>
        <a:lstStyle/>
        <a:p>
          <a:r>
            <a:rPr lang="en-AU" dirty="0"/>
            <a:t>Far transfer</a:t>
          </a:r>
        </a:p>
      </dgm:t>
    </dgm:pt>
    <dgm:pt modelId="{934A7AB2-46D3-4883-9F21-FFE5B4095FA4}" type="parTrans" cxnId="{18C3469D-0208-4117-9C9F-71B006FB77C7}">
      <dgm:prSet/>
      <dgm:spPr/>
      <dgm:t>
        <a:bodyPr/>
        <a:lstStyle/>
        <a:p>
          <a:endParaRPr lang="en-AU"/>
        </a:p>
      </dgm:t>
    </dgm:pt>
    <dgm:pt modelId="{844340C2-FB6E-4AA2-BBE4-781924D315B1}" type="sibTrans" cxnId="{18C3469D-0208-4117-9C9F-71B006FB77C7}">
      <dgm:prSet/>
      <dgm:spPr/>
      <dgm:t>
        <a:bodyPr/>
        <a:lstStyle/>
        <a:p>
          <a:endParaRPr lang="en-AU"/>
        </a:p>
      </dgm:t>
    </dgm:pt>
    <dgm:pt modelId="{1E1FE275-CF00-4F68-B7A8-BA610D0AB16B}" type="pres">
      <dgm:prSet presAssocID="{1EFF0018-2857-4ECA-B0D4-67C86CE4F2E0}" presName="mainComposite" presStyleCnt="0">
        <dgm:presLayoutVars>
          <dgm:chPref val="1"/>
          <dgm:dir/>
          <dgm:animOne val="branch"/>
          <dgm:animLvl val="lvl"/>
          <dgm:resizeHandles val="exact"/>
        </dgm:presLayoutVars>
      </dgm:prSet>
      <dgm:spPr/>
    </dgm:pt>
    <dgm:pt modelId="{4F73A036-3307-4F8D-BA29-B7BAA02D6A96}" type="pres">
      <dgm:prSet presAssocID="{1EFF0018-2857-4ECA-B0D4-67C86CE4F2E0}" presName="hierFlow" presStyleCnt="0"/>
      <dgm:spPr/>
    </dgm:pt>
    <dgm:pt modelId="{0C2CAE4E-5556-4F63-A51F-F30D81DB48DA}" type="pres">
      <dgm:prSet presAssocID="{1EFF0018-2857-4ECA-B0D4-67C86CE4F2E0}" presName="firstBuf" presStyleCnt="0"/>
      <dgm:spPr/>
    </dgm:pt>
    <dgm:pt modelId="{4B72B30C-D66D-416D-9963-072047925E91}" type="pres">
      <dgm:prSet presAssocID="{1EFF0018-2857-4ECA-B0D4-67C86CE4F2E0}" presName="hierChild1" presStyleCnt="0">
        <dgm:presLayoutVars>
          <dgm:chPref val="1"/>
          <dgm:animOne val="branch"/>
          <dgm:animLvl val="lvl"/>
        </dgm:presLayoutVars>
      </dgm:prSet>
      <dgm:spPr/>
    </dgm:pt>
    <dgm:pt modelId="{9619084C-1B31-4040-ACDC-1FA795EF1F67}" type="pres">
      <dgm:prSet presAssocID="{78ED5E23-A526-4728-A666-D2DC9AC398FE}" presName="Name17" presStyleCnt="0"/>
      <dgm:spPr/>
    </dgm:pt>
    <dgm:pt modelId="{DCC4AD05-EE2D-4955-A506-6B3766B61797}" type="pres">
      <dgm:prSet presAssocID="{78ED5E23-A526-4728-A666-D2DC9AC398FE}" presName="level1Shape" presStyleLbl="node0" presStyleIdx="0" presStyleCnt="1" custScaleY="209276">
        <dgm:presLayoutVars>
          <dgm:chPref val="3"/>
        </dgm:presLayoutVars>
      </dgm:prSet>
      <dgm:spPr/>
    </dgm:pt>
    <dgm:pt modelId="{40F2F003-4E25-4C07-B20E-6FFF4DBFAAE5}" type="pres">
      <dgm:prSet presAssocID="{78ED5E23-A526-4728-A666-D2DC9AC398FE}" presName="hierChild2" presStyleCnt="0"/>
      <dgm:spPr/>
    </dgm:pt>
    <dgm:pt modelId="{5947D062-822E-43C6-89FB-A2929D7D3F21}" type="pres">
      <dgm:prSet presAssocID="{7C1A5B63-B4E8-46E4-B00F-FE0C78D38321}" presName="Name25" presStyleLbl="parChTrans1D2" presStyleIdx="0" presStyleCnt="2"/>
      <dgm:spPr/>
    </dgm:pt>
    <dgm:pt modelId="{EE52965A-6FE1-4CD1-A869-9BA9DA6913EB}" type="pres">
      <dgm:prSet presAssocID="{7C1A5B63-B4E8-46E4-B00F-FE0C78D38321}" presName="connTx" presStyleLbl="parChTrans1D2" presStyleIdx="0" presStyleCnt="2"/>
      <dgm:spPr/>
    </dgm:pt>
    <dgm:pt modelId="{AF8DBAD7-8BBB-4278-AC89-0247A4A61210}" type="pres">
      <dgm:prSet presAssocID="{78BCE71A-E6CA-433A-AB0C-5620028C934D}" presName="Name30" presStyleCnt="0"/>
      <dgm:spPr/>
    </dgm:pt>
    <dgm:pt modelId="{5DEF4398-5DFD-49C9-9DA1-8132744FF70B}" type="pres">
      <dgm:prSet presAssocID="{78BCE71A-E6CA-433A-AB0C-5620028C934D}" presName="level2Shape" presStyleLbl="node2" presStyleIdx="0" presStyleCnt="2"/>
      <dgm:spPr/>
    </dgm:pt>
    <dgm:pt modelId="{028D2D98-2C1F-4169-AE30-136ABD884256}" type="pres">
      <dgm:prSet presAssocID="{78BCE71A-E6CA-433A-AB0C-5620028C934D}" presName="hierChild3" presStyleCnt="0"/>
      <dgm:spPr/>
    </dgm:pt>
    <dgm:pt modelId="{41BC308A-9061-49E2-82A4-5378C845130D}" type="pres">
      <dgm:prSet presAssocID="{16AADBE7-62B3-4BDE-B30A-0A796A3AD885}" presName="Name25" presStyleLbl="parChTrans1D3" presStyleIdx="0" presStyleCnt="3"/>
      <dgm:spPr/>
    </dgm:pt>
    <dgm:pt modelId="{1B25C183-D0CC-4FA4-BA78-98AC3F45AA84}" type="pres">
      <dgm:prSet presAssocID="{16AADBE7-62B3-4BDE-B30A-0A796A3AD885}" presName="connTx" presStyleLbl="parChTrans1D3" presStyleIdx="0" presStyleCnt="3"/>
      <dgm:spPr/>
    </dgm:pt>
    <dgm:pt modelId="{6BC710B0-959C-4481-90CC-09FE8ABC2836}" type="pres">
      <dgm:prSet presAssocID="{EF457D71-7D36-4F4C-9F32-B7D58C82D938}" presName="Name30" presStyleCnt="0"/>
      <dgm:spPr/>
    </dgm:pt>
    <dgm:pt modelId="{2EBA330E-5C4D-49C4-B14F-C3B29C7225A1}" type="pres">
      <dgm:prSet presAssocID="{EF457D71-7D36-4F4C-9F32-B7D58C82D938}" presName="level2Shape" presStyleLbl="node3" presStyleIdx="0" presStyleCnt="3"/>
      <dgm:spPr/>
    </dgm:pt>
    <dgm:pt modelId="{5C6AE312-83AC-48A2-B610-EC2F308BC38C}" type="pres">
      <dgm:prSet presAssocID="{EF457D71-7D36-4F4C-9F32-B7D58C82D938}" presName="hierChild3" presStyleCnt="0"/>
      <dgm:spPr/>
    </dgm:pt>
    <dgm:pt modelId="{EE84BDDD-43F0-4D0E-AEA7-16022797E148}" type="pres">
      <dgm:prSet presAssocID="{A181DD46-519A-4935-AF4F-CF55FAFAFEBB}" presName="Name25" presStyleLbl="parChTrans1D3" presStyleIdx="1" presStyleCnt="3"/>
      <dgm:spPr/>
    </dgm:pt>
    <dgm:pt modelId="{D27FC018-C49B-4F64-B557-51CC0EA7BB3E}" type="pres">
      <dgm:prSet presAssocID="{A181DD46-519A-4935-AF4F-CF55FAFAFEBB}" presName="connTx" presStyleLbl="parChTrans1D3" presStyleIdx="1" presStyleCnt="3"/>
      <dgm:spPr/>
    </dgm:pt>
    <dgm:pt modelId="{91ADDE84-52D1-4C86-8D3E-60E308A8477F}" type="pres">
      <dgm:prSet presAssocID="{B7AA5252-E0B7-44FD-BBA5-7FC29320DC78}" presName="Name30" presStyleCnt="0"/>
      <dgm:spPr/>
    </dgm:pt>
    <dgm:pt modelId="{26EDD3A9-D8F3-4362-896D-35DAA1EE043A}" type="pres">
      <dgm:prSet presAssocID="{B7AA5252-E0B7-44FD-BBA5-7FC29320DC78}" presName="level2Shape" presStyleLbl="node3" presStyleIdx="1" presStyleCnt="3"/>
      <dgm:spPr/>
    </dgm:pt>
    <dgm:pt modelId="{978B81FF-F3BE-436C-A9C8-62961F5A6E95}" type="pres">
      <dgm:prSet presAssocID="{B7AA5252-E0B7-44FD-BBA5-7FC29320DC78}" presName="hierChild3" presStyleCnt="0"/>
      <dgm:spPr/>
    </dgm:pt>
    <dgm:pt modelId="{CBFE22B8-517B-4A9C-A730-6E86545A9192}" type="pres">
      <dgm:prSet presAssocID="{0881F7C8-C6F6-4845-A45F-244D06658AD9}" presName="Name25" presStyleLbl="parChTrans1D2" presStyleIdx="1" presStyleCnt="2"/>
      <dgm:spPr/>
    </dgm:pt>
    <dgm:pt modelId="{3A40B366-360A-4CC3-B332-750CC2772761}" type="pres">
      <dgm:prSet presAssocID="{0881F7C8-C6F6-4845-A45F-244D06658AD9}" presName="connTx" presStyleLbl="parChTrans1D2" presStyleIdx="1" presStyleCnt="2"/>
      <dgm:spPr/>
    </dgm:pt>
    <dgm:pt modelId="{CB191153-4C1D-4301-835B-324848AB2D9D}" type="pres">
      <dgm:prSet presAssocID="{A640489C-B23E-4742-B910-577D291787C4}" presName="Name30" presStyleCnt="0"/>
      <dgm:spPr/>
    </dgm:pt>
    <dgm:pt modelId="{DA51A4A8-31E7-4932-B43C-EA6389075105}" type="pres">
      <dgm:prSet presAssocID="{A640489C-B23E-4742-B910-577D291787C4}" presName="level2Shape" presStyleLbl="node2" presStyleIdx="1" presStyleCnt="2"/>
      <dgm:spPr/>
    </dgm:pt>
    <dgm:pt modelId="{93B2EBC9-908A-43E6-BB57-6C53A5159260}" type="pres">
      <dgm:prSet presAssocID="{A640489C-B23E-4742-B910-577D291787C4}" presName="hierChild3" presStyleCnt="0"/>
      <dgm:spPr/>
    </dgm:pt>
    <dgm:pt modelId="{4140E339-2A1A-49FF-A825-44E8CFC4734B}" type="pres">
      <dgm:prSet presAssocID="{7098F6A2-77EF-4E69-9A0E-7463CC620E6D}" presName="Name25" presStyleLbl="parChTrans1D3" presStyleIdx="2" presStyleCnt="3"/>
      <dgm:spPr/>
    </dgm:pt>
    <dgm:pt modelId="{A0E0C1CD-995B-420F-9851-E762DC566870}" type="pres">
      <dgm:prSet presAssocID="{7098F6A2-77EF-4E69-9A0E-7463CC620E6D}" presName="connTx" presStyleLbl="parChTrans1D3" presStyleIdx="2" presStyleCnt="3"/>
      <dgm:spPr/>
    </dgm:pt>
    <dgm:pt modelId="{685D7A73-AECE-4AEC-B260-04980C2D0A09}" type="pres">
      <dgm:prSet presAssocID="{28E9BF25-3201-4E32-8699-B25996E5D66B}" presName="Name30" presStyleCnt="0"/>
      <dgm:spPr/>
    </dgm:pt>
    <dgm:pt modelId="{5C442D90-9E30-4BCF-B90C-22209744EF14}" type="pres">
      <dgm:prSet presAssocID="{28E9BF25-3201-4E32-8699-B25996E5D66B}" presName="level2Shape" presStyleLbl="node3" presStyleIdx="2" presStyleCnt="3"/>
      <dgm:spPr/>
    </dgm:pt>
    <dgm:pt modelId="{9B4E97A7-F50B-4B59-B33E-D30AD32739DD}" type="pres">
      <dgm:prSet presAssocID="{28E9BF25-3201-4E32-8699-B25996E5D66B}" presName="hierChild3" presStyleCnt="0"/>
      <dgm:spPr/>
    </dgm:pt>
    <dgm:pt modelId="{BD4178A5-3513-4D47-BD7A-9AC974FFA591}" type="pres">
      <dgm:prSet presAssocID="{1EFF0018-2857-4ECA-B0D4-67C86CE4F2E0}" presName="bgShapesFlow" presStyleCnt="0"/>
      <dgm:spPr/>
    </dgm:pt>
    <dgm:pt modelId="{FCC7BE8C-5156-4299-8E95-4ADFCAA15B17}" type="pres">
      <dgm:prSet presAssocID="{BE9C3F32-89AF-43F8-8DF3-A9C0BCA783CF}" presName="rectComp" presStyleCnt="0"/>
      <dgm:spPr/>
    </dgm:pt>
    <dgm:pt modelId="{9569AC18-A05C-4E3A-8ADA-6BC8476E6191}" type="pres">
      <dgm:prSet presAssocID="{BE9C3F32-89AF-43F8-8DF3-A9C0BCA783CF}" presName="bgRect" presStyleLbl="bgShp" presStyleIdx="0" presStyleCnt="3"/>
      <dgm:spPr/>
    </dgm:pt>
    <dgm:pt modelId="{EC59A284-F6F8-47F7-97E7-747DE879A404}" type="pres">
      <dgm:prSet presAssocID="{BE9C3F32-89AF-43F8-8DF3-A9C0BCA783CF}" presName="bgRectTx" presStyleLbl="bgShp" presStyleIdx="0" presStyleCnt="3">
        <dgm:presLayoutVars>
          <dgm:bulletEnabled val="1"/>
        </dgm:presLayoutVars>
      </dgm:prSet>
      <dgm:spPr/>
    </dgm:pt>
    <dgm:pt modelId="{D65106AA-5577-4B25-A69E-465B7397867C}" type="pres">
      <dgm:prSet presAssocID="{BE9C3F32-89AF-43F8-8DF3-A9C0BCA783CF}" presName="spComp" presStyleCnt="0"/>
      <dgm:spPr/>
    </dgm:pt>
    <dgm:pt modelId="{84ADB5D9-9114-42AD-9A28-E14D07DD7577}" type="pres">
      <dgm:prSet presAssocID="{BE9C3F32-89AF-43F8-8DF3-A9C0BCA783CF}" presName="hSp" presStyleCnt="0"/>
      <dgm:spPr/>
    </dgm:pt>
    <dgm:pt modelId="{9C59CEEA-D667-4110-9F5C-9C8D005B9DF9}" type="pres">
      <dgm:prSet presAssocID="{0CFC0876-A9DC-4BBB-93AA-CEB02A5FF3FF}" presName="rectComp" presStyleCnt="0"/>
      <dgm:spPr/>
    </dgm:pt>
    <dgm:pt modelId="{36E3B06A-584F-427B-8E31-8EB877C15AC1}" type="pres">
      <dgm:prSet presAssocID="{0CFC0876-A9DC-4BBB-93AA-CEB02A5FF3FF}" presName="bgRect" presStyleLbl="bgShp" presStyleIdx="1" presStyleCnt="3"/>
      <dgm:spPr/>
    </dgm:pt>
    <dgm:pt modelId="{8F14423C-77ED-4FA4-9A16-D3768A3AEF50}" type="pres">
      <dgm:prSet presAssocID="{0CFC0876-A9DC-4BBB-93AA-CEB02A5FF3FF}" presName="bgRectTx" presStyleLbl="bgShp" presStyleIdx="1" presStyleCnt="3">
        <dgm:presLayoutVars>
          <dgm:bulletEnabled val="1"/>
        </dgm:presLayoutVars>
      </dgm:prSet>
      <dgm:spPr/>
    </dgm:pt>
    <dgm:pt modelId="{206B72B1-204D-4F17-A969-003A19270DAF}" type="pres">
      <dgm:prSet presAssocID="{0CFC0876-A9DC-4BBB-93AA-CEB02A5FF3FF}" presName="spComp" presStyleCnt="0"/>
      <dgm:spPr/>
    </dgm:pt>
    <dgm:pt modelId="{CC43F7CB-F3A7-4A73-AA42-BCC10242A984}" type="pres">
      <dgm:prSet presAssocID="{0CFC0876-A9DC-4BBB-93AA-CEB02A5FF3FF}" presName="hSp" presStyleCnt="0"/>
      <dgm:spPr/>
    </dgm:pt>
    <dgm:pt modelId="{AFF61330-AC5D-47FF-9077-8133068B50AE}" type="pres">
      <dgm:prSet presAssocID="{F1BCB9F7-585F-49FC-A7CA-EBEAE449F89E}" presName="rectComp" presStyleCnt="0"/>
      <dgm:spPr/>
    </dgm:pt>
    <dgm:pt modelId="{BFBA9D73-6BCD-4A3E-910E-8AD3624F7138}" type="pres">
      <dgm:prSet presAssocID="{F1BCB9F7-585F-49FC-A7CA-EBEAE449F89E}" presName="bgRect" presStyleLbl="bgShp" presStyleIdx="2" presStyleCnt="3"/>
      <dgm:spPr/>
    </dgm:pt>
    <dgm:pt modelId="{8A81B553-0AFD-4B03-B4CE-9DE0EDD9A0A1}" type="pres">
      <dgm:prSet presAssocID="{F1BCB9F7-585F-49FC-A7CA-EBEAE449F89E}" presName="bgRectTx" presStyleLbl="bgShp" presStyleIdx="2" presStyleCnt="3">
        <dgm:presLayoutVars>
          <dgm:bulletEnabled val="1"/>
        </dgm:presLayoutVars>
      </dgm:prSet>
      <dgm:spPr/>
    </dgm:pt>
  </dgm:ptLst>
  <dgm:cxnLst>
    <dgm:cxn modelId="{D8393C00-9679-4875-A427-349A6FFF3C8E}" type="presOf" srcId="{BE9C3F32-89AF-43F8-8DF3-A9C0BCA783CF}" destId="{EC59A284-F6F8-47F7-97E7-747DE879A404}" srcOrd="1" destOrd="0" presId="urn:microsoft.com/office/officeart/2005/8/layout/hierarchy5"/>
    <dgm:cxn modelId="{BC58DF02-AD1E-44E5-8E81-3EB603F4772B}" type="presOf" srcId="{0CFC0876-A9DC-4BBB-93AA-CEB02A5FF3FF}" destId="{8F14423C-77ED-4FA4-9A16-D3768A3AEF50}" srcOrd="1" destOrd="0" presId="urn:microsoft.com/office/officeart/2005/8/layout/hierarchy5"/>
    <dgm:cxn modelId="{515CEB0E-8B77-4885-9A44-06C7E6FD3950}" type="presOf" srcId="{BE9C3F32-89AF-43F8-8DF3-A9C0BCA783CF}" destId="{9569AC18-A05C-4E3A-8ADA-6BC8476E6191}" srcOrd="0" destOrd="0" presId="urn:microsoft.com/office/officeart/2005/8/layout/hierarchy5"/>
    <dgm:cxn modelId="{C62A0710-1143-442C-942C-5E7F62BD18D1}" type="presOf" srcId="{0881F7C8-C6F6-4845-A45F-244D06658AD9}" destId="{3A40B366-360A-4CC3-B332-750CC2772761}" srcOrd="1" destOrd="0" presId="urn:microsoft.com/office/officeart/2005/8/layout/hierarchy5"/>
    <dgm:cxn modelId="{FECCD911-32ED-4B8A-ACE1-E8892DF9402D}" type="presOf" srcId="{0881F7C8-C6F6-4845-A45F-244D06658AD9}" destId="{CBFE22B8-517B-4A9C-A730-6E86545A9192}" srcOrd="0" destOrd="0" presId="urn:microsoft.com/office/officeart/2005/8/layout/hierarchy5"/>
    <dgm:cxn modelId="{CD059A15-E052-4CCD-BE1E-76B42F570EA1}" type="presOf" srcId="{28E9BF25-3201-4E32-8699-B25996E5D66B}" destId="{5C442D90-9E30-4BCF-B90C-22209744EF14}" srcOrd="0" destOrd="0" presId="urn:microsoft.com/office/officeart/2005/8/layout/hierarchy5"/>
    <dgm:cxn modelId="{C6282F17-B9A2-436F-A394-57E512B74E7F}" srcId="{1EFF0018-2857-4ECA-B0D4-67C86CE4F2E0}" destId="{0CFC0876-A9DC-4BBB-93AA-CEB02A5FF3FF}" srcOrd="2" destOrd="0" parTransId="{1F3E798B-1684-450D-9576-D6804D8A8EC3}" sibTransId="{E68CBA61-9ACC-4B33-B0AC-22F3257EB4FE}"/>
    <dgm:cxn modelId="{F3070A23-DC78-4CA7-8E6E-743F1CFF484B}" srcId="{78BCE71A-E6CA-433A-AB0C-5620028C934D}" destId="{B7AA5252-E0B7-44FD-BBA5-7FC29320DC78}" srcOrd="1" destOrd="0" parTransId="{A181DD46-519A-4935-AF4F-CF55FAFAFEBB}" sibTransId="{56AF44FB-56A7-4A21-B4BC-D5487F6FC595}"/>
    <dgm:cxn modelId="{A7F4432B-2771-4BCD-9551-E5D048FF6555}" type="presOf" srcId="{16AADBE7-62B3-4BDE-B30A-0A796A3AD885}" destId="{1B25C183-D0CC-4FA4-BA78-98AC3F45AA84}" srcOrd="1" destOrd="0" presId="urn:microsoft.com/office/officeart/2005/8/layout/hierarchy5"/>
    <dgm:cxn modelId="{F6FE832B-9769-4BC6-86A1-3FA2BE3035DF}" type="presOf" srcId="{16AADBE7-62B3-4BDE-B30A-0A796A3AD885}" destId="{41BC308A-9061-49E2-82A4-5378C845130D}" srcOrd="0" destOrd="0" presId="urn:microsoft.com/office/officeart/2005/8/layout/hierarchy5"/>
    <dgm:cxn modelId="{929F8535-0043-4859-9838-A97B8031ADEB}" type="presOf" srcId="{EF457D71-7D36-4F4C-9F32-B7D58C82D938}" destId="{2EBA330E-5C4D-49C4-B14F-C3B29C7225A1}" srcOrd="0" destOrd="0" presId="urn:microsoft.com/office/officeart/2005/8/layout/hierarchy5"/>
    <dgm:cxn modelId="{7EE9FC3A-0FE9-4254-AE39-3D309F6E8CC3}" type="presOf" srcId="{A181DD46-519A-4935-AF4F-CF55FAFAFEBB}" destId="{EE84BDDD-43F0-4D0E-AEA7-16022797E148}" srcOrd="0" destOrd="0" presId="urn:microsoft.com/office/officeart/2005/8/layout/hierarchy5"/>
    <dgm:cxn modelId="{0E406462-6B70-4C81-B1AC-83E9C4B8E859}" srcId="{78BCE71A-E6CA-433A-AB0C-5620028C934D}" destId="{EF457D71-7D36-4F4C-9F32-B7D58C82D938}" srcOrd="0" destOrd="0" parTransId="{16AADBE7-62B3-4BDE-B30A-0A796A3AD885}" sibTransId="{8A97B8BF-65F7-4F31-B560-4B91AB1FF61B}"/>
    <dgm:cxn modelId="{1294C371-CCA0-4618-894D-FD03655EFED2}" type="presOf" srcId="{F1BCB9F7-585F-49FC-A7CA-EBEAE449F89E}" destId="{8A81B553-0AFD-4B03-B4CE-9DE0EDD9A0A1}" srcOrd="1" destOrd="0" presId="urn:microsoft.com/office/officeart/2005/8/layout/hierarchy5"/>
    <dgm:cxn modelId="{13033853-4FD9-4F21-B6CD-654BF3AF9359}" srcId="{1EFF0018-2857-4ECA-B0D4-67C86CE4F2E0}" destId="{BE9C3F32-89AF-43F8-8DF3-A9C0BCA783CF}" srcOrd="1" destOrd="0" parTransId="{A1469269-DC6E-45AD-8743-A8FBB2D9EFDE}" sibTransId="{C809B8F9-D729-40CC-9ED8-FD6E426E1C76}"/>
    <dgm:cxn modelId="{B2339C59-160B-4233-92F2-F1D6C80FC43C}" type="presOf" srcId="{78BCE71A-E6CA-433A-AB0C-5620028C934D}" destId="{5DEF4398-5DFD-49C9-9DA1-8132744FF70B}" srcOrd="0" destOrd="0" presId="urn:microsoft.com/office/officeart/2005/8/layout/hierarchy5"/>
    <dgm:cxn modelId="{10BDBB7C-1E67-45AB-8A8E-CE6FE00A2374}" type="presOf" srcId="{A640489C-B23E-4742-B910-577D291787C4}" destId="{DA51A4A8-31E7-4932-B43C-EA6389075105}" srcOrd="0" destOrd="0" presId="urn:microsoft.com/office/officeart/2005/8/layout/hierarchy5"/>
    <dgm:cxn modelId="{29374085-6E34-4BE7-AFF8-37DFCAE40144}" type="presOf" srcId="{7C1A5B63-B4E8-46E4-B00F-FE0C78D38321}" destId="{EE52965A-6FE1-4CD1-A869-9BA9DA6913EB}" srcOrd="1" destOrd="0" presId="urn:microsoft.com/office/officeart/2005/8/layout/hierarchy5"/>
    <dgm:cxn modelId="{9D6FAC86-125D-4DB4-A284-EC8127802146}" type="presOf" srcId="{7C1A5B63-B4E8-46E4-B00F-FE0C78D38321}" destId="{5947D062-822E-43C6-89FB-A2929D7D3F21}" srcOrd="0" destOrd="0" presId="urn:microsoft.com/office/officeart/2005/8/layout/hierarchy5"/>
    <dgm:cxn modelId="{ADA05E9D-23A5-4889-95D9-8221877DE5DE}" type="presOf" srcId="{A181DD46-519A-4935-AF4F-CF55FAFAFEBB}" destId="{D27FC018-C49B-4F64-B557-51CC0EA7BB3E}" srcOrd="1" destOrd="0" presId="urn:microsoft.com/office/officeart/2005/8/layout/hierarchy5"/>
    <dgm:cxn modelId="{18C3469D-0208-4117-9C9F-71B006FB77C7}" srcId="{1EFF0018-2857-4ECA-B0D4-67C86CE4F2E0}" destId="{F1BCB9F7-585F-49FC-A7CA-EBEAE449F89E}" srcOrd="3" destOrd="0" parTransId="{934A7AB2-46D3-4883-9F21-FFE5B4095FA4}" sibTransId="{844340C2-FB6E-4AA2-BBE4-781924D315B1}"/>
    <dgm:cxn modelId="{0C7F39A4-0A85-4FB9-B500-9B6AC8DDF989}" srcId="{A640489C-B23E-4742-B910-577D291787C4}" destId="{28E9BF25-3201-4E32-8699-B25996E5D66B}" srcOrd="0" destOrd="0" parTransId="{7098F6A2-77EF-4E69-9A0E-7463CC620E6D}" sibTransId="{377F6A89-1BB0-4542-9A9C-75B8F2BBFF98}"/>
    <dgm:cxn modelId="{31FCF2A9-52BF-4ECC-A15B-40E0F47E88BF}" type="presOf" srcId="{1EFF0018-2857-4ECA-B0D4-67C86CE4F2E0}" destId="{1E1FE275-CF00-4F68-B7A8-BA610D0AB16B}" srcOrd="0" destOrd="0" presId="urn:microsoft.com/office/officeart/2005/8/layout/hierarchy5"/>
    <dgm:cxn modelId="{18FFFAAB-4E5B-41E4-9BC5-D4A8AF00CDE5}" type="presOf" srcId="{78ED5E23-A526-4728-A666-D2DC9AC398FE}" destId="{DCC4AD05-EE2D-4955-A506-6B3766B61797}" srcOrd="0" destOrd="0" presId="urn:microsoft.com/office/officeart/2005/8/layout/hierarchy5"/>
    <dgm:cxn modelId="{377780AD-15C7-49F4-BF56-44280D03ED88}" srcId="{78ED5E23-A526-4728-A666-D2DC9AC398FE}" destId="{A640489C-B23E-4742-B910-577D291787C4}" srcOrd="1" destOrd="0" parTransId="{0881F7C8-C6F6-4845-A45F-244D06658AD9}" sibTransId="{08771233-2272-46F4-A76F-C7973DDD7737}"/>
    <dgm:cxn modelId="{BD097CB7-77EC-4848-B6AA-8F5F8ACFCBAC}" type="presOf" srcId="{F1BCB9F7-585F-49FC-A7CA-EBEAE449F89E}" destId="{BFBA9D73-6BCD-4A3E-910E-8AD3624F7138}" srcOrd="0" destOrd="0" presId="urn:microsoft.com/office/officeart/2005/8/layout/hierarchy5"/>
    <dgm:cxn modelId="{4980B3BA-EC3B-40F9-B62A-A63F437192DB}" type="presOf" srcId="{0CFC0876-A9DC-4BBB-93AA-CEB02A5FF3FF}" destId="{36E3B06A-584F-427B-8E31-8EB877C15AC1}" srcOrd="0" destOrd="0" presId="urn:microsoft.com/office/officeart/2005/8/layout/hierarchy5"/>
    <dgm:cxn modelId="{D357D5C1-F06A-461B-AD10-063ADE83B519}" type="presOf" srcId="{7098F6A2-77EF-4E69-9A0E-7463CC620E6D}" destId="{4140E339-2A1A-49FF-A825-44E8CFC4734B}" srcOrd="0" destOrd="0" presId="urn:microsoft.com/office/officeart/2005/8/layout/hierarchy5"/>
    <dgm:cxn modelId="{05DC75C4-C6D2-4DE5-9B6B-6557B4D307FF}" type="presOf" srcId="{B7AA5252-E0B7-44FD-BBA5-7FC29320DC78}" destId="{26EDD3A9-D8F3-4362-896D-35DAA1EE043A}" srcOrd="0" destOrd="0" presId="urn:microsoft.com/office/officeart/2005/8/layout/hierarchy5"/>
    <dgm:cxn modelId="{07520ACC-AF76-49AA-84E0-CEBFA06EEBDD}" type="presOf" srcId="{7098F6A2-77EF-4E69-9A0E-7463CC620E6D}" destId="{A0E0C1CD-995B-420F-9851-E762DC566870}" srcOrd="1" destOrd="0" presId="urn:microsoft.com/office/officeart/2005/8/layout/hierarchy5"/>
    <dgm:cxn modelId="{B3328FDD-3923-4870-BFA4-F06511694250}" srcId="{1EFF0018-2857-4ECA-B0D4-67C86CE4F2E0}" destId="{78ED5E23-A526-4728-A666-D2DC9AC398FE}" srcOrd="0" destOrd="0" parTransId="{234C8481-48F2-4730-894F-A356E3BF1FF9}" sibTransId="{C8C21FDC-C631-4077-8384-0BADE6B10847}"/>
    <dgm:cxn modelId="{AA1B37E4-6988-47C3-AE9B-103B3D450C6D}" srcId="{78ED5E23-A526-4728-A666-D2DC9AC398FE}" destId="{78BCE71A-E6CA-433A-AB0C-5620028C934D}" srcOrd="0" destOrd="0" parTransId="{7C1A5B63-B4E8-46E4-B00F-FE0C78D38321}" sibTransId="{59B80150-4A0A-4571-8B69-A154F319895B}"/>
    <dgm:cxn modelId="{5F64F378-A519-4384-AF7A-2C9887593B66}" type="presParOf" srcId="{1E1FE275-CF00-4F68-B7A8-BA610D0AB16B}" destId="{4F73A036-3307-4F8D-BA29-B7BAA02D6A96}" srcOrd="0" destOrd="0" presId="urn:microsoft.com/office/officeart/2005/8/layout/hierarchy5"/>
    <dgm:cxn modelId="{7DA2F0E8-FED7-404F-B28B-986013653DAB}" type="presParOf" srcId="{4F73A036-3307-4F8D-BA29-B7BAA02D6A96}" destId="{0C2CAE4E-5556-4F63-A51F-F30D81DB48DA}" srcOrd="0" destOrd="0" presId="urn:microsoft.com/office/officeart/2005/8/layout/hierarchy5"/>
    <dgm:cxn modelId="{C51D07AE-B476-420A-81FD-345790C20D47}" type="presParOf" srcId="{4F73A036-3307-4F8D-BA29-B7BAA02D6A96}" destId="{4B72B30C-D66D-416D-9963-072047925E91}" srcOrd="1" destOrd="0" presId="urn:microsoft.com/office/officeart/2005/8/layout/hierarchy5"/>
    <dgm:cxn modelId="{79A74387-0B5E-45CE-B087-CA98D5E6D4E1}" type="presParOf" srcId="{4B72B30C-D66D-416D-9963-072047925E91}" destId="{9619084C-1B31-4040-ACDC-1FA795EF1F67}" srcOrd="0" destOrd="0" presId="urn:microsoft.com/office/officeart/2005/8/layout/hierarchy5"/>
    <dgm:cxn modelId="{FDC6EA0B-E6C2-4779-83F1-B1979CEB7E4F}" type="presParOf" srcId="{9619084C-1B31-4040-ACDC-1FA795EF1F67}" destId="{DCC4AD05-EE2D-4955-A506-6B3766B61797}" srcOrd="0" destOrd="0" presId="urn:microsoft.com/office/officeart/2005/8/layout/hierarchy5"/>
    <dgm:cxn modelId="{507F8E6E-D09A-442C-AE4E-17902B5294CA}" type="presParOf" srcId="{9619084C-1B31-4040-ACDC-1FA795EF1F67}" destId="{40F2F003-4E25-4C07-B20E-6FFF4DBFAAE5}" srcOrd="1" destOrd="0" presId="urn:microsoft.com/office/officeart/2005/8/layout/hierarchy5"/>
    <dgm:cxn modelId="{5150DCED-D05B-4F2D-BC48-EA855FEA7972}" type="presParOf" srcId="{40F2F003-4E25-4C07-B20E-6FFF4DBFAAE5}" destId="{5947D062-822E-43C6-89FB-A2929D7D3F21}" srcOrd="0" destOrd="0" presId="urn:microsoft.com/office/officeart/2005/8/layout/hierarchy5"/>
    <dgm:cxn modelId="{46A6CC48-C88D-4878-A9EA-904AF9D0DE8C}" type="presParOf" srcId="{5947D062-822E-43C6-89FB-A2929D7D3F21}" destId="{EE52965A-6FE1-4CD1-A869-9BA9DA6913EB}" srcOrd="0" destOrd="0" presId="urn:microsoft.com/office/officeart/2005/8/layout/hierarchy5"/>
    <dgm:cxn modelId="{63F7825A-A033-4D36-92E4-1D6685543905}" type="presParOf" srcId="{40F2F003-4E25-4C07-B20E-6FFF4DBFAAE5}" destId="{AF8DBAD7-8BBB-4278-AC89-0247A4A61210}" srcOrd="1" destOrd="0" presId="urn:microsoft.com/office/officeart/2005/8/layout/hierarchy5"/>
    <dgm:cxn modelId="{FA5D16D7-A530-413B-852E-871AAF335CD2}" type="presParOf" srcId="{AF8DBAD7-8BBB-4278-AC89-0247A4A61210}" destId="{5DEF4398-5DFD-49C9-9DA1-8132744FF70B}" srcOrd="0" destOrd="0" presId="urn:microsoft.com/office/officeart/2005/8/layout/hierarchy5"/>
    <dgm:cxn modelId="{8B4CB1E8-5E5A-4146-A2C9-7BBC0C13E178}" type="presParOf" srcId="{AF8DBAD7-8BBB-4278-AC89-0247A4A61210}" destId="{028D2D98-2C1F-4169-AE30-136ABD884256}" srcOrd="1" destOrd="0" presId="urn:microsoft.com/office/officeart/2005/8/layout/hierarchy5"/>
    <dgm:cxn modelId="{18883DED-0DC6-48D5-987B-A67995813ECC}" type="presParOf" srcId="{028D2D98-2C1F-4169-AE30-136ABD884256}" destId="{41BC308A-9061-49E2-82A4-5378C845130D}" srcOrd="0" destOrd="0" presId="urn:microsoft.com/office/officeart/2005/8/layout/hierarchy5"/>
    <dgm:cxn modelId="{706D9F3C-C43F-4BC9-AFBB-4A752E776188}" type="presParOf" srcId="{41BC308A-9061-49E2-82A4-5378C845130D}" destId="{1B25C183-D0CC-4FA4-BA78-98AC3F45AA84}" srcOrd="0" destOrd="0" presId="urn:microsoft.com/office/officeart/2005/8/layout/hierarchy5"/>
    <dgm:cxn modelId="{2AED01A0-7FEE-4FF8-B4F5-D8822CBAF924}" type="presParOf" srcId="{028D2D98-2C1F-4169-AE30-136ABD884256}" destId="{6BC710B0-959C-4481-90CC-09FE8ABC2836}" srcOrd="1" destOrd="0" presId="urn:microsoft.com/office/officeart/2005/8/layout/hierarchy5"/>
    <dgm:cxn modelId="{7EFC33B3-FCEF-40CF-A51D-E0FCF1E63C76}" type="presParOf" srcId="{6BC710B0-959C-4481-90CC-09FE8ABC2836}" destId="{2EBA330E-5C4D-49C4-B14F-C3B29C7225A1}" srcOrd="0" destOrd="0" presId="urn:microsoft.com/office/officeart/2005/8/layout/hierarchy5"/>
    <dgm:cxn modelId="{4389F8F3-CBB6-462C-81F9-F0A9CE3DB03C}" type="presParOf" srcId="{6BC710B0-959C-4481-90CC-09FE8ABC2836}" destId="{5C6AE312-83AC-48A2-B610-EC2F308BC38C}" srcOrd="1" destOrd="0" presId="urn:microsoft.com/office/officeart/2005/8/layout/hierarchy5"/>
    <dgm:cxn modelId="{202E345C-B74A-40CA-93DB-72F587DCFC3A}" type="presParOf" srcId="{028D2D98-2C1F-4169-AE30-136ABD884256}" destId="{EE84BDDD-43F0-4D0E-AEA7-16022797E148}" srcOrd="2" destOrd="0" presId="urn:microsoft.com/office/officeart/2005/8/layout/hierarchy5"/>
    <dgm:cxn modelId="{CDA48381-C38A-403B-9E94-6BF22E3DDA43}" type="presParOf" srcId="{EE84BDDD-43F0-4D0E-AEA7-16022797E148}" destId="{D27FC018-C49B-4F64-B557-51CC0EA7BB3E}" srcOrd="0" destOrd="0" presId="urn:microsoft.com/office/officeart/2005/8/layout/hierarchy5"/>
    <dgm:cxn modelId="{0C7F3F36-6F92-4A30-B2D4-B9E90A7B23AE}" type="presParOf" srcId="{028D2D98-2C1F-4169-AE30-136ABD884256}" destId="{91ADDE84-52D1-4C86-8D3E-60E308A8477F}" srcOrd="3" destOrd="0" presId="urn:microsoft.com/office/officeart/2005/8/layout/hierarchy5"/>
    <dgm:cxn modelId="{7420890B-6B3F-46F3-8D3B-520C4FA0F0C9}" type="presParOf" srcId="{91ADDE84-52D1-4C86-8D3E-60E308A8477F}" destId="{26EDD3A9-D8F3-4362-896D-35DAA1EE043A}" srcOrd="0" destOrd="0" presId="urn:microsoft.com/office/officeart/2005/8/layout/hierarchy5"/>
    <dgm:cxn modelId="{8884A25A-E704-4881-8B4A-4E8ECAC95F1A}" type="presParOf" srcId="{91ADDE84-52D1-4C86-8D3E-60E308A8477F}" destId="{978B81FF-F3BE-436C-A9C8-62961F5A6E95}" srcOrd="1" destOrd="0" presId="urn:microsoft.com/office/officeart/2005/8/layout/hierarchy5"/>
    <dgm:cxn modelId="{202DA71F-AB4F-4F3C-97F6-7C4FC7E23178}" type="presParOf" srcId="{40F2F003-4E25-4C07-B20E-6FFF4DBFAAE5}" destId="{CBFE22B8-517B-4A9C-A730-6E86545A9192}" srcOrd="2" destOrd="0" presId="urn:microsoft.com/office/officeart/2005/8/layout/hierarchy5"/>
    <dgm:cxn modelId="{D65616A0-0203-455B-8433-231D41EAF98B}" type="presParOf" srcId="{CBFE22B8-517B-4A9C-A730-6E86545A9192}" destId="{3A40B366-360A-4CC3-B332-750CC2772761}" srcOrd="0" destOrd="0" presId="urn:microsoft.com/office/officeart/2005/8/layout/hierarchy5"/>
    <dgm:cxn modelId="{610C6202-C3AB-4371-A4C9-459EC226C6F6}" type="presParOf" srcId="{40F2F003-4E25-4C07-B20E-6FFF4DBFAAE5}" destId="{CB191153-4C1D-4301-835B-324848AB2D9D}" srcOrd="3" destOrd="0" presId="urn:microsoft.com/office/officeart/2005/8/layout/hierarchy5"/>
    <dgm:cxn modelId="{5860DC0B-C0F9-46BF-AF6A-64F6763F47F0}" type="presParOf" srcId="{CB191153-4C1D-4301-835B-324848AB2D9D}" destId="{DA51A4A8-31E7-4932-B43C-EA6389075105}" srcOrd="0" destOrd="0" presId="urn:microsoft.com/office/officeart/2005/8/layout/hierarchy5"/>
    <dgm:cxn modelId="{6E9EDCA1-3C9D-46D5-A39A-629417B66DB4}" type="presParOf" srcId="{CB191153-4C1D-4301-835B-324848AB2D9D}" destId="{93B2EBC9-908A-43E6-BB57-6C53A5159260}" srcOrd="1" destOrd="0" presId="urn:microsoft.com/office/officeart/2005/8/layout/hierarchy5"/>
    <dgm:cxn modelId="{AB5588D2-C8B1-4032-A2C7-BEDE86AAD272}" type="presParOf" srcId="{93B2EBC9-908A-43E6-BB57-6C53A5159260}" destId="{4140E339-2A1A-49FF-A825-44E8CFC4734B}" srcOrd="0" destOrd="0" presId="urn:microsoft.com/office/officeart/2005/8/layout/hierarchy5"/>
    <dgm:cxn modelId="{61FBE58A-3EA0-4CB7-8F25-C56D3973F7CD}" type="presParOf" srcId="{4140E339-2A1A-49FF-A825-44E8CFC4734B}" destId="{A0E0C1CD-995B-420F-9851-E762DC566870}" srcOrd="0" destOrd="0" presId="urn:microsoft.com/office/officeart/2005/8/layout/hierarchy5"/>
    <dgm:cxn modelId="{67A74096-A0BA-4C49-9562-E856DC6452FA}" type="presParOf" srcId="{93B2EBC9-908A-43E6-BB57-6C53A5159260}" destId="{685D7A73-AECE-4AEC-B260-04980C2D0A09}" srcOrd="1" destOrd="0" presId="urn:microsoft.com/office/officeart/2005/8/layout/hierarchy5"/>
    <dgm:cxn modelId="{846A1929-C344-4543-9108-A06A0A5F45E7}" type="presParOf" srcId="{685D7A73-AECE-4AEC-B260-04980C2D0A09}" destId="{5C442D90-9E30-4BCF-B90C-22209744EF14}" srcOrd="0" destOrd="0" presId="urn:microsoft.com/office/officeart/2005/8/layout/hierarchy5"/>
    <dgm:cxn modelId="{8DE80832-5DBE-46C0-B9DF-31FF912CA05F}" type="presParOf" srcId="{685D7A73-AECE-4AEC-B260-04980C2D0A09}" destId="{9B4E97A7-F50B-4B59-B33E-D30AD32739DD}" srcOrd="1" destOrd="0" presId="urn:microsoft.com/office/officeart/2005/8/layout/hierarchy5"/>
    <dgm:cxn modelId="{DCF6AE7D-4B2C-440F-8FAD-6CA6630E635A}" type="presParOf" srcId="{1E1FE275-CF00-4F68-B7A8-BA610D0AB16B}" destId="{BD4178A5-3513-4D47-BD7A-9AC974FFA591}" srcOrd="1" destOrd="0" presId="urn:microsoft.com/office/officeart/2005/8/layout/hierarchy5"/>
    <dgm:cxn modelId="{841E4F61-E7B1-4F08-94F3-DC5D437D3BB4}" type="presParOf" srcId="{BD4178A5-3513-4D47-BD7A-9AC974FFA591}" destId="{FCC7BE8C-5156-4299-8E95-4ADFCAA15B17}" srcOrd="0" destOrd="0" presId="urn:microsoft.com/office/officeart/2005/8/layout/hierarchy5"/>
    <dgm:cxn modelId="{7D518553-4CC3-4249-B849-E232F6F70CE4}" type="presParOf" srcId="{FCC7BE8C-5156-4299-8E95-4ADFCAA15B17}" destId="{9569AC18-A05C-4E3A-8ADA-6BC8476E6191}" srcOrd="0" destOrd="0" presId="urn:microsoft.com/office/officeart/2005/8/layout/hierarchy5"/>
    <dgm:cxn modelId="{879BCB68-111A-47F9-AD6A-BA7A5C65FBAA}" type="presParOf" srcId="{FCC7BE8C-5156-4299-8E95-4ADFCAA15B17}" destId="{EC59A284-F6F8-47F7-97E7-747DE879A404}" srcOrd="1" destOrd="0" presId="urn:microsoft.com/office/officeart/2005/8/layout/hierarchy5"/>
    <dgm:cxn modelId="{B49840B7-08F6-4076-8CFB-7E78868D2024}" type="presParOf" srcId="{BD4178A5-3513-4D47-BD7A-9AC974FFA591}" destId="{D65106AA-5577-4B25-A69E-465B7397867C}" srcOrd="1" destOrd="0" presId="urn:microsoft.com/office/officeart/2005/8/layout/hierarchy5"/>
    <dgm:cxn modelId="{38B22FEB-504B-435A-9083-858CBEA1A988}" type="presParOf" srcId="{D65106AA-5577-4B25-A69E-465B7397867C}" destId="{84ADB5D9-9114-42AD-9A28-E14D07DD7577}" srcOrd="0" destOrd="0" presId="urn:microsoft.com/office/officeart/2005/8/layout/hierarchy5"/>
    <dgm:cxn modelId="{00682CD9-14EF-4EC4-8216-EFA17CCB845B}" type="presParOf" srcId="{BD4178A5-3513-4D47-BD7A-9AC974FFA591}" destId="{9C59CEEA-D667-4110-9F5C-9C8D005B9DF9}" srcOrd="2" destOrd="0" presId="urn:microsoft.com/office/officeart/2005/8/layout/hierarchy5"/>
    <dgm:cxn modelId="{8620C1D7-A0F9-4916-B49D-1E92D3FA1929}" type="presParOf" srcId="{9C59CEEA-D667-4110-9F5C-9C8D005B9DF9}" destId="{36E3B06A-584F-427B-8E31-8EB877C15AC1}" srcOrd="0" destOrd="0" presId="urn:microsoft.com/office/officeart/2005/8/layout/hierarchy5"/>
    <dgm:cxn modelId="{0DFE01F1-6437-4655-88E7-0CE36BE64F9E}" type="presParOf" srcId="{9C59CEEA-D667-4110-9F5C-9C8D005B9DF9}" destId="{8F14423C-77ED-4FA4-9A16-D3768A3AEF50}" srcOrd="1" destOrd="0" presId="urn:microsoft.com/office/officeart/2005/8/layout/hierarchy5"/>
    <dgm:cxn modelId="{93056CBC-7595-42CC-A675-CFEB116D51D4}" type="presParOf" srcId="{BD4178A5-3513-4D47-BD7A-9AC974FFA591}" destId="{206B72B1-204D-4F17-A969-003A19270DAF}" srcOrd="3" destOrd="0" presId="urn:microsoft.com/office/officeart/2005/8/layout/hierarchy5"/>
    <dgm:cxn modelId="{2A0F0691-8CA1-4613-A589-B2780CB9A6CD}" type="presParOf" srcId="{206B72B1-204D-4F17-A969-003A19270DAF}" destId="{CC43F7CB-F3A7-4A73-AA42-BCC10242A984}" srcOrd="0" destOrd="0" presId="urn:microsoft.com/office/officeart/2005/8/layout/hierarchy5"/>
    <dgm:cxn modelId="{D7CBB52A-F249-4AF3-B19D-61A8CFF9E98E}" type="presParOf" srcId="{BD4178A5-3513-4D47-BD7A-9AC974FFA591}" destId="{AFF61330-AC5D-47FF-9077-8133068B50AE}" srcOrd="4" destOrd="0" presId="urn:microsoft.com/office/officeart/2005/8/layout/hierarchy5"/>
    <dgm:cxn modelId="{05A37629-AF82-4414-98F8-19C54B7404DF}" type="presParOf" srcId="{AFF61330-AC5D-47FF-9077-8133068B50AE}" destId="{BFBA9D73-6BCD-4A3E-910E-8AD3624F7138}" srcOrd="0" destOrd="0" presId="urn:microsoft.com/office/officeart/2005/8/layout/hierarchy5"/>
    <dgm:cxn modelId="{8BCAEBE5-DD54-4F12-82E0-C4C2DE6505A8}" type="presParOf" srcId="{AFF61330-AC5D-47FF-9077-8133068B50AE}" destId="{8A81B553-0AFD-4B03-B4CE-9DE0EDD9A0A1}"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E0B00-67FC-4C02-928B-B88253CEC3F6}">
      <dsp:nvSpPr>
        <dsp:cNvPr id="0" name=""/>
        <dsp:cNvSpPr/>
      </dsp:nvSpPr>
      <dsp:spPr>
        <a:xfrm rot="16200000">
          <a:off x="1590097" y="915021"/>
          <a:ext cx="2129520" cy="1482655"/>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76200" rIns="68580" bIns="76200" numCol="1" spcCol="1270" anchor="t" anchorCtr="0">
          <a:noAutofit/>
        </a:bodyPr>
        <a:lstStyle/>
        <a:p>
          <a:pPr marL="0" lvl="0" indent="0" algn="l" defTabSz="533400">
            <a:lnSpc>
              <a:spcPct val="90000"/>
            </a:lnSpc>
            <a:spcBef>
              <a:spcPct val="0"/>
            </a:spcBef>
            <a:spcAft>
              <a:spcPct val="35000"/>
            </a:spcAft>
            <a:buNone/>
          </a:pPr>
          <a:r>
            <a:rPr lang="en-AU" sz="1200" kern="1200" dirty="0"/>
            <a:t>Problem-solvers</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Innovative thinkers</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Collaborators</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Human-centred</a:t>
          </a:r>
        </a:p>
        <a:p>
          <a:pPr marL="0" lvl="0" indent="0" algn="l" defTabSz="533400">
            <a:lnSpc>
              <a:spcPct val="90000"/>
            </a:lnSpc>
            <a:spcBef>
              <a:spcPct val="0"/>
            </a:spcBef>
            <a:spcAft>
              <a:spcPct val="35000"/>
            </a:spcAft>
            <a:buNone/>
          </a:pPr>
          <a:r>
            <a:rPr lang="en-AU" sz="1200" kern="1200" dirty="0"/>
            <a:t>Environment-centred</a:t>
          </a:r>
        </a:p>
      </dsp:txBody>
      <dsp:txXfrm rot="5400000">
        <a:off x="1985919" y="663979"/>
        <a:ext cx="1410265" cy="1984740"/>
      </dsp:txXfrm>
    </dsp:sp>
    <dsp:sp modelId="{A27BD76A-0CA7-4E02-A855-10A80C939D60}">
      <dsp:nvSpPr>
        <dsp:cNvPr id="0" name=""/>
        <dsp:cNvSpPr/>
      </dsp:nvSpPr>
      <dsp:spPr>
        <a:xfrm rot="5400000">
          <a:off x="2950553" y="936793"/>
          <a:ext cx="2129520" cy="1439112"/>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76200" rIns="45720" bIns="76200" numCol="1" spcCol="1270" anchor="t" anchorCtr="0">
          <a:noAutofit/>
        </a:bodyPr>
        <a:lstStyle/>
        <a:p>
          <a:pPr marL="0" lvl="0" indent="0" algn="l" defTabSz="533400">
            <a:lnSpc>
              <a:spcPct val="90000"/>
            </a:lnSpc>
            <a:spcBef>
              <a:spcPct val="0"/>
            </a:spcBef>
            <a:spcAft>
              <a:spcPct val="35000"/>
            </a:spcAft>
            <a:buNone/>
          </a:pPr>
          <a:r>
            <a:rPr lang="en-AU" sz="1200" kern="1200" dirty="0"/>
            <a:t>Critical and Creative Thinking</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Personal and Social Capability</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Ethical Capability</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Intercultural Capability</a:t>
          </a:r>
        </a:p>
      </dsp:txBody>
      <dsp:txXfrm rot="-5400000">
        <a:off x="3295757" y="661853"/>
        <a:ext cx="1368848" cy="1988992"/>
      </dsp:txXfrm>
    </dsp:sp>
    <dsp:sp modelId="{D8AD6CFC-DF8C-4C3B-91E3-641B6057D49E}">
      <dsp:nvSpPr>
        <dsp:cNvPr id="0" name=""/>
        <dsp:cNvSpPr/>
      </dsp:nvSpPr>
      <dsp:spPr>
        <a:xfrm>
          <a:off x="2654725" y="0"/>
          <a:ext cx="1360455" cy="136038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AA6B3D-C6AB-46BE-BCBE-B2C242C68809}">
      <dsp:nvSpPr>
        <dsp:cNvPr id="0" name=""/>
        <dsp:cNvSpPr/>
      </dsp:nvSpPr>
      <dsp:spPr>
        <a:xfrm rot="10800000">
          <a:off x="2619312" y="2007944"/>
          <a:ext cx="1360455" cy="136038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E0B00-67FC-4C02-928B-B88253CEC3F6}">
      <dsp:nvSpPr>
        <dsp:cNvPr id="0" name=""/>
        <dsp:cNvSpPr/>
      </dsp:nvSpPr>
      <dsp:spPr>
        <a:xfrm rot="16200000">
          <a:off x="1363909" y="1034372"/>
          <a:ext cx="2407285" cy="1676046"/>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76200" rIns="68580" bIns="76200" numCol="1" spcCol="1270" anchor="t" anchorCtr="0">
          <a:noAutofit/>
        </a:bodyPr>
        <a:lstStyle/>
        <a:p>
          <a:pPr marL="0" lvl="0" indent="0" algn="l" defTabSz="533400">
            <a:lnSpc>
              <a:spcPct val="90000"/>
            </a:lnSpc>
            <a:spcBef>
              <a:spcPct val="0"/>
            </a:spcBef>
            <a:spcAft>
              <a:spcPct val="35000"/>
            </a:spcAft>
            <a:buNone/>
          </a:pPr>
          <a:r>
            <a:rPr lang="en-AU" sz="1200" kern="1200" dirty="0"/>
            <a:t>Critical and Creative Thinking</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Personal and Social Capability</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Ethical Capability</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Intercultural Capability</a:t>
          </a:r>
        </a:p>
      </dsp:txBody>
      <dsp:txXfrm rot="5400000">
        <a:off x="1811362" y="750586"/>
        <a:ext cx="1594213" cy="2243619"/>
      </dsp:txXfrm>
    </dsp:sp>
    <dsp:sp modelId="{A27BD76A-0CA7-4E02-A855-10A80C939D60}">
      <dsp:nvSpPr>
        <dsp:cNvPr id="0" name=""/>
        <dsp:cNvSpPr/>
      </dsp:nvSpPr>
      <dsp:spPr>
        <a:xfrm rot="5400000">
          <a:off x="2901816" y="1058984"/>
          <a:ext cx="2407285" cy="1626823"/>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76200" rIns="45720" bIns="76200" numCol="1" spcCol="1270" anchor="t" anchorCtr="0">
          <a:noAutofit/>
        </a:bodyPr>
        <a:lstStyle/>
        <a:p>
          <a:pPr marL="0" lvl="0" indent="0" algn="l" defTabSz="533400">
            <a:lnSpc>
              <a:spcPct val="90000"/>
            </a:lnSpc>
            <a:spcBef>
              <a:spcPct val="0"/>
            </a:spcBef>
            <a:spcAft>
              <a:spcPct val="35000"/>
            </a:spcAft>
            <a:buNone/>
          </a:pPr>
          <a:r>
            <a:rPr lang="en-AU" sz="1200" kern="1200" dirty="0"/>
            <a:t>Critically analyse and respond to design challenges</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Factors that inform design processes</a:t>
          </a:r>
        </a:p>
        <a:p>
          <a:pPr marL="0" lvl="0" indent="0" algn="l" defTabSz="533400">
            <a:lnSpc>
              <a:spcPct val="90000"/>
            </a:lnSpc>
            <a:spcBef>
              <a:spcPct val="0"/>
            </a:spcBef>
            <a:spcAft>
              <a:spcPct val="35000"/>
            </a:spcAft>
            <a:buNone/>
          </a:pPr>
          <a:endParaRPr lang="en-AU" sz="1200" kern="1200" dirty="0"/>
        </a:p>
        <a:p>
          <a:pPr marL="0" lvl="0" indent="0" algn="l" defTabSz="533400">
            <a:lnSpc>
              <a:spcPct val="90000"/>
            </a:lnSpc>
            <a:spcBef>
              <a:spcPct val="0"/>
            </a:spcBef>
            <a:spcAft>
              <a:spcPct val="35000"/>
            </a:spcAft>
            <a:buNone/>
          </a:pPr>
          <a:r>
            <a:rPr lang="en-AU" sz="1200" kern="1200" dirty="0"/>
            <a:t>How people in Design and Technologies fields contribute to society</a:t>
          </a:r>
        </a:p>
        <a:p>
          <a:pPr marL="0" lvl="0" indent="0" algn="l" defTabSz="533400">
            <a:lnSpc>
              <a:spcPct val="90000"/>
            </a:lnSpc>
            <a:spcBef>
              <a:spcPct val="0"/>
            </a:spcBef>
            <a:spcAft>
              <a:spcPct val="35000"/>
            </a:spcAft>
            <a:buNone/>
          </a:pPr>
          <a:endParaRPr lang="en-AU" sz="1200" kern="1200" dirty="0"/>
        </a:p>
      </dsp:txBody>
      <dsp:txXfrm rot="-5400000">
        <a:off x="3292047" y="748183"/>
        <a:ext cx="1547394" cy="2248427"/>
      </dsp:txXfrm>
    </dsp:sp>
    <dsp:sp modelId="{D8AD6CFC-DF8C-4C3B-91E3-641B6057D49E}">
      <dsp:nvSpPr>
        <dsp:cNvPr id="0" name=""/>
        <dsp:cNvSpPr/>
      </dsp:nvSpPr>
      <dsp:spPr>
        <a:xfrm>
          <a:off x="2567401" y="0"/>
          <a:ext cx="1537906" cy="153783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AA6B3D-C6AB-46BE-BCBE-B2C242C68809}">
      <dsp:nvSpPr>
        <dsp:cNvPr id="0" name=""/>
        <dsp:cNvSpPr/>
      </dsp:nvSpPr>
      <dsp:spPr>
        <a:xfrm rot="10800000">
          <a:off x="2527370" y="2269851"/>
          <a:ext cx="1537906" cy="153783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19327-CFEB-450A-8323-EFF75881DAC3}">
      <dsp:nvSpPr>
        <dsp:cNvPr id="0" name=""/>
        <dsp:cNvSpPr/>
      </dsp:nvSpPr>
      <dsp:spPr>
        <a:xfrm>
          <a:off x="6132218" y="2119062"/>
          <a:ext cx="91440" cy="510102"/>
        </a:xfrm>
        <a:custGeom>
          <a:avLst/>
          <a:gdLst/>
          <a:ahLst/>
          <a:cxnLst/>
          <a:rect l="0" t="0" r="0" b="0"/>
          <a:pathLst>
            <a:path>
              <a:moveTo>
                <a:pt x="45720" y="0"/>
              </a:moveTo>
              <a:lnTo>
                <a:pt x="45720" y="5101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14789-81A6-45A6-86BA-A6120E4A82EE}">
      <dsp:nvSpPr>
        <dsp:cNvPr id="0" name=""/>
        <dsp:cNvSpPr/>
      </dsp:nvSpPr>
      <dsp:spPr>
        <a:xfrm>
          <a:off x="4299985" y="924001"/>
          <a:ext cx="1877952" cy="284538"/>
        </a:xfrm>
        <a:custGeom>
          <a:avLst/>
          <a:gdLst/>
          <a:ahLst/>
          <a:cxnLst/>
          <a:rect l="0" t="0" r="0" b="0"/>
          <a:pathLst>
            <a:path>
              <a:moveTo>
                <a:pt x="0" y="0"/>
              </a:moveTo>
              <a:lnTo>
                <a:pt x="0" y="142269"/>
              </a:lnTo>
              <a:lnTo>
                <a:pt x="1877952" y="142269"/>
              </a:lnTo>
              <a:lnTo>
                <a:pt x="1877952" y="2845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785A-7280-4A9B-AEE9-7F49FA1EB9BE}">
      <dsp:nvSpPr>
        <dsp:cNvPr id="0" name=""/>
        <dsp:cNvSpPr/>
      </dsp:nvSpPr>
      <dsp:spPr>
        <a:xfrm>
          <a:off x="2422032" y="2121338"/>
          <a:ext cx="1251968" cy="286814"/>
        </a:xfrm>
        <a:custGeom>
          <a:avLst/>
          <a:gdLst/>
          <a:ahLst/>
          <a:cxnLst/>
          <a:rect l="0" t="0" r="0" b="0"/>
          <a:pathLst>
            <a:path>
              <a:moveTo>
                <a:pt x="0" y="0"/>
              </a:moveTo>
              <a:lnTo>
                <a:pt x="0" y="144545"/>
              </a:lnTo>
              <a:lnTo>
                <a:pt x="1251968" y="144545"/>
              </a:lnTo>
              <a:lnTo>
                <a:pt x="1251968" y="2868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19705A-AB8A-4AFF-AA6C-FEB2491940E9}">
      <dsp:nvSpPr>
        <dsp:cNvPr id="0" name=""/>
        <dsp:cNvSpPr/>
      </dsp:nvSpPr>
      <dsp:spPr>
        <a:xfrm>
          <a:off x="1170064" y="2121338"/>
          <a:ext cx="1251968" cy="286814"/>
        </a:xfrm>
        <a:custGeom>
          <a:avLst/>
          <a:gdLst/>
          <a:ahLst/>
          <a:cxnLst/>
          <a:rect l="0" t="0" r="0" b="0"/>
          <a:pathLst>
            <a:path>
              <a:moveTo>
                <a:pt x="1251968" y="0"/>
              </a:moveTo>
              <a:lnTo>
                <a:pt x="1251968" y="144545"/>
              </a:lnTo>
              <a:lnTo>
                <a:pt x="0" y="144545"/>
              </a:lnTo>
              <a:lnTo>
                <a:pt x="0" y="2868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45E04F-5CBE-4F0F-84A7-60CAD1F71B5C}">
      <dsp:nvSpPr>
        <dsp:cNvPr id="0" name=""/>
        <dsp:cNvSpPr/>
      </dsp:nvSpPr>
      <dsp:spPr>
        <a:xfrm>
          <a:off x="2422032" y="924001"/>
          <a:ext cx="1877952" cy="286814"/>
        </a:xfrm>
        <a:custGeom>
          <a:avLst/>
          <a:gdLst/>
          <a:ahLst/>
          <a:cxnLst/>
          <a:rect l="0" t="0" r="0" b="0"/>
          <a:pathLst>
            <a:path>
              <a:moveTo>
                <a:pt x="1877952" y="0"/>
              </a:moveTo>
              <a:lnTo>
                <a:pt x="1877952" y="144545"/>
              </a:lnTo>
              <a:lnTo>
                <a:pt x="0" y="144545"/>
              </a:lnTo>
              <a:lnTo>
                <a:pt x="0" y="286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E02CC-4D69-46E1-BF07-84EDBA8EB768}">
      <dsp:nvSpPr>
        <dsp:cNvPr id="0" name=""/>
        <dsp:cNvSpPr/>
      </dsp:nvSpPr>
      <dsp:spPr>
        <a:xfrm>
          <a:off x="3844724" y="13478"/>
          <a:ext cx="910522" cy="91052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3E6151-BF16-4DE8-B17C-8AD44CDDAB86}">
      <dsp:nvSpPr>
        <dsp:cNvPr id="0" name=""/>
        <dsp:cNvSpPr/>
      </dsp:nvSpPr>
      <dsp:spPr>
        <a:xfrm>
          <a:off x="4755247" y="11202"/>
          <a:ext cx="1365783" cy="910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Planning </a:t>
          </a:r>
        </a:p>
      </dsp:txBody>
      <dsp:txXfrm>
        <a:off x="4755247" y="11202"/>
        <a:ext cx="1365783" cy="910522"/>
      </dsp:txXfrm>
    </dsp:sp>
    <dsp:sp modelId="{16F3423B-E9F5-40F3-B30F-574606189F5E}">
      <dsp:nvSpPr>
        <dsp:cNvPr id="0" name=""/>
        <dsp:cNvSpPr/>
      </dsp:nvSpPr>
      <dsp:spPr>
        <a:xfrm>
          <a:off x="1966771" y="1210815"/>
          <a:ext cx="910522" cy="910522"/>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8DA431-EB13-43CF-B9F2-5AE9B4770320}">
      <dsp:nvSpPr>
        <dsp:cNvPr id="0" name=""/>
        <dsp:cNvSpPr/>
      </dsp:nvSpPr>
      <dsp:spPr>
        <a:xfrm>
          <a:off x="2877294" y="1208539"/>
          <a:ext cx="1365783" cy="910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Shared language</a:t>
          </a:r>
        </a:p>
      </dsp:txBody>
      <dsp:txXfrm>
        <a:off x="2877294" y="1208539"/>
        <a:ext cx="1365783" cy="910522"/>
      </dsp:txXfrm>
    </dsp:sp>
    <dsp:sp modelId="{7E933257-5460-42AF-A2E4-CCB1119E8C39}">
      <dsp:nvSpPr>
        <dsp:cNvPr id="0" name=""/>
        <dsp:cNvSpPr/>
      </dsp:nvSpPr>
      <dsp:spPr>
        <a:xfrm>
          <a:off x="714802" y="2408152"/>
          <a:ext cx="910522" cy="910522"/>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52DB9A-08EF-4D74-A32B-63D9CF614CEA}">
      <dsp:nvSpPr>
        <dsp:cNvPr id="0" name=""/>
        <dsp:cNvSpPr/>
      </dsp:nvSpPr>
      <dsp:spPr>
        <a:xfrm>
          <a:off x="1625325" y="2405876"/>
          <a:ext cx="1365783" cy="910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Capabilities knowledge and skills</a:t>
          </a:r>
        </a:p>
      </dsp:txBody>
      <dsp:txXfrm>
        <a:off x="1625325" y="2405876"/>
        <a:ext cx="1365783" cy="910522"/>
      </dsp:txXfrm>
    </dsp:sp>
    <dsp:sp modelId="{AED1B0AE-3D0D-49A1-8EF5-F19C050AC89A}">
      <dsp:nvSpPr>
        <dsp:cNvPr id="0" name=""/>
        <dsp:cNvSpPr/>
      </dsp:nvSpPr>
      <dsp:spPr>
        <a:xfrm>
          <a:off x="3218740" y="2408152"/>
          <a:ext cx="910522" cy="910522"/>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05F660-B422-41F3-9B31-E6CEF9CE062F}">
      <dsp:nvSpPr>
        <dsp:cNvPr id="0" name=""/>
        <dsp:cNvSpPr/>
      </dsp:nvSpPr>
      <dsp:spPr>
        <a:xfrm>
          <a:off x="4129262" y="2405876"/>
          <a:ext cx="1365783" cy="910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Learning area knowledge and skills</a:t>
          </a:r>
        </a:p>
      </dsp:txBody>
      <dsp:txXfrm>
        <a:off x="4129262" y="2405876"/>
        <a:ext cx="1365783" cy="910522"/>
      </dsp:txXfrm>
    </dsp:sp>
    <dsp:sp modelId="{76EF1636-2893-4B46-AF89-2516B618A6D0}">
      <dsp:nvSpPr>
        <dsp:cNvPr id="0" name=""/>
        <dsp:cNvSpPr/>
      </dsp:nvSpPr>
      <dsp:spPr>
        <a:xfrm>
          <a:off x="5722677" y="1208539"/>
          <a:ext cx="910522" cy="910522"/>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33B0CE-6E71-4674-8B99-EAA53831AD01}">
      <dsp:nvSpPr>
        <dsp:cNvPr id="0" name=""/>
        <dsp:cNvSpPr/>
      </dsp:nvSpPr>
      <dsp:spPr>
        <a:xfrm>
          <a:off x="6633200" y="1402699"/>
          <a:ext cx="1365783" cy="517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Challenge</a:t>
          </a:r>
        </a:p>
      </dsp:txBody>
      <dsp:txXfrm>
        <a:off x="6633200" y="1402699"/>
        <a:ext cx="1365783" cy="517650"/>
      </dsp:txXfrm>
    </dsp:sp>
    <dsp:sp modelId="{78513C1D-8773-4A76-B466-ED2CB4976233}">
      <dsp:nvSpPr>
        <dsp:cNvPr id="0" name=""/>
        <dsp:cNvSpPr/>
      </dsp:nvSpPr>
      <dsp:spPr>
        <a:xfrm>
          <a:off x="5722677" y="2629164"/>
          <a:ext cx="910522" cy="910522"/>
        </a:xfrm>
        <a:prstGeom prst="ellipse">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F9CA7C-A424-4146-B7AF-CEAA8CB638A1}">
      <dsp:nvSpPr>
        <dsp:cNvPr id="0" name=""/>
        <dsp:cNvSpPr/>
      </dsp:nvSpPr>
      <dsp:spPr>
        <a:xfrm>
          <a:off x="6633200" y="2403600"/>
          <a:ext cx="1365783" cy="135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dirty="0"/>
            <a:t>What are next steps in learning?</a:t>
          </a:r>
        </a:p>
      </dsp:txBody>
      <dsp:txXfrm>
        <a:off x="6633200" y="2403600"/>
        <a:ext cx="1365783" cy="13570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A9D73-6BCD-4A3E-910E-8AD3624F7138}">
      <dsp:nvSpPr>
        <dsp:cNvPr id="0" name=""/>
        <dsp:cNvSpPr/>
      </dsp:nvSpPr>
      <dsp:spPr>
        <a:xfrm>
          <a:off x="5605284" y="0"/>
          <a:ext cx="1872586" cy="39021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AU" sz="2100" kern="1200" dirty="0"/>
            <a:t>Far transfer</a:t>
          </a:r>
        </a:p>
      </dsp:txBody>
      <dsp:txXfrm>
        <a:off x="5605284" y="0"/>
        <a:ext cx="1872586" cy="1170652"/>
      </dsp:txXfrm>
    </dsp:sp>
    <dsp:sp modelId="{36E3B06A-584F-427B-8E31-8EB877C15AC1}">
      <dsp:nvSpPr>
        <dsp:cNvPr id="0" name=""/>
        <dsp:cNvSpPr/>
      </dsp:nvSpPr>
      <dsp:spPr>
        <a:xfrm>
          <a:off x="3420600" y="0"/>
          <a:ext cx="1872586" cy="39021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AU" sz="2100" kern="1200" dirty="0"/>
            <a:t>Apply</a:t>
          </a:r>
        </a:p>
      </dsp:txBody>
      <dsp:txXfrm>
        <a:off x="3420600" y="0"/>
        <a:ext cx="1872586" cy="1170652"/>
      </dsp:txXfrm>
    </dsp:sp>
    <dsp:sp modelId="{9569AC18-A05C-4E3A-8ADA-6BC8476E6191}">
      <dsp:nvSpPr>
        <dsp:cNvPr id="0" name=""/>
        <dsp:cNvSpPr/>
      </dsp:nvSpPr>
      <dsp:spPr>
        <a:xfrm>
          <a:off x="1235915" y="0"/>
          <a:ext cx="1872586" cy="39021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AU" sz="2100" kern="1200" dirty="0"/>
            <a:t>Introduce and consolidate</a:t>
          </a:r>
        </a:p>
      </dsp:txBody>
      <dsp:txXfrm>
        <a:off x="1235915" y="0"/>
        <a:ext cx="1872586" cy="1170652"/>
      </dsp:txXfrm>
    </dsp:sp>
    <dsp:sp modelId="{DCC4AD05-EE2D-4955-A506-6B3766B61797}">
      <dsp:nvSpPr>
        <dsp:cNvPr id="0" name=""/>
        <dsp:cNvSpPr/>
      </dsp:nvSpPr>
      <dsp:spPr>
        <a:xfrm>
          <a:off x="1391964" y="1866258"/>
          <a:ext cx="1560488" cy="1632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solidFill>
                <a:schemeClr val="tx1"/>
              </a:solidFill>
            </a:rPr>
            <a:t>Familiar problems in a particular context </a:t>
          </a:r>
        </a:p>
      </dsp:txBody>
      <dsp:txXfrm>
        <a:off x="1437669" y="1911963"/>
        <a:ext cx="1469078" cy="1541454"/>
      </dsp:txXfrm>
    </dsp:sp>
    <dsp:sp modelId="{5947D062-822E-43C6-89FB-A2929D7D3F21}">
      <dsp:nvSpPr>
        <dsp:cNvPr id="0" name=""/>
        <dsp:cNvSpPr/>
      </dsp:nvSpPr>
      <dsp:spPr>
        <a:xfrm rot="18770822">
          <a:off x="2805613" y="2328214"/>
          <a:ext cx="917876" cy="35991"/>
        </a:xfrm>
        <a:custGeom>
          <a:avLst/>
          <a:gdLst/>
          <a:ahLst/>
          <a:cxnLst/>
          <a:rect l="0" t="0" r="0" b="0"/>
          <a:pathLst>
            <a:path>
              <a:moveTo>
                <a:pt x="0" y="17995"/>
              </a:moveTo>
              <a:lnTo>
                <a:pt x="917876" y="17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p>
      </dsp:txBody>
      <dsp:txXfrm>
        <a:off x="3241604" y="2323263"/>
        <a:ext cx="45893" cy="45893"/>
      </dsp:txXfrm>
    </dsp:sp>
    <dsp:sp modelId="{5DEF4398-5DFD-49C9-9DA1-8132744FF70B}">
      <dsp:nvSpPr>
        <dsp:cNvPr id="0" name=""/>
        <dsp:cNvSpPr/>
      </dsp:nvSpPr>
      <dsp:spPr>
        <a:xfrm>
          <a:off x="3576649" y="1619607"/>
          <a:ext cx="1560488" cy="780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solidFill>
                <a:schemeClr val="tx1"/>
              </a:solidFill>
            </a:rPr>
            <a:t>New problems in the same context</a:t>
          </a:r>
        </a:p>
      </dsp:txBody>
      <dsp:txXfrm>
        <a:off x="3599502" y="1642460"/>
        <a:ext cx="1514782" cy="734538"/>
      </dsp:txXfrm>
    </dsp:sp>
    <dsp:sp modelId="{41BC308A-9061-49E2-82A4-5378C845130D}">
      <dsp:nvSpPr>
        <dsp:cNvPr id="0" name=""/>
        <dsp:cNvSpPr/>
      </dsp:nvSpPr>
      <dsp:spPr>
        <a:xfrm rot="19457599">
          <a:off x="5064886" y="1767413"/>
          <a:ext cx="768699" cy="35991"/>
        </a:xfrm>
        <a:custGeom>
          <a:avLst/>
          <a:gdLst/>
          <a:ahLst/>
          <a:cxnLst/>
          <a:rect l="0" t="0" r="0" b="0"/>
          <a:pathLst>
            <a:path>
              <a:moveTo>
                <a:pt x="0" y="17995"/>
              </a:moveTo>
              <a:lnTo>
                <a:pt x="768699" y="179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p>
      </dsp:txBody>
      <dsp:txXfrm>
        <a:off x="5430018" y="1766191"/>
        <a:ext cx="38434" cy="38434"/>
      </dsp:txXfrm>
    </dsp:sp>
    <dsp:sp modelId="{2EBA330E-5C4D-49C4-B14F-C3B29C7225A1}">
      <dsp:nvSpPr>
        <dsp:cNvPr id="0" name=""/>
        <dsp:cNvSpPr/>
      </dsp:nvSpPr>
      <dsp:spPr>
        <a:xfrm>
          <a:off x="5761333" y="1170966"/>
          <a:ext cx="1560488" cy="780244"/>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New context</a:t>
          </a:r>
        </a:p>
      </dsp:txBody>
      <dsp:txXfrm>
        <a:off x="5784186" y="1193819"/>
        <a:ext cx="1514782" cy="734538"/>
      </dsp:txXfrm>
    </dsp:sp>
    <dsp:sp modelId="{EE84BDDD-43F0-4D0E-AEA7-16022797E148}">
      <dsp:nvSpPr>
        <dsp:cNvPr id="0" name=""/>
        <dsp:cNvSpPr/>
      </dsp:nvSpPr>
      <dsp:spPr>
        <a:xfrm rot="2142401">
          <a:off x="5064886" y="2216054"/>
          <a:ext cx="768699" cy="35991"/>
        </a:xfrm>
        <a:custGeom>
          <a:avLst/>
          <a:gdLst/>
          <a:ahLst/>
          <a:cxnLst/>
          <a:rect l="0" t="0" r="0" b="0"/>
          <a:pathLst>
            <a:path>
              <a:moveTo>
                <a:pt x="0" y="17995"/>
              </a:moveTo>
              <a:lnTo>
                <a:pt x="768699" y="179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p>
      </dsp:txBody>
      <dsp:txXfrm>
        <a:off x="5430018" y="2214832"/>
        <a:ext cx="38434" cy="38434"/>
      </dsp:txXfrm>
    </dsp:sp>
    <dsp:sp modelId="{26EDD3A9-D8F3-4362-896D-35DAA1EE043A}">
      <dsp:nvSpPr>
        <dsp:cNvPr id="0" name=""/>
        <dsp:cNvSpPr/>
      </dsp:nvSpPr>
      <dsp:spPr>
        <a:xfrm>
          <a:off x="5761333" y="2068248"/>
          <a:ext cx="1560488" cy="780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1200" kern="1200" dirty="0">
              <a:solidFill>
                <a:schemeClr val="tx1"/>
              </a:solidFill>
            </a:rPr>
            <a:t> Application of general understanding</a:t>
          </a:r>
        </a:p>
        <a:p>
          <a:pPr marL="0" lvl="0" algn="ctr" defTabSz="711200">
            <a:lnSpc>
              <a:spcPct val="90000"/>
            </a:lnSpc>
            <a:spcBef>
              <a:spcPct val="0"/>
            </a:spcBef>
            <a:spcAft>
              <a:spcPct val="35000"/>
            </a:spcAft>
            <a:buNone/>
          </a:pPr>
          <a:endParaRPr lang="en-AU" sz="1200" kern="1200" dirty="0"/>
        </a:p>
      </dsp:txBody>
      <dsp:txXfrm>
        <a:off x="5784186" y="2091101"/>
        <a:ext cx="1514782" cy="734538"/>
      </dsp:txXfrm>
    </dsp:sp>
    <dsp:sp modelId="{CBFE22B8-517B-4A9C-A730-6E86545A9192}">
      <dsp:nvSpPr>
        <dsp:cNvPr id="0" name=""/>
        <dsp:cNvSpPr/>
      </dsp:nvSpPr>
      <dsp:spPr>
        <a:xfrm rot="2829178">
          <a:off x="2805613" y="3001175"/>
          <a:ext cx="917876" cy="35991"/>
        </a:xfrm>
        <a:custGeom>
          <a:avLst/>
          <a:gdLst/>
          <a:ahLst/>
          <a:cxnLst/>
          <a:rect l="0" t="0" r="0" b="0"/>
          <a:pathLst>
            <a:path>
              <a:moveTo>
                <a:pt x="0" y="17995"/>
              </a:moveTo>
              <a:lnTo>
                <a:pt x="917876" y="17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p>
      </dsp:txBody>
      <dsp:txXfrm>
        <a:off x="3241604" y="2996224"/>
        <a:ext cx="45893" cy="45893"/>
      </dsp:txXfrm>
    </dsp:sp>
    <dsp:sp modelId="{DA51A4A8-31E7-4932-B43C-EA6389075105}">
      <dsp:nvSpPr>
        <dsp:cNvPr id="0" name=""/>
        <dsp:cNvSpPr/>
      </dsp:nvSpPr>
      <dsp:spPr>
        <a:xfrm>
          <a:off x="3576649" y="2965529"/>
          <a:ext cx="1560488" cy="780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solidFill>
                <a:schemeClr val="tx1"/>
              </a:solidFill>
            </a:rPr>
            <a:t>Link the familiar and the new</a:t>
          </a:r>
        </a:p>
      </dsp:txBody>
      <dsp:txXfrm>
        <a:off x="3599502" y="2988382"/>
        <a:ext cx="1514782" cy="734538"/>
      </dsp:txXfrm>
    </dsp:sp>
    <dsp:sp modelId="{4140E339-2A1A-49FF-A825-44E8CFC4734B}">
      <dsp:nvSpPr>
        <dsp:cNvPr id="0" name=""/>
        <dsp:cNvSpPr/>
      </dsp:nvSpPr>
      <dsp:spPr>
        <a:xfrm>
          <a:off x="5137137" y="3337655"/>
          <a:ext cx="624195" cy="35991"/>
        </a:xfrm>
        <a:custGeom>
          <a:avLst/>
          <a:gdLst/>
          <a:ahLst/>
          <a:cxnLst/>
          <a:rect l="0" t="0" r="0" b="0"/>
          <a:pathLst>
            <a:path>
              <a:moveTo>
                <a:pt x="0" y="17995"/>
              </a:moveTo>
              <a:lnTo>
                <a:pt x="624195" y="179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p>
      </dsp:txBody>
      <dsp:txXfrm>
        <a:off x="5433630" y="3340046"/>
        <a:ext cx="31209" cy="31209"/>
      </dsp:txXfrm>
    </dsp:sp>
    <dsp:sp modelId="{5C442D90-9E30-4BCF-B90C-22209744EF14}">
      <dsp:nvSpPr>
        <dsp:cNvPr id="0" name=""/>
        <dsp:cNvSpPr/>
      </dsp:nvSpPr>
      <dsp:spPr>
        <a:xfrm>
          <a:off x="5761333" y="2965529"/>
          <a:ext cx="1560488" cy="780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solidFill>
                <a:schemeClr val="tx1"/>
              </a:solidFill>
            </a:rPr>
            <a:t>Prompt students to connect prior knowledge</a:t>
          </a:r>
        </a:p>
      </dsp:txBody>
      <dsp:txXfrm>
        <a:off x="5784186" y="2988382"/>
        <a:ext cx="1514782" cy="734538"/>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dirty="0"/>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dirty="0"/>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dirty="0"/>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dirty="0"/>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dirty="0"/>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dirty="0"/>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dirty="0"/>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dirty="0"/>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Welcome </a:t>
            </a:r>
          </a:p>
          <a:p>
            <a:endParaRPr lang="en-AU" dirty="0"/>
          </a:p>
          <a:p>
            <a:r>
              <a:rPr lang="en-AU" dirty="0"/>
              <a:t>Acknowledgement of Country</a:t>
            </a:r>
          </a:p>
          <a:p>
            <a:endParaRPr lang="en-AU" dirty="0"/>
          </a:p>
          <a:p>
            <a:r>
              <a:rPr lang="en-AU" dirty="0"/>
              <a:t>We have a mixture of primary and secondary teachers with us today, and we will use a range of examples to represent this diverse group. </a:t>
            </a:r>
          </a:p>
          <a:p>
            <a:endParaRPr lang="en-AU" dirty="0"/>
          </a:p>
          <a:p>
            <a:r>
              <a:rPr lang="en-AU" dirty="0"/>
              <a:t>There will be time for questions at the end – we will finish by 4:50pm. </a:t>
            </a:r>
          </a:p>
          <a:p>
            <a:endParaRPr lang="en-AU" dirty="0"/>
          </a:p>
          <a:p>
            <a:r>
              <a:rPr lang="en-AU" dirty="0"/>
              <a:t>(questions at 4:40pm)</a:t>
            </a:r>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dirty="0"/>
          </a:p>
        </p:txBody>
      </p:sp>
    </p:spTree>
    <p:extLst>
      <p:ext uri="{BB962C8B-B14F-4D97-AF65-F5344CB8AC3E}">
        <p14:creationId xmlns:p14="http://schemas.microsoft.com/office/powerpoint/2010/main" val="1091712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Design and Technologies has a strong focus on problem-solving and by nature provides rich opportunities for collaboration. </a:t>
            </a:r>
          </a:p>
          <a:p>
            <a:endParaRPr lang="en-AU" dirty="0"/>
          </a:p>
          <a:p>
            <a:r>
              <a:rPr lang="en-AU" dirty="0"/>
              <a:t>When creating and communicating designed solutions, depending on the situation, it might be necessary to critique societal constructs. The most obvious one is stereotypes, for example wood being for boys and fabric for girls.</a:t>
            </a: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392561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example is from Personal and Social Capability strand on self-awareness and management, and the sub-strand concerned with development of resilience. It targets Levels 5 and 6. </a:t>
            </a:r>
          </a:p>
          <a:p>
            <a:endParaRPr lang="en-AU" dirty="0"/>
          </a:p>
          <a:p>
            <a:r>
              <a:rPr lang="en-AU" b="0" i="0" u="none" strike="noStrike" dirty="0">
                <a:solidFill>
                  <a:srgbClr val="ABABAB"/>
                </a:solidFill>
                <a:effectLst/>
                <a:latin typeface="Arial" panose="020B0604020202020204" pitchFamily="34" charset="0"/>
              </a:rPr>
              <a:t>Here again we see the underlying content description in the middle and the relevant aspects of the achievement standards at the top.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Knowing how to adapt and how to evaluate and reflect on attempts to be adaptable is learnt in the context of Design and Technologies. How to adapt in engineering will be different to food specialisations, but the importance of being adaptable is something they have in common. This supports students in recognising the general value of the importance of adaptability, and its essential role in meeting any challenge helps to develop the capability in general. </a:t>
            </a:r>
          </a:p>
          <a:p>
            <a:endParaRPr lang="en-AU" b="0" i="0" u="none" strike="noStrike" dirty="0">
              <a:solidFill>
                <a:srgbClr val="ABABAB"/>
              </a:solidFill>
              <a:effectLst/>
              <a:latin typeface="Arial" panose="020B0604020202020204" pitchFamily="34" charset="0"/>
            </a:endParaRPr>
          </a:p>
          <a:p>
            <a:endParaRPr lang="en-AU" b="0" i="0" u="none" strike="noStrike" dirty="0">
              <a:solidFill>
                <a:srgbClr val="ABABAB"/>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3951724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Here,</a:t>
            </a:r>
            <a:r>
              <a:rPr lang="en-AU" baseline="0" dirty="0"/>
              <a:t> </a:t>
            </a:r>
            <a:r>
              <a:rPr lang="en-AU" dirty="0"/>
              <a:t>the trick is to try to give opportunities where every student has to adapt. </a:t>
            </a:r>
          </a:p>
          <a:p>
            <a:endParaRPr lang="en-AU" dirty="0"/>
          </a:p>
          <a:p>
            <a:r>
              <a:rPr lang="en-AU" dirty="0"/>
              <a:t>One way to do this might be to introduce unexpected changes that then require adaptation. You could introduce some new data on user needs or on what we know about the cost or sustainability of materials.</a:t>
            </a:r>
          </a:p>
          <a:p>
            <a:endParaRPr lang="en-AU" dirty="0"/>
          </a:p>
          <a:p>
            <a:r>
              <a:rPr lang="en-AU" dirty="0"/>
              <a:t>Leanne speaks – e.g. fabric sells out or there are supply chain issues. </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615831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Ethical Capability is mostly concerned with the big questions of how we ought to live and what we owe each other (where our responsibilities lie). When this is open to debate, there might be a link to Ethical Capability in that students will need to draw on knowledge from this capability to help develop and defend a position. </a:t>
            </a:r>
          </a:p>
          <a:p>
            <a:endParaRPr lang="en-AU" dirty="0"/>
          </a:p>
          <a:p>
            <a:r>
              <a:rPr lang="en-AU" dirty="0"/>
              <a:t>An example is deciding between poly-cotton or synthetic fabrics that might last longer. There are also dilemmas regarding materials like plastic, in that the value it contributes is not always negative. </a:t>
            </a:r>
          </a:p>
          <a:p>
            <a:endParaRPr lang="en-AU" dirty="0"/>
          </a:p>
          <a:p>
            <a:r>
              <a:rPr lang="en-AU" dirty="0"/>
              <a:t>Ethical dilemmas like this all share the common characteristic of any course of action entailing consistency with a particular value(s) or ethical principle but transgressing another. Dilemmas do not have one ‘right’ answer and in these cases when assessing students for Ethical Capability look for the justification of their position, not the position itself, noting of course that their response should be coherent, supported by evidence and so on.</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dirty="0"/>
          </a:p>
        </p:txBody>
      </p:sp>
    </p:spTree>
    <p:extLst>
      <p:ext uri="{BB962C8B-B14F-4D97-AF65-F5344CB8AC3E}">
        <p14:creationId xmlns:p14="http://schemas.microsoft.com/office/powerpoint/2010/main" val="2522066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i="0" u="none" strike="noStrike" dirty="0">
                <a:solidFill>
                  <a:srgbClr val="ABABAB"/>
                </a:solidFill>
                <a:effectLst/>
                <a:latin typeface="Arial" panose="020B0604020202020204" pitchFamily="34" charset="0"/>
              </a:rPr>
              <a:t>In Design and Technologies, students often consider how designed solutions can respond to problems for individuals and the community.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When these problems involve consideration of harms, benefits, or values, then we are in the realm of ethical issues or ethical considerations.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Students consider preferred futures and, when linked to an ethical issue, might consider competing ideas on what is preferred</a:t>
            </a:r>
            <a:r>
              <a:rPr lang="en-AU" b="0" i="0" u="none" strike="noStrike" baseline="0" dirty="0">
                <a:solidFill>
                  <a:srgbClr val="ABABAB"/>
                </a:solidFill>
                <a:effectLst/>
                <a:latin typeface="Arial" panose="020B0604020202020204" pitchFamily="34" charset="0"/>
              </a:rPr>
              <a:t> </a:t>
            </a:r>
            <a:r>
              <a:rPr lang="en-AU" b="0" i="0" u="none" strike="noStrike" dirty="0">
                <a:solidFill>
                  <a:srgbClr val="ABABAB"/>
                </a:solidFill>
                <a:effectLst/>
                <a:latin typeface="Arial" panose="020B0604020202020204" pitchFamily="34" charset="0"/>
              </a:rPr>
              <a:t>and how often there are different perspectives on the most significant values, harms and benefits.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The key to assessment in Ethical Capability is to provide students with the knowledge to be able to discuss and defend their response. For example you would not be looking to see if students land on a particular stakeholder’s preferred future as being the most preferable one above all others, but rather that no matter which they pick as the most preferable, or how they might compare them as better or worse than each other, that they can justify this using knowledge and skills from Ethical Capability (see in particular the ‘Unpacking the content descriptions’ teaching resource in the Ethical Capability resources on</a:t>
            </a:r>
            <a:r>
              <a:rPr lang="en-AU" b="0" i="0" u="none" strike="noStrike" baseline="0" dirty="0">
                <a:solidFill>
                  <a:srgbClr val="ABABAB"/>
                </a:solidFill>
                <a:effectLst/>
                <a:latin typeface="Arial" panose="020B0604020202020204" pitchFamily="34" charset="0"/>
              </a:rPr>
              <a:t> </a:t>
            </a:r>
            <a:r>
              <a:rPr lang="en-AU" b="0" i="0" u="none" strike="noStrike" dirty="0">
                <a:solidFill>
                  <a:srgbClr val="ABABAB"/>
                </a:solidFill>
                <a:effectLst/>
                <a:latin typeface="Arial" panose="020B0604020202020204" pitchFamily="34" charset="0"/>
              </a:rPr>
              <a:t>the VCAA website).</a:t>
            </a:r>
            <a:r>
              <a:rPr lang="en-AU" b="0" i="0" u="none" strike="noStrike" baseline="0" dirty="0">
                <a:solidFill>
                  <a:srgbClr val="ABABAB"/>
                </a:solidFill>
                <a:effectLst/>
                <a:latin typeface="Arial" panose="020B0604020202020204" pitchFamily="34" charset="0"/>
              </a:rPr>
              <a:t> T</a:t>
            </a:r>
            <a:r>
              <a:rPr lang="en-AU" b="0" i="0" u="none" strike="noStrike" dirty="0">
                <a:solidFill>
                  <a:srgbClr val="ABABAB"/>
                </a:solidFill>
                <a:effectLst/>
                <a:latin typeface="Arial" panose="020B0604020202020204" pitchFamily="34" charset="0"/>
              </a:rPr>
              <a:t>heir justification might be supported by evidence, examples etc. that utilise knowledge of Design and Technologies. </a:t>
            </a:r>
          </a:p>
          <a:p>
            <a:endParaRPr lang="en-AU" b="0" i="0" u="none" strike="noStrike" dirty="0">
              <a:solidFill>
                <a:srgbClr val="ABABAB"/>
              </a:solidFill>
              <a:effectLst/>
              <a:latin typeface="Arial" panose="020B0604020202020204" pitchFamily="34" charset="0"/>
            </a:endParaRPr>
          </a:p>
          <a:p>
            <a:endParaRPr lang="en-AU" b="0" i="0" u="none" strike="noStrike" dirty="0">
              <a:solidFill>
                <a:srgbClr val="ABABAB"/>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dirty="0"/>
          </a:p>
        </p:txBody>
      </p:sp>
    </p:spTree>
    <p:extLst>
      <p:ext uri="{BB962C8B-B14F-4D97-AF65-F5344CB8AC3E}">
        <p14:creationId xmlns:p14="http://schemas.microsoft.com/office/powerpoint/2010/main" val="3290424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Setting up a case study where there is a dilemma is ideal for getting the most out of Ethical Capability. </a:t>
            </a:r>
          </a:p>
          <a:p>
            <a:endParaRPr lang="en-AU" dirty="0"/>
          </a:p>
          <a:p>
            <a:r>
              <a:rPr lang="en-AU" dirty="0"/>
              <a:t>For example, coltan mining has several issues regarding poverty, child labour and destroyed habitats. Do we, as designers of electronics, look for a substitute for coltan, which might save habitat of gorillas but take away very poor people’s livelihoods? </a:t>
            </a:r>
          </a:p>
          <a:p>
            <a:endParaRPr lang="en-AU" dirty="0"/>
          </a:p>
          <a:p>
            <a:r>
              <a:rPr lang="en-AU" dirty="0"/>
              <a:t>Here there is not a clear preferred future that all stakeholders would be happy with – and this is where knowledge from Ethical Capability will help students develop and defend a position, which makes it assessable but also enables good rich and thoughtful conversations that will progress student learning.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dirty="0"/>
          </a:p>
        </p:txBody>
      </p:sp>
    </p:spTree>
    <p:extLst>
      <p:ext uri="{BB962C8B-B14F-4D97-AF65-F5344CB8AC3E}">
        <p14:creationId xmlns:p14="http://schemas.microsoft.com/office/powerpoint/2010/main" val="426474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Sometimes cultural context will need to be taken into account when creating designed solutions; or the challenges and opportunities created by cultural diversity and maintaining social cohesion might also be relevant.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dirty="0"/>
          </a:p>
        </p:txBody>
      </p:sp>
    </p:spTree>
    <p:extLst>
      <p:ext uri="{BB962C8B-B14F-4D97-AF65-F5344CB8AC3E}">
        <p14:creationId xmlns:p14="http://schemas.microsoft.com/office/powerpoint/2010/main" val="3133059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i="0" u="none" strike="noStrike" dirty="0">
                <a:solidFill>
                  <a:srgbClr val="ABABAB"/>
                </a:solidFill>
                <a:effectLst/>
                <a:latin typeface="Arial" panose="020B0604020202020204" pitchFamily="34" charset="0"/>
              </a:rPr>
              <a:t>In Design and Technologies, students often consider how designed solutions can respond to problems for individuals and the community and sometimes these problems have a cultural context.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Design and Technologies also provides opportunities to learn from other cultures, for example, in how they use materials for different purposes. This is an example of an intercultural experience, that is, the coming together of two or more cultures.  </a:t>
            </a:r>
          </a:p>
          <a:p>
            <a:endParaRPr lang="en-AU" b="0" i="0" u="none" strike="noStrike" dirty="0">
              <a:solidFill>
                <a:srgbClr val="ABABAB"/>
              </a:solidFill>
              <a:effectLst/>
              <a:latin typeface="Arial" panose="020B0604020202020204" pitchFamily="34" charset="0"/>
            </a:endParaRPr>
          </a:p>
          <a:p>
            <a:r>
              <a:rPr lang="en-AU" b="0" i="0" u="none" strike="noStrike" dirty="0">
                <a:solidFill>
                  <a:srgbClr val="ABABAB"/>
                </a:solidFill>
                <a:effectLst/>
                <a:latin typeface="Arial" panose="020B0604020202020204" pitchFamily="34" charset="0"/>
              </a:rPr>
              <a:t>In this example the focus is on reflection and respect. Students are not going to be willing to learn from other cultures unless they have a capacity to value intercultural experiences. </a:t>
            </a:r>
          </a:p>
          <a:p>
            <a:endParaRPr lang="en-AU" b="0" i="0" u="none" strike="noStrike" dirty="0">
              <a:solidFill>
                <a:srgbClr val="ABABAB"/>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dirty="0"/>
          </a:p>
        </p:txBody>
      </p:sp>
    </p:spTree>
    <p:extLst>
      <p:ext uri="{BB962C8B-B14F-4D97-AF65-F5344CB8AC3E}">
        <p14:creationId xmlns:p14="http://schemas.microsoft.com/office/powerpoint/2010/main" val="3720161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Leanne:</a:t>
            </a:r>
            <a:r>
              <a:rPr lang="en-AU" baseline="0" dirty="0"/>
              <a:t> gives an </a:t>
            </a:r>
            <a:r>
              <a:rPr lang="en-AU" dirty="0"/>
              <a:t>example wool (sheep and goat and possum fur) – </a:t>
            </a:r>
          </a:p>
          <a:p>
            <a:endParaRPr lang="en-AU" dirty="0"/>
          </a:p>
          <a:p>
            <a:r>
              <a:rPr lang="en-AU" sz="1800" dirty="0">
                <a:effectLst/>
                <a:latin typeface="Arial" panose="020B0604020202020204" pitchFamily="34" charset="0"/>
                <a:ea typeface="Arial" panose="020B0604020202020204" pitchFamily="34" charset="0"/>
                <a:cs typeface="Times New Roman" panose="02020603050405020304" pitchFamily="18" charset="0"/>
              </a:rPr>
              <a:t>Consider the role that some materials play in particular cultures, for example, what bamboo might symbolise in traditional Chinese culture and how this symbolism can influence design. </a:t>
            </a:r>
          </a:p>
          <a:p>
            <a:endParaRPr lang="en-AU" b="0" i="0" dirty="0">
              <a:solidFill>
                <a:srgbClr val="202124"/>
              </a:solidFill>
              <a:effectLst/>
              <a:latin typeface="arial" panose="020B0604020202020204" pitchFamily="34" charset="0"/>
            </a:endParaRPr>
          </a:p>
          <a:p>
            <a:r>
              <a:rPr lang="en-AU" b="0" i="0" dirty="0">
                <a:solidFill>
                  <a:srgbClr val="202124"/>
                </a:solidFill>
                <a:effectLst/>
                <a:latin typeface="arial" panose="020B0604020202020204" pitchFamily="34" charset="0"/>
              </a:rPr>
              <a:t>Does it mean the same thing in Australia?</a:t>
            </a:r>
          </a:p>
          <a:p>
            <a:endParaRPr lang="en-AU" b="0" i="0" dirty="0">
              <a:solidFill>
                <a:srgbClr val="202124"/>
              </a:solidFill>
              <a:effectLst/>
              <a:latin typeface="arial" panose="020B0604020202020204" pitchFamily="34" charset="0"/>
            </a:endParaRPr>
          </a:p>
          <a:p>
            <a:r>
              <a:rPr lang="en-AU" b="0" i="0" dirty="0">
                <a:solidFill>
                  <a:srgbClr val="202124"/>
                </a:solidFill>
                <a:effectLst/>
                <a:latin typeface="arial" panose="020B0604020202020204" pitchFamily="34" charset="0"/>
              </a:rPr>
              <a:t>What products represent characteristics like loyalty? (For</a:t>
            </a:r>
            <a:r>
              <a:rPr lang="en-AU" b="0" i="0" baseline="0" dirty="0">
                <a:solidFill>
                  <a:srgbClr val="202124"/>
                </a:solidFill>
                <a:effectLst/>
                <a:latin typeface="arial" panose="020B0604020202020204" pitchFamily="34" charset="0"/>
              </a:rPr>
              <a:t> example,</a:t>
            </a:r>
            <a:r>
              <a:rPr lang="en-AU" b="0" i="0" dirty="0">
                <a:solidFill>
                  <a:srgbClr val="202124"/>
                </a:solidFill>
                <a:effectLst/>
                <a:latin typeface="arial" panose="020B0604020202020204" pitchFamily="34" charset="0"/>
              </a:rPr>
              <a:t> redgum, merino wool.) What about crocodile skin? What does it represent culturally? Strength? Longevity?</a:t>
            </a:r>
          </a:p>
          <a:p>
            <a:endParaRPr lang="en-AU" b="0" i="0" dirty="0">
              <a:solidFill>
                <a:srgbClr val="202124"/>
              </a:solidFill>
              <a:effectLst/>
              <a:latin typeface="arial" panose="020B0604020202020204" pitchFamily="34" charset="0"/>
            </a:endParaRPr>
          </a:p>
          <a:p>
            <a:r>
              <a:rPr lang="en-AU" b="0" i="0" dirty="0">
                <a:solidFill>
                  <a:srgbClr val="202124"/>
                </a:solidFill>
                <a:effectLst/>
                <a:latin typeface="arial" panose="020B0604020202020204" pitchFamily="34" charset="0"/>
              </a:rPr>
              <a:t>What if we were to make a plaque celebrating someone becoming an Australian citizen? What would it be made of? Bamboo? Short examples like this can help students to recognise that some materials might have cultural significance in Australia too. </a:t>
            </a:r>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dirty="0"/>
          </a:p>
        </p:txBody>
      </p:sp>
    </p:spTree>
    <p:extLst>
      <p:ext uri="{BB962C8B-B14F-4D97-AF65-F5344CB8AC3E}">
        <p14:creationId xmlns:p14="http://schemas.microsoft.com/office/powerpoint/2010/main" val="2476676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a student to be fully capable, they ideally want to realise they have learnt skills in Design and Technologies that have general applications beyond the specific challenge they have been working on. </a:t>
            </a:r>
          </a:p>
          <a:p>
            <a:endParaRPr lang="en-AU" dirty="0"/>
          </a:p>
          <a:p>
            <a:r>
              <a:rPr lang="en-AU" dirty="0"/>
              <a:t>They need to be scaffolded and prompted along the way. </a:t>
            </a:r>
          </a:p>
          <a:p>
            <a:endParaRPr lang="en-AU" dirty="0"/>
          </a:p>
          <a:p>
            <a:r>
              <a:rPr lang="en-AU" dirty="0"/>
              <a:t>Design and Technologies has a head start as there are quite discrete contexts that do however have things in common, for example design thinking. </a:t>
            </a:r>
          </a:p>
          <a:p>
            <a:endParaRPr lang="en-AU" dirty="0"/>
          </a:p>
          <a:p>
            <a:r>
              <a:rPr lang="en-AU" dirty="0"/>
              <a:t>When you teach something new in a given context, whether for Capabilities or Design and Technologies, you activate prior knowledge to help introduce a new idea. So you might use familiar examples of objects made of a material you want to investigate and through this example introduce discrete knowledge and skills from a capability. This ensures students learn one new substantial thing at a time. </a:t>
            </a:r>
          </a:p>
          <a:p>
            <a:endParaRPr lang="en-AU" dirty="0"/>
          </a:p>
          <a:p>
            <a:r>
              <a:rPr lang="en-AU" dirty="0"/>
              <a:t>You then move to application of new knowledge and skills to new problems within the same context. In selecting the familiar right at the start you will be thinking of how this will bridge to the challenge you want them to work on in the end. You can provide time for students to reflect here on what they have been learning in general, for example, that breaking big problems down into stages is generally useful. </a:t>
            </a:r>
          </a:p>
          <a:p>
            <a:endParaRPr lang="en-AU" dirty="0"/>
          </a:p>
          <a:p>
            <a:r>
              <a:rPr lang="en-AU" dirty="0"/>
              <a:t>Then when starting in a brand-new context, you can prompt students to see that breaking down problems into stages is also relevant to this new context</a:t>
            </a:r>
            <a:r>
              <a:rPr lang="en-AU" baseline="0" dirty="0"/>
              <a:t> </a:t>
            </a:r>
            <a:r>
              <a:rPr lang="en-AU" dirty="0"/>
              <a:t>– prompt students to make this connection themselves. This might require a bit of coordination between teachers if students are likely to make connections across different design contexts. Of course they might also make connections within the same context, such as food specialisations, but link to a  different situation than the specific one studied in class – e.g. ‘We might also have to break down a problem into stages when</a:t>
            </a:r>
            <a:r>
              <a:rPr lang="en-AU" baseline="0" dirty="0"/>
              <a:t> …</a:t>
            </a:r>
            <a:r>
              <a:rPr lang="en-AU" dirty="0"/>
              <a:t>’   You can also, at the reflection stage, work with them to identify problems and challenges beyond the classroom where their newfound knowledge and skills could be applied. </a:t>
            </a:r>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dirty="0"/>
          </a:p>
        </p:txBody>
      </p:sp>
    </p:spTree>
    <p:extLst>
      <p:ext uri="{BB962C8B-B14F-4D97-AF65-F5344CB8AC3E}">
        <p14:creationId xmlns:p14="http://schemas.microsoft.com/office/powerpoint/2010/main" val="411116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dirty="0"/>
          </a:p>
        </p:txBody>
      </p:sp>
    </p:spTree>
    <p:extLst>
      <p:ext uri="{BB962C8B-B14F-4D97-AF65-F5344CB8AC3E}">
        <p14:creationId xmlns:p14="http://schemas.microsoft.com/office/powerpoint/2010/main" val="58494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Reflection could be in the form of, say, posters on conflict resolution or collaboration strategies that work; it need not always be in journal form. </a:t>
            </a:r>
          </a:p>
          <a:p>
            <a:endParaRPr lang="en-AU" dirty="0"/>
          </a:p>
          <a:p>
            <a:r>
              <a:rPr lang="en-AU" dirty="0"/>
              <a:t>With inquiries or experiments, curveballs can be thrown that require creative problem-solving. Plan for something unexpected to happen when working on a design challenge. </a:t>
            </a:r>
          </a:p>
          <a:p>
            <a:endParaRPr lang="en-AU" dirty="0"/>
          </a:p>
          <a:p>
            <a:r>
              <a:rPr lang="en-AU" dirty="0"/>
              <a:t>As you gain more experience and see more and more student work, you will begin to build a better understanding of what is a reasonable expectation, that is, the depth or breadth or accuracy of an explanation that is reasonable to expect. </a:t>
            </a:r>
          </a:p>
          <a:p>
            <a:endParaRPr lang="en-AU" dirty="0"/>
          </a:p>
          <a:p>
            <a:r>
              <a:rPr lang="en-AU" dirty="0"/>
              <a:t>Try to assess over a period of time rather than at a point in time. Remember you do not have to do everything at once. </a:t>
            </a:r>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dirty="0"/>
          </a:p>
        </p:txBody>
      </p:sp>
    </p:spTree>
    <p:extLst>
      <p:ext uri="{BB962C8B-B14F-4D97-AF65-F5344CB8AC3E}">
        <p14:creationId xmlns:p14="http://schemas.microsoft.com/office/powerpoint/2010/main" val="2605650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It is important that the program provides a level of challenge in the identified capability otherwise it is not worth linking. The kind of challenge will vary depending on the capability or, to put it another way, different challenges suit different capabilities. For example, a challenge on resolving a dilemma might suit Ethical Capability, whereas a technical challenge might suit Critical and Creative Thinking or Personal and Social Capability (how to persist and adapt, for example). </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71247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a range of resources across the capabilities to support classroom teaching and whole school planning. </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dirty="0"/>
          </a:p>
        </p:txBody>
      </p:sp>
    </p:spTree>
    <p:extLst>
      <p:ext uri="{BB962C8B-B14F-4D97-AF65-F5344CB8AC3E}">
        <p14:creationId xmlns:p14="http://schemas.microsoft.com/office/powerpoint/2010/main" val="1404731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are adding to resources gradually so I encourage you to sign up to F-10 Curriculum Updates, which you can subscribe to through the VCAA website. </a:t>
            </a:r>
          </a:p>
          <a:p>
            <a:endParaRPr lang="en-AU" dirty="0"/>
          </a:p>
          <a:p>
            <a:r>
              <a:rPr lang="en-AU" dirty="0"/>
              <a:t>Most capabilities resources are under each of the capability tabs, not the Design and Technologies tab.</a:t>
            </a:r>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dirty="0"/>
          </a:p>
        </p:txBody>
      </p:sp>
    </p:spTree>
    <p:extLst>
      <p:ext uri="{BB962C8B-B14F-4D97-AF65-F5344CB8AC3E}">
        <p14:creationId xmlns:p14="http://schemas.microsoft.com/office/powerpoint/2010/main" val="819711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Most resources are under ‘teaching resources’ but the other tabs are also useful. </a:t>
            </a:r>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dirty="0"/>
          </a:p>
        </p:txBody>
      </p:sp>
    </p:spTree>
    <p:extLst>
      <p:ext uri="{BB962C8B-B14F-4D97-AF65-F5344CB8AC3E}">
        <p14:creationId xmlns:p14="http://schemas.microsoft.com/office/powerpoint/2010/main" val="3147502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are adding to these all the time.</a:t>
            </a:r>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dirty="0"/>
          </a:p>
        </p:txBody>
      </p:sp>
    </p:spTree>
    <p:extLst>
      <p:ext uri="{BB962C8B-B14F-4D97-AF65-F5344CB8AC3E}">
        <p14:creationId xmlns:p14="http://schemas.microsoft.com/office/powerpoint/2010/main" val="2979663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Indicative progress templates and advice are there for all learning areas and capabilities. </a:t>
            </a:r>
          </a:p>
          <a:p>
            <a:endParaRPr lang="en-AU" dirty="0"/>
          </a:p>
          <a:p>
            <a:r>
              <a:rPr lang="en-AU" dirty="0"/>
              <a:t>The indicative progress templates include an example of what student work might include but not yet have in order to meet the standard.</a:t>
            </a:r>
          </a:p>
          <a:p>
            <a:endParaRPr lang="en-AU" dirty="0"/>
          </a:p>
          <a:p>
            <a:r>
              <a:rPr lang="en-AU" dirty="0"/>
              <a:t>For the capabilities, this was constructed through working with volunteer teachers who gave their advice based on looking at student work and the features of it,</a:t>
            </a:r>
            <a:r>
              <a:rPr lang="en-AU" baseline="0" dirty="0"/>
              <a:t> as</a:t>
            </a:r>
            <a:r>
              <a:rPr lang="en-AU" dirty="0"/>
              <a:t>king what makes one more sophisticated than another.</a:t>
            </a:r>
          </a:p>
          <a:p>
            <a:endParaRPr lang="en-AU" dirty="0"/>
          </a:p>
          <a:p>
            <a:r>
              <a:rPr lang="en-AU" dirty="0"/>
              <a:t>You are encouraged to do this in your school.</a:t>
            </a:r>
          </a:p>
          <a:p>
            <a:endParaRPr lang="en-AU" dirty="0"/>
          </a:p>
          <a:p>
            <a:r>
              <a:rPr lang="en-AU" dirty="0"/>
              <a:t>The formative assessment link will take you to a general guide including videos and text as well as example rubrics for all the Capabilities except Intercultural Capability. Example rubrics for this were developed in a separate project and can be found under the Intercultural Capability teaching resources tab shown earlier.</a:t>
            </a:r>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dirty="0"/>
          </a:p>
        </p:txBody>
      </p:sp>
    </p:spTree>
    <p:extLst>
      <p:ext uri="{BB962C8B-B14F-4D97-AF65-F5344CB8AC3E}">
        <p14:creationId xmlns:p14="http://schemas.microsoft.com/office/powerpoint/2010/main" val="23341459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Any questions at this stage?</a:t>
            </a:r>
          </a:p>
          <a:p>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Thank you and take care.</a:t>
            </a: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28</a:t>
            </a:fld>
            <a:endParaRPr lang="en-AU" dirty="0"/>
          </a:p>
        </p:txBody>
      </p:sp>
    </p:spTree>
    <p:extLst>
      <p:ext uri="{BB962C8B-B14F-4D97-AF65-F5344CB8AC3E}">
        <p14:creationId xmlns:p14="http://schemas.microsoft.com/office/powerpoint/2010/main" val="4026783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dirty="0"/>
          </a:p>
        </p:txBody>
      </p:sp>
    </p:spTree>
    <p:extLst>
      <p:ext uri="{BB962C8B-B14F-4D97-AF65-F5344CB8AC3E}">
        <p14:creationId xmlns:p14="http://schemas.microsoft.com/office/powerpoint/2010/main" val="92775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Design and Technologies make a significant contribution to the development of the four Victorian Curriculum Capabilities. </a:t>
            </a:r>
          </a:p>
          <a:p>
            <a:endParaRPr lang="en-AU" dirty="0"/>
          </a:p>
          <a:p>
            <a:r>
              <a:rPr lang="en-AU" dirty="0"/>
              <a:t>One of the aims of the Design and Technologies curriculum is for students to learn how to transfer their knowledge and skills from Design and Technologies to new situations, which is critical to developing a capability. </a:t>
            </a:r>
          </a:p>
          <a:p>
            <a:endParaRPr lang="en-AU" dirty="0"/>
          </a:p>
          <a:p>
            <a:r>
              <a:rPr lang="en-AU" dirty="0"/>
              <a:t>Transfer of knowledge and skills needs to be scaffolded for many students. They generally will not learn how to use what they have learnt through Design and Technologies for life in general without some guidance. </a:t>
            </a:r>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dirty="0"/>
          </a:p>
        </p:txBody>
      </p:sp>
    </p:spTree>
    <p:extLst>
      <p:ext uri="{BB962C8B-B14F-4D97-AF65-F5344CB8AC3E}">
        <p14:creationId xmlns:p14="http://schemas.microsoft.com/office/powerpoint/2010/main" val="212874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At</a:t>
            </a:r>
            <a:r>
              <a:rPr lang="en-AU" baseline="0" dirty="0"/>
              <a:t> the same time, the c</a:t>
            </a:r>
            <a:r>
              <a:rPr lang="en-AU" dirty="0"/>
              <a:t>apabilities contribute discrete knowledge and skills that support Design and Technologies. </a:t>
            </a:r>
          </a:p>
          <a:p>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effectLst/>
                <a:latin typeface="Calibri" panose="020F0502020204030204" pitchFamily="34" charset="0"/>
                <a:ea typeface="Calibri" panose="020F0502020204030204" pitchFamily="34" charset="0"/>
                <a:cs typeface="Times New Roman" panose="02020603050405020304" pitchFamily="18" charset="0"/>
              </a:rPr>
              <a:t>There is a feedback loop that in turn develops student understanding of these discrete knowledge and skills through experience gained in the application of these discrete knowledge and skills in the context of Design and Technologies. </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dirty="0"/>
          </a:p>
        </p:txBody>
      </p:sp>
    </p:spTree>
    <p:extLst>
      <p:ext uri="{BB962C8B-B14F-4D97-AF65-F5344CB8AC3E}">
        <p14:creationId xmlns:p14="http://schemas.microsoft.com/office/powerpoint/2010/main" val="290484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Teaching explicitly is the key to teaching and assessing the capabilities and requires identifying and unpacking a capability’s knowledge and skills, which are found in each relevant capability’s content descriptions. Capabilities content descriptions are generic and abstract and need to be given life and meaning in appropriate contexts.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Students are explicitly introduced to capabilities knowledge and skills in learning area contexts. They apply capabilities knowledge and skills to a learning area context and then reflect on this application to nuance their understanding and progress their knowledge and skills. This more nuanced understanding is then applied in the future.</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Building skills in capabilities works best when there is a ‘Goldilocks’ challenge: not too hard and not too easy. For example, learning strategies to help students be adaptable is something that can be taught easily enough, but buy-in from students and rich learning conversations will only occur when students are challenged in a way that really requires them to be adaptable.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Creating challenge begins with knowing students and with familiarity with the curriculum. It also involves the teacher having good knowledge of the curriculum area to have the confidence to then work with student needs.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In terms of assessment, explicit teaching builds shared language that enables you to provide feedback to students and for the student to be able to understand it.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The achievement standards define the quality of learning that is expected at that standard.</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Shared language, together with the achievement standard that the student is progressing towards, enables you to set clear expectations of what the work should contain. It allows student thinking to be more transparent, allowing you to collect evidence of their thinking. This is important in the capabilities. Students should be demonstrating in a given context that they understand and can apply the knowledge and skills that they have been taught and ideally there should be more than one opportunity to do this, so that you make an on-balance judgement over a period of time.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Having a learning continuum supports you in identifying student progression and to identify the next steps in student learning, which in turn informs teaching and learning strategies to get there. </a:t>
            </a:r>
          </a:p>
          <a:p>
            <a:endParaRPr lang="en-AU" dirty="0"/>
          </a:p>
          <a:p>
            <a:endParaRPr lang="en-AU" dirty="0"/>
          </a:p>
          <a:p>
            <a:r>
              <a:rPr lang="en-AU" dirty="0"/>
              <a:t>We will now look at each of the Capabilities in turn. </a:t>
            </a:r>
          </a:p>
          <a:p>
            <a:endParaRPr lang="en-AU" dirty="0"/>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dirty="0"/>
          </a:p>
        </p:txBody>
      </p:sp>
    </p:spTree>
    <p:extLst>
      <p:ext uri="{BB962C8B-B14F-4D97-AF65-F5344CB8AC3E}">
        <p14:creationId xmlns:p14="http://schemas.microsoft.com/office/powerpoint/2010/main" val="577775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Here we can see an overview of the relationship between Critical and Creative Thinking and Design and Technologies. </a:t>
            </a:r>
          </a:p>
          <a:p>
            <a:endParaRPr lang="en-AU" dirty="0"/>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Broadly speaking, if students are going to be working on generating design ideas, there might be a link to the Critical and Creative Thinking Questions and Possibilities strand. If something about a design solution is contested or debated, typically for and against, then there might be a link to the Reasoning strand. Intentional and explicit management and reflection of design and systems thinking might link to the Meta-Cognition strand.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Many of you are probably thinking ‘will link’ but if students already know the capabilities content and have a good level of skill you may not need to explicitly teach new capabilities knowledge and skills but rather continue to apply, consolidate and reflect on background knowledge.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When we say ‘linking’ to Critical and Creative Thinking what we mean is working with students to help them develop their critical and creative thinking in general, that is, to help them see how Design and Technologies contributes to this, and/or identifying the discrete knowledge and skills in the capability that will support Design and Technologies.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Let’s look at an example.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2258552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Imagine that a teacher is planning for a unit that will include students having to represent and discuss ideas. Is there a link between Critical and Creative Thinking and Design and Technologies regarding this?</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A relevant Design and Technologies Levels 7 and 8 content description is:</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Generate, develop and test design ideas, plans and processes using appropriate technical terms and technologies and including graphical representation techniques (VCDSCD050).</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A relevant Critical and Creative Thinking content description is:</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Consider a range of strategies to represent ideas and explain and justify thinking processes to others (VCCCTM040).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Both curriculum areas help students to explain and justify their representations to others and to use their knowledge of graphical representation techniques to communicate to audiences.</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Design and Technologies can help students understand how to represent ideas. Critical and Creative Thinking prompts teachers to guide students to understand representation as a strategy and to focus on the strategic thinking involved as part of their lesson planning.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Here teachers often say that good teachers would do this anyway, without prompting from Critical and Creative Thinking.  This is a good sign of a strong link between the curriculum areas! It is contingent though on the Design and Technologies content description here being unpacked in a particular way. Linking to Critical and Creative Thinking helps to ensure that everyone is a good teacher, but also more subtly, helps with whole school planning. In this case, Year 9 and 10 teachers can easily be aware that this link has been made in Years 7 and 8 and all classes in Years 7 and 8 would be treated the same way.</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So, in general, capabilities can help to shape how Design and Technologies is unpacked to then help learning in Design and Technologies, but also help develop the capability. </a:t>
            </a:r>
          </a:p>
          <a:p>
            <a:pPr marL="457200">
              <a:lnSpc>
                <a:spcPct val="107000"/>
              </a:lnSpc>
            </a:pPr>
            <a:r>
              <a:rPr lang="en-AU" sz="1800" dirty="0">
                <a:effectLst/>
                <a:latin typeface="Arial Narrow" panose="020B0606020202030204" pitchFamily="34" charset="0"/>
                <a:ea typeface="Calibri" panose="020F0502020204030204" pitchFamily="34" charset="0"/>
                <a:cs typeface="Calibri" panose="020F0502020204030204" pitchFamily="34"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1033796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Here we see the underlying content description in the middle of the table and the relevant aspects of the achievement standards at the top, with some suggested ‘I can’ statements that reflect the achievement standards along the continuum as shown.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Students would be taught different techniques to create graphical representations, such as SCAMPER, SketchUp or PMIs. Part of the teaching would include building student knowledge of the strengths and limitations of the technique, which is then applied in context to develop their critical and creative thinking. This would, of course, also involve</a:t>
            </a:r>
            <a:r>
              <a:rPr lang="en-AU" sz="1800" baseline="0" dirty="0">
                <a:effectLst/>
                <a:latin typeface="Calibri" panose="020F0502020204030204" pitchFamily="34" charset="0"/>
                <a:ea typeface="Calibri" panose="020F0502020204030204" pitchFamily="34" charset="0"/>
                <a:cs typeface="Times New Roman" panose="02020603050405020304" pitchFamily="18" charset="0"/>
              </a:rPr>
              <a:t> the</a:t>
            </a:r>
            <a:r>
              <a:rPr lang="en-AU" sz="1800" dirty="0">
                <a:effectLst/>
                <a:latin typeface="Calibri" panose="020F0502020204030204" pitchFamily="34" charset="0"/>
                <a:ea typeface="Calibri" panose="020F0502020204030204" pitchFamily="34" charset="0"/>
                <a:cs typeface="Times New Roman" panose="02020603050405020304" pitchFamily="18" charset="0"/>
              </a:rPr>
              <a:t> unpacking of relevant Design and Technologies content descriptions.</a:t>
            </a:r>
          </a:p>
          <a:p>
            <a:endParaRPr lang="en-AU" b="0" i="0" u="none" strike="noStrike" dirty="0">
              <a:solidFill>
                <a:srgbClr val="ABABAB"/>
              </a:solidFill>
              <a:effectLst/>
              <a:latin typeface="Arial" panose="020B0604020202020204" pitchFamily="34" charset="0"/>
            </a:endParaRPr>
          </a:p>
          <a:p>
            <a:endParaRPr lang="en-AU" b="0" i="0" u="none" strike="noStrike" dirty="0">
              <a:solidFill>
                <a:srgbClr val="ABABAB"/>
              </a:solidFill>
              <a:effectLst/>
              <a:latin typeface="Arial" panose="020B0604020202020204" pitchFamily="34" charset="0"/>
            </a:endParaRPr>
          </a:p>
          <a:p>
            <a:endParaRPr lang="en-AU" b="0" i="0" u="none" strike="noStrike" dirty="0">
              <a:solidFill>
                <a:srgbClr val="ABABAB"/>
              </a:solidFill>
              <a:effectLst/>
              <a:latin typeface="Arial" panose="020B0604020202020204" pitchFamily="34" charset="0"/>
            </a:endParaRPr>
          </a:p>
          <a:p>
            <a:endParaRPr lang="en-AU" b="0" i="0" u="none" strike="noStrike" dirty="0">
              <a:solidFill>
                <a:srgbClr val="ABABAB"/>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dirty="0"/>
          </a:p>
        </p:txBody>
      </p:sp>
    </p:spTree>
    <p:extLst>
      <p:ext uri="{BB962C8B-B14F-4D97-AF65-F5344CB8AC3E}">
        <p14:creationId xmlns:p14="http://schemas.microsoft.com/office/powerpoint/2010/main" val="278587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In terms of assessment, you are providing opportunities for students to demonstrate their knowledge of graphical representations, and their strategic use.</a:t>
            </a:r>
            <a:r>
              <a:rPr lang="en-AU"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AU" sz="1800" dirty="0">
                <a:effectLst/>
                <a:latin typeface="Calibri" panose="020F0502020204030204" pitchFamily="34" charset="0"/>
                <a:ea typeface="Calibri" panose="020F0502020204030204" pitchFamily="34" charset="0"/>
                <a:cs typeface="Times New Roman" panose="02020603050405020304" pitchFamily="18" charset="0"/>
              </a:rPr>
              <a:t>Evidence for this would be found in the discussion they undertake and their reflection and evaluation, as well as in the graphical representation itself.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The skill is in applying that knowledge to different challenges and problems within a given challenge, and in the practical rendering of techniques involved. </a:t>
            </a: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Underpinning all this is explicit teaching. </a:t>
            </a:r>
          </a:p>
          <a:p>
            <a:pPr>
              <a:lnSpc>
                <a:spcPct val="107000"/>
              </a:lnSpc>
              <a:spcAft>
                <a:spcPts val="800"/>
              </a:spcAft>
            </a:pPr>
            <a:r>
              <a:rPr lang="en-AU"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9</a:t>
            </a:fld>
            <a:endParaRPr lang="en-AU" dirty="0"/>
          </a:p>
        </p:txBody>
      </p:sp>
    </p:spTree>
    <p:extLst>
      <p:ext uri="{BB962C8B-B14F-4D97-AF65-F5344CB8AC3E}">
        <p14:creationId xmlns:p14="http://schemas.microsoft.com/office/powerpoint/2010/main" val="2841009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PSCSE02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victoriancurriculum.vcaa.vic.edu.au/Curriculum/ContentDescription/VCPSCSE02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PSCSE02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victoriancurriculum.vcaa.vic.edu.au/Curriculum/ContentDescription/VCPSCSE028"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ECU01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ECU016"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ICCB00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ICCB006"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mailto:monica.bini@education.vic.gov.a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leanne.compton@education.vic.gov.au"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DSCD05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victoriancurriculum.vcaa.vic.edu.au/Curriculum/ContentDescription/VCCCTM04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CCTM0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CCTM04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520" y="555526"/>
            <a:ext cx="6696744" cy="1246535"/>
          </a:xfrm>
        </p:spPr>
        <p:txBody>
          <a:bodyPr/>
          <a:lstStyle/>
          <a:p>
            <a:r>
              <a:rPr lang="en-AU" sz="3200" dirty="0"/>
              <a:t>Linking Design and Technologies and the Capabilities</a:t>
            </a:r>
          </a:p>
        </p:txBody>
      </p:sp>
      <p:sp>
        <p:nvSpPr>
          <p:cNvPr id="5" name="Subtitle 4"/>
          <p:cNvSpPr>
            <a:spLocks noGrp="1"/>
          </p:cNvSpPr>
          <p:nvPr>
            <p:ph type="subTitle" idx="1"/>
          </p:nvPr>
        </p:nvSpPr>
        <p:spPr/>
        <p:txBody>
          <a:bodyPr/>
          <a:lstStyle/>
          <a:p>
            <a:r>
              <a:rPr lang="en-AU" dirty="0"/>
              <a:t>Monica Bini, VCAA Capabilities Curriculum Manager</a:t>
            </a:r>
          </a:p>
          <a:p>
            <a:endParaRPr lang="en-AU" dirty="0"/>
          </a:p>
          <a:p>
            <a:r>
              <a:rPr lang="en-AU" dirty="0"/>
              <a:t>Leanne Compton, VCAA </a:t>
            </a:r>
            <a:br>
              <a:rPr lang="en-AU" dirty="0"/>
            </a:br>
            <a:r>
              <a:rPr lang="en-AU" dirty="0"/>
              <a:t>Design and Technologies Curriculum Manager</a:t>
            </a:r>
          </a:p>
          <a:p>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1B50-68E6-41F3-B467-F70A23629400}"/>
              </a:ext>
            </a:extLst>
          </p:cNvPr>
          <p:cNvSpPr>
            <a:spLocks noGrp="1"/>
          </p:cNvSpPr>
          <p:nvPr>
            <p:ph type="title"/>
          </p:nvPr>
        </p:nvSpPr>
        <p:spPr>
          <a:xfrm>
            <a:off x="179512" y="195486"/>
            <a:ext cx="8712968" cy="305504"/>
          </a:xfrm>
        </p:spPr>
        <p:txBody>
          <a:bodyPr/>
          <a:lstStyle/>
          <a:p>
            <a:r>
              <a:rPr lang="en-AU" dirty="0"/>
              <a:t>Personal and Social Capability</a:t>
            </a:r>
          </a:p>
        </p:txBody>
      </p:sp>
      <p:graphicFrame>
        <p:nvGraphicFramePr>
          <p:cNvPr id="4" name="Table 4">
            <a:extLst>
              <a:ext uri="{FF2B5EF4-FFF2-40B4-BE49-F238E27FC236}">
                <a16:creationId xmlns:a16="http://schemas.microsoft.com/office/drawing/2014/main" id="{E03325D3-2D95-4C0B-A804-96562E9FBB47}"/>
              </a:ext>
            </a:extLst>
          </p:cNvPr>
          <p:cNvGraphicFramePr>
            <a:graphicFrameLocks noGrp="1"/>
          </p:cNvGraphicFramePr>
          <p:nvPr>
            <p:ph idx="1"/>
            <p:extLst>
              <p:ext uri="{D42A27DB-BD31-4B8C-83A1-F6EECF244321}">
                <p14:modId xmlns:p14="http://schemas.microsoft.com/office/powerpoint/2010/main" val="1461586056"/>
              </p:ext>
            </p:extLst>
          </p:nvPr>
        </p:nvGraphicFramePr>
        <p:xfrm>
          <a:off x="251520" y="627534"/>
          <a:ext cx="8353869" cy="3888432"/>
        </p:xfrm>
        <a:graphic>
          <a:graphicData uri="http://schemas.openxmlformats.org/drawingml/2006/table">
            <a:tbl>
              <a:tblPr firstCol="1">
                <a:tableStyleId>{5C22544A-7EE6-4342-B048-85BDC9FD1C3A}</a:tableStyleId>
              </a:tblPr>
              <a:tblGrid>
                <a:gridCol w="2017164">
                  <a:extLst>
                    <a:ext uri="{9D8B030D-6E8A-4147-A177-3AD203B41FA5}">
                      <a16:colId xmlns:a16="http://schemas.microsoft.com/office/drawing/2014/main" val="2031594401"/>
                    </a:ext>
                  </a:extLst>
                </a:gridCol>
                <a:gridCol w="2952328">
                  <a:extLst>
                    <a:ext uri="{9D8B030D-6E8A-4147-A177-3AD203B41FA5}">
                      <a16:colId xmlns:a16="http://schemas.microsoft.com/office/drawing/2014/main" val="414647549"/>
                    </a:ext>
                  </a:extLst>
                </a:gridCol>
                <a:gridCol w="3384377">
                  <a:extLst>
                    <a:ext uri="{9D8B030D-6E8A-4147-A177-3AD203B41FA5}">
                      <a16:colId xmlns:a16="http://schemas.microsoft.com/office/drawing/2014/main" val="2895850503"/>
                    </a:ext>
                  </a:extLst>
                </a:gridCol>
              </a:tblGrid>
              <a:tr h="2051378">
                <a:tc>
                  <a:txBody>
                    <a:bodyPr/>
                    <a:lstStyle/>
                    <a:p>
                      <a:r>
                        <a:rPr lang="en-AU" sz="1600" dirty="0">
                          <a:solidFill>
                            <a:schemeClr val="tx1"/>
                          </a:solidFill>
                        </a:rPr>
                        <a:t>Personal and Social Capability strands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solidFill>
                            <a:schemeClr val="tx1"/>
                          </a:solidFill>
                        </a:rPr>
                        <a:t>Self-Awareness and Management: </a:t>
                      </a:r>
                    </a:p>
                    <a:p>
                      <a:pPr marL="285750" indent="-285750">
                        <a:buFont typeface="Arial" panose="020B0604020202020204" pitchFamily="34" charset="0"/>
                        <a:buChar char="•"/>
                      </a:pPr>
                      <a:r>
                        <a:rPr lang="en-AU" sz="1600" b="0" dirty="0">
                          <a:solidFill>
                            <a:schemeClr val="tx1"/>
                          </a:solidFill>
                        </a:rPr>
                        <a:t>Regulate, manage and monitor their emotions</a:t>
                      </a:r>
                    </a:p>
                    <a:p>
                      <a:pPr marL="285750" indent="-285750">
                        <a:buFont typeface="Arial" panose="020B0604020202020204" pitchFamily="34" charset="0"/>
                        <a:buChar char="•"/>
                      </a:pPr>
                      <a:r>
                        <a:rPr lang="en-AU" sz="1600" b="0" dirty="0">
                          <a:solidFill>
                            <a:schemeClr val="tx1"/>
                          </a:solidFill>
                        </a:rPr>
                        <a:t>Interpret and assess their personal characteristics</a:t>
                      </a:r>
                    </a:p>
                    <a:p>
                      <a:endParaRPr lang="en-AU"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solidFill>
                            <a:schemeClr val="tx1"/>
                          </a:solidFill>
                        </a:rPr>
                        <a:t>Social</a:t>
                      </a:r>
                      <a:r>
                        <a:rPr lang="en-AU" sz="1600" baseline="0" dirty="0">
                          <a:solidFill>
                            <a:schemeClr val="tx1"/>
                          </a:solidFill>
                        </a:rPr>
                        <a:t> </a:t>
                      </a:r>
                      <a:r>
                        <a:rPr lang="en-AU" sz="1600" dirty="0">
                          <a:solidFill>
                            <a:schemeClr val="tx1"/>
                          </a:solidFill>
                        </a:rPr>
                        <a:t>Awareness and Management:</a:t>
                      </a:r>
                    </a:p>
                    <a:p>
                      <a:pPr marL="285750" indent="-285750">
                        <a:buFont typeface="Arial" panose="020B0604020202020204" pitchFamily="34" charset="0"/>
                        <a:buChar char="•"/>
                      </a:pPr>
                      <a:r>
                        <a:rPr lang="en-AU" sz="1600" b="0" dirty="0">
                          <a:solidFill>
                            <a:schemeClr val="tx1"/>
                          </a:solidFill>
                        </a:rPr>
                        <a:t>Participate in positive, safe and respectful relationships</a:t>
                      </a:r>
                    </a:p>
                    <a:p>
                      <a:pPr marL="285750" indent="-285750">
                        <a:buFont typeface="Arial" panose="020B0604020202020204" pitchFamily="34" charset="0"/>
                        <a:buChar char="•"/>
                      </a:pPr>
                      <a:r>
                        <a:rPr lang="en-AU" sz="1600" b="0" dirty="0">
                          <a:solidFill>
                            <a:schemeClr val="tx1"/>
                          </a:solidFill>
                        </a:rPr>
                        <a:t>Critique societal constructs and discrimination</a:t>
                      </a:r>
                    </a:p>
                    <a:p>
                      <a:pPr marL="285750" indent="-285750">
                        <a:buFont typeface="Arial" panose="020B0604020202020204" pitchFamily="34" charset="0"/>
                        <a:buChar char="•"/>
                      </a:pPr>
                      <a:r>
                        <a:rPr lang="en-AU" sz="1600" b="0" dirty="0">
                          <a:solidFill>
                            <a:schemeClr val="tx1"/>
                          </a:solidFill>
                        </a:rPr>
                        <a:t>Negotiate and collaborate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105836"/>
                  </a:ext>
                </a:extLst>
              </a:tr>
              <a:tr h="1837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tx1"/>
                          </a:solidFill>
                          <a:effectLst/>
                          <a:latin typeface="+mn-lt"/>
                          <a:ea typeface="+mn-ea"/>
                          <a:cs typeface="+mn-cs"/>
                        </a:rPr>
                        <a:t>Design and Technologies and Personal and Social Capability </a:t>
                      </a:r>
                      <a:r>
                        <a:rPr lang="en-AU" sz="1600" b="1" kern="1200" dirty="0">
                          <a:solidFill>
                            <a:schemeClr val="tx1"/>
                          </a:solidFill>
                          <a:effectLst/>
                          <a:latin typeface="+mn-lt"/>
                          <a:ea typeface="+mn-ea"/>
                          <a:cs typeface="+mn-cs"/>
                        </a:rPr>
                        <a:t>mutually support </a:t>
                      </a:r>
                      <a:r>
                        <a:rPr lang="en-AU" sz="1600" b="0" kern="1200" dirty="0">
                          <a:solidFill>
                            <a:schemeClr val="tx1"/>
                          </a:solidFill>
                          <a:effectLst/>
                          <a:latin typeface="+mn-lt"/>
                          <a:ea typeface="+mn-ea"/>
                          <a:cs typeface="+mn-cs"/>
                        </a:rPr>
                        <a:t>students to …</a:t>
                      </a:r>
                    </a:p>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kern="1200" dirty="0">
                          <a:solidFill>
                            <a:schemeClr val="dk1"/>
                          </a:solidFill>
                          <a:effectLst/>
                          <a:latin typeface="+mn-lt"/>
                          <a:ea typeface="+mn-ea"/>
                          <a:cs typeface="+mn-cs"/>
                        </a:rPr>
                        <a:t>develop knowledge and skills to work independently and show initiative </a:t>
                      </a:r>
                      <a:endParaRPr lang="en-A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kern="1200" dirty="0">
                          <a:solidFill>
                            <a:schemeClr val="dk1"/>
                          </a:solidFill>
                          <a:effectLst/>
                          <a:latin typeface="+mn-lt"/>
                          <a:ea typeface="+mn-ea"/>
                          <a:cs typeface="+mn-cs"/>
                        </a:rPr>
                        <a:t>develop skills for collaborative problem-solving and to critique societal constructs when creating and communicating designed solutions </a:t>
                      </a:r>
                      <a:endParaRPr lang="en-A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105853"/>
                  </a:ext>
                </a:extLst>
              </a:tr>
            </a:tbl>
          </a:graphicData>
        </a:graphic>
      </p:graphicFrame>
    </p:spTree>
    <p:extLst>
      <p:ext uri="{BB962C8B-B14F-4D97-AF65-F5344CB8AC3E}">
        <p14:creationId xmlns:p14="http://schemas.microsoft.com/office/powerpoint/2010/main" val="17466109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5EEC1D1D-EC4C-41F4-888F-2A4AA6ED4EF7}"/>
              </a:ext>
            </a:extLst>
          </p:cNvPr>
          <p:cNvGraphicFramePr>
            <a:graphicFrameLocks noGrp="1"/>
          </p:cNvGraphicFramePr>
          <p:nvPr>
            <p:ph idx="1"/>
            <p:extLst>
              <p:ext uri="{D42A27DB-BD31-4B8C-83A1-F6EECF244321}">
                <p14:modId xmlns:p14="http://schemas.microsoft.com/office/powerpoint/2010/main" val="2112718313"/>
              </p:ext>
            </p:extLst>
          </p:nvPr>
        </p:nvGraphicFramePr>
        <p:xfrm>
          <a:off x="107504" y="123478"/>
          <a:ext cx="8713661" cy="4376536"/>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956076032"/>
                    </a:ext>
                  </a:extLst>
                </a:gridCol>
                <a:gridCol w="312183">
                  <a:extLst>
                    <a:ext uri="{9D8B030D-6E8A-4147-A177-3AD203B41FA5}">
                      <a16:colId xmlns:a16="http://schemas.microsoft.com/office/drawing/2014/main" val="1601307681"/>
                    </a:ext>
                  </a:extLst>
                </a:gridCol>
                <a:gridCol w="2904595">
                  <a:extLst>
                    <a:ext uri="{9D8B030D-6E8A-4147-A177-3AD203B41FA5}">
                      <a16:colId xmlns:a16="http://schemas.microsoft.com/office/drawing/2014/main" val="2794909088"/>
                    </a:ext>
                  </a:extLst>
                </a:gridCol>
                <a:gridCol w="167598">
                  <a:extLst>
                    <a:ext uri="{9D8B030D-6E8A-4147-A177-3AD203B41FA5}">
                      <a16:colId xmlns:a16="http://schemas.microsoft.com/office/drawing/2014/main" val="2153444337"/>
                    </a:ext>
                  </a:extLst>
                </a:gridCol>
                <a:gridCol w="2736997">
                  <a:extLst>
                    <a:ext uri="{9D8B030D-6E8A-4147-A177-3AD203B41FA5}">
                      <a16:colId xmlns:a16="http://schemas.microsoft.com/office/drawing/2014/main" val="61601299"/>
                    </a:ext>
                  </a:extLst>
                </a:gridCol>
              </a:tblGrid>
              <a:tr h="1894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tx1"/>
                          </a:solidFill>
                          <a:effectLst/>
                          <a:latin typeface="+mj-lt"/>
                        </a:rPr>
                        <a:t>They persist with tasks when faced with challenges and </a:t>
                      </a:r>
                      <a:r>
                        <a:rPr lang="en-US" sz="1600" b="1" i="0" dirty="0">
                          <a:solidFill>
                            <a:schemeClr val="tx1"/>
                          </a:solidFill>
                          <a:effectLst/>
                          <a:latin typeface="+mj-lt"/>
                        </a:rPr>
                        <a:t>adapt their approach</a:t>
                      </a:r>
                      <a:r>
                        <a:rPr lang="en-US" sz="1600" b="0" i="0" dirty="0">
                          <a:solidFill>
                            <a:schemeClr val="tx1"/>
                          </a:solidFill>
                          <a:effectLst/>
                          <a:latin typeface="+mj-lt"/>
                        </a:rPr>
                        <a:t> when first attempts are not successful.</a:t>
                      </a:r>
                      <a:r>
                        <a:rPr lang="en-AU" sz="1600" b="0" i="0" dirty="0">
                          <a:solidFill>
                            <a:schemeClr val="tx1"/>
                          </a:solidFill>
                          <a:effectLst/>
                          <a:latin typeface="+mj-lt"/>
                        </a:rPr>
                        <a:t> (3 and 4)</a:t>
                      </a:r>
                      <a:endParaRPr lang="en-AU" sz="1600" dirty="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b="0" i="0" u="none" strike="noStrike" dirty="0">
                        <a:solidFill>
                          <a:schemeClr val="tx1"/>
                        </a:solidFill>
                        <a:effectLst/>
                        <a:latin typeface="+mj-lt"/>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tx1"/>
                          </a:solidFill>
                          <a:effectLst/>
                          <a:latin typeface="+mj-lt"/>
                        </a:rPr>
                        <a:t>They </a:t>
                      </a:r>
                      <a:r>
                        <a:rPr lang="en-US" sz="1600" b="1" i="0" dirty="0">
                          <a:solidFill>
                            <a:schemeClr val="tx1"/>
                          </a:solidFill>
                          <a:effectLst/>
                          <a:latin typeface="+mj-lt"/>
                        </a:rPr>
                        <a:t>describe the influence that personal qualities </a:t>
                      </a:r>
                      <a:r>
                        <a:rPr lang="en-US" sz="1600" b="0" i="0" dirty="0">
                          <a:solidFill>
                            <a:schemeClr val="tx1"/>
                          </a:solidFill>
                          <a:effectLst/>
                          <a:latin typeface="+mj-lt"/>
                        </a:rPr>
                        <a:t>and strengths have on achieving success. They undertake some extended tasks independently and describe task progress. (5 and 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b="0" i="0" u="none" strike="noStrike" dirty="0">
                        <a:solidFill>
                          <a:schemeClr val="tx1"/>
                        </a:solidFill>
                        <a:effectLst/>
                        <a:latin typeface="+mj-lt"/>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1"/>
                          </a:solidFill>
                          <a:effectLst/>
                          <a:latin typeface="Arial" panose="020B0604020202020204" pitchFamily="34" charset="0"/>
                        </a:rPr>
                        <a:t> They practice and apply learning strategies,</a:t>
                      </a:r>
                      <a:r>
                        <a:rPr lang="en-AU" sz="1600" b="0" i="0" u="none" strike="noStrike" dirty="0">
                          <a:solidFill>
                            <a:schemeClr val="bg1"/>
                          </a:solidFill>
                          <a:effectLst/>
                          <a:latin typeface="Arial" panose="020B0604020202020204" pitchFamily="34" charset="0"/>
                        </a:rPr>
                        <a:t> (5 and 6) </a:t>
                      </a:r>
                    </a:p>
                    <a:p>
                      <a:endParaRPr lang="en-AU" sz="1600" dirty="0">
                        <a:solidFill>
                          <a:schemeClr val="bg1"/>
                        </a:solidFill>
                      </a:endParaRPr>
                    </a:p>
                  </a:txBody>
                  <a:tcPr/>
                </a:tc>
                <a:tc hMerge="1">
                  <a:txBody>
                    <a:bodyPr/>
                    <a:lstStyle/>
                    <a:p>
                      <a:r>
                        <a:rPr lang="en-US" sz="1600" b="0" i="0" dirty="0">
                          <a:solidFill>
                            <a:schemeClr val="bg1"/>
                          </a:solidFill>
                          <a:effectLst/>
                          <a:latin typeface="Arial" panose="020B0604020202020204" pitchFamily="34" charset="0"/>
                        </a:rPr>
                        <a:t>They evaluate the effectiveness of a range of learning strategies and select strategies that best meet the requirements of a task.</a:t>
                      </a:r>
                      <a:r>
                        <a:rPr lang="en-AU" sz="1600" b="0" i="0" u="none" strike="noStrike" dirty="0">
                          <a:solidFill>
                            <a:schemeClr val="bg1"/>
                          </a:solidFill>
                          <a:effectLst/>
                          <a:latin typeface="Arial" panose="020B0604020202020204" pitchFamily="34" charset="0"/>
                        </a:rPr>
                        <a:t> (7 and 8</a:t>
                      </a:r>
                    </a:p>
                    <a:p>
                      <a:endParaRPr lang="en-AU" sz="1600" dirty="0">
                        <a:solidFill>
                          <a:schemeClr val="bg1"/>
                        </a:solidFill>
                      </a:endParaRPr>
                    </a:p>
                  </a:txBody>
                  <a:tcPr/>
                </a:tc>
                <a:tc>
                  <a:txBody>
                    <a:bodyPr/>
                    <a:lstStyle/>
                    <a:p>
                      <a:r>
                        <a:rPr lang="en-US" sz="1600" b="0" i="0" dirty="0">
                          <a:solidFill>
                            <a:schemeClr val="tx1"/>
                          </a:solidFill>
                          <a:effectLst/>
                          <a:latin typeface="+mj-lt"/>
                        </a:rPr>
                        <a:t>They </a:t>
                      </a:r>
                      <a:r>
                        <a:rPr lang="en-US" sz="1600" b="1" i="0" dirty="0">
                          <a:solidFill>
                            <a:schemeClr val="tx1"/>
                          </a:solidFill>
                          <a:effectLst/>
                          <a:latin typeface="+mj-lt"/>
                        </a:rPr>
                        <a:t>reflect on strategies </a:t>
                      </a:r>
                      <a:r>
                        <a:rPr lang="en-US" sz="1600" b="0" i="0" dirty="0">
                          <a:solidFill>
                            <a:schemeClr val="tx1"/>
                          </a:solidFill>
                          <a:effectLst/>
                          <a:latin typeface="+mj-lt"/>
                        </a:rPr>
                        <a:t>to cope with difficult situations and are able to justify their choice of strategy </a:t>
                      </a:r>
                      <a:r>
                        <a:rPr lang="en-US" sz="1600" b="1" i="0" dirty="0">
                          <a:solidFill>
                            <a:schemeClr val="tx1"/>
                          </a:solidFill>
                          <a:effectLst/>
                          <a:latin typeface="+mj-lt"/>
                        </a:rPr>
                        <a:t>demonstrating knowledge of resilience and adaptability</a:t>
                      </a:r>
                      <a:r>
                        <a:rPr lang="en-US" sz="1600" b="0" i="0" dirty="0">
                          <a:solidFill>
                            <a:schemeClr val="tx1"/>
                          </a:solidFill>
                          <a:effectLst/>
                          <a:latin typeface="+mj-lt"/>
                        </a:rPr>
                        <a:t>. (7 and 8)</a:t>
                      </a:r>
                      <a:endParaRPr lang="en-AU" sz="1600" b="0" i="0" u="none" strike="noStrike" dirty="0">
                        <a:solidFill>
                          <a:schemeClr val="tx1"/>
                        </a:solidFill>
                        <a:effectLst/>
                        <a:latin typeface="+mj-lt"/>
                      </a:endParaRPr>
                    </a:p>
                  </a:txBody>
                  <a:tcPr/>
                </a:tc>
                <a:extLst>
                  <a:ext uri="{0D108BD9-81ED-4DB2-BD59-A6C34878D82A}">
                    <a16:rowId xmlns:a16="http://schemas.microsoft.com/office/drawing/2014/main" val="388442330"/>
                  </a:ext>
                </a:extLst>
              </a:tr>
              <a:tr h="1170959">
                <a:tc gridSpan="5">
                  <a:txBody>
                    <a:bodyPr/>
                    <a:lstStyle/>
                    <a:p>
                      <a:pPr algn="l" fontAlgn="base">
                        <a:buFont typeface="+mj-lt"/>
                        <a:buNone/>
                      </a:pPr>
                      <a:r>
                        <a:rPr lang="en-US" sz="1600" b="0" i="0" dirty="0">
                          <a:solidFill>
                            <a:schemeClr val="tx1"/>
                          </a:solidFill>
                          <a:effectLst/>
                          <a:latin typeface="+mj-lt"/>
                        </a:rPr>
                        <a:t>Describe </a:t>
                      </a:r>
                      <a:r>
                        <a:rPr lang="en-US" sz="1600" b="1" i="0" dirty="0">
                          <a:solidFill>
                            <a:schemeClr val="tx1"/>
                          </a:solidFill>
                          <a:effectLst/>
                          <a:latin typeface="+mj-lt"/>
                        </a:rPr>
                        <a:t>what it means </a:t>
                      </a:r>
                      <a:r>
                        <a:rPr lang="en-US" sz="1600" b="0" i="0" dirty="0">
                          <a:solidFill>
                            <a:schemeClr val="tx1"/>
                          </a:solidFill>
                          <a:effectLst/>
                          <a:latin typeface="+mj-lt"/>
                        </a:rPr>
                        <a:t>to be confident, adaptable and persistent and </a:t>
                      </a:r>
                      <a:r>
                        <a:rPr lang="en-US" sz="1600" b="1" i="0" dirty="0">
                          <a:solidFill>
                            <a:schemeClr val="tx1"/>
                          </a:solidFill>
                          <a:effectLst/>
                          <a:latin typeface="+mj-lt"/>
                        </a:rPr>
                        <a:t>why</a:t>
                      </a:r>
                      <a:r>
                        <a:rPr lang="en-US" sz="1600" b="0" i="0" dirty="0">
                          <a:solidFill>
                            <a:schemeClr val="tx1"/>
                          </a:solidFill>
                          <a:effectLst/>
                          <a:latin typeface="+mj-lt"/>
                        </a:rPr>
                        <a:t> these attributes are important in dealing with new or challenging situations </a:t>
                      </a:r>
                      <a:r>
                        <a:rPr lang="en-US" sz="1600" b="0" i="0" u="none" strike="noStrike" dirty="0">
                          <a:solidFill>
                            <a:schemeClr val="tx1"/>
                          </a:solidFill>
                          <a:effectLst/>
                          <a:latin typeface="+mj-lt"/>
                          <a:hlinkClick r:id="rId3" tooltip="View elaborations and additional details of VCPSCSE027">
                            <a:extLst>
                              <a:ext uri="{A12FA001-AC4F-418D-AE19-62706E023703}">
                                <ahyp:hlinkClr xmlns:ahyp="http://schemas.microsoft.com/office/drawing/2018/hyperlinkcolor" val="tx"/>
                              </a:ext>
                            </a:extLst>
                          </a:hlinkClick>
                        </a:rPr>
                        <a:t>(VCPSCSE027)</a:t>
                      </a:r>
                      <a:endParaRPr lang="en-US" sz="1600" b="0" i="0" dirty="0">
                        <a:solidFill>
                          <a:schemeClr val="tx1"/>
                        </a:solidFill>
                        <a:effectLst/>
                        <a:latin typeface="+mj-lt"/>
                      </a:endParaRPr>
                    </a:p>
                    <a:p>
                      <a:pPr algn="l" fontAlgn="base">
                        <a:buFont typeface="+mj-lt"/>
                        <a:buNone/>
                      </a:pPr>
                      <a:r>
                        <a:rPr lang="en-US" sz="1600" b="1" i="0" dirty="0">
                          <a:solidFill>
                            <a:schemeClr val="tx1"/>
                          </a:solidFill>
                          <a:effectLst/>
                          <a:latin typeface="+mj-lt"/>
                        </a:rPr>
                        <a:t>Identify the skills for working independently </a:t>
                      </a:r>
                      <a:r>
                        <a:rPr lang="en-US" sz="1600" b="0" i="0" dirty="0">
                          <a:solidFill>
                            <a:schemeClr val="tx1"/>
                          </a:solidFill>
                          <a:effectLst/>
                          <a:latin typeface="+mj-lt"/>
                        </a:rPr>
                        <a:t>and </a:t>
                      </a:r>
                      <a:r>
                        <a:rPr lang="en-US" sz="1600" b="1" i="0" dirty="0">
                          <a:solidFill>
                            <a:schemeClr val="tx1"/>
                          </a:solidFill>
                          <a:effectLst/>
                          <a:latin typeface="+mj-lt"/>
                        </a:rPr>
                        <a:t>describe their performance </a:t>
                      </a:r>
                      <a:r>
                        <a:rPr lang="en-US" sz="1600" b="0" i="0" dirty="0">
                          <a:solidFill>
                            <a:schemeClr val="tx1"/>
                          </a:solidFill>
                          <a:effectLst/>
                          <a:latin typeface="+mj-lt"/>
                        </a:rPr>
                        <a:t>when undertaking independent tasks </a:t>
                      </a:r>
                      <a:r>
                        <a:rPr lang="en-US" sz="1600" b="0" i="0" u="none" strike="noStrike" dirty="0">
                          <a:solidFill>
                            <a:schemeClr val="tx1"/>
                          </a:solidFill>
                          <a:effectLst/>
                          <a:latin typeface="+mj-lt"/>
                          <a:hlinkClick r:id="rId4" tooltip="View elaborations and additional details of VCPSCSE028">
                            <a:extLst>
                              <a:ext uri="{A12FA001-AC4F-418D-AE19-62706E023703}">
                                <ahyp:hlinkClr xmlns:ahyp="http://schemas.microsoft.com/office/drawing/2018/hyperlinkcolor" val="tx"/>
                              </a:ext>
                            </a:extLst>
                          </a:hlinkClick>
                        </a:rPr>
                        <a:t>(VCPSCSE028)</a:t>
                      </a:r>
                      <a:endParaRPr lang="en-US" sz="1600" b="0" i="0" dirty="0">
                        <a:solidFill>
                          <a:schemeClr val="tx1"/>
                        </a:solidFill>
                        <a:effectLst/>
                        <a:latin typeface="+mj-lt"/>
                      </a:endParaRPr>
                    </a:p>
                    <a:p>
                      <a:endParaRPr lang="en-US" sz="1600" b="0" i="0" u="none" strike="noStrike" kern="1200" dirty="0">
                        <a:solidFill>
                          <a:schemeClr val="dk1"/>
                        </a:solidFill>
                        <a:effectLst/>
                        <a:latin typeface="+mj-lt"/>
                        <a:ea typeface="+mn-ea"/>
                        <a:cs typeface="+mn-cs"/>
                      </a:endParaRPr>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dirty="0"/>
                    </a:p>
                  </a:txBody>
                  <a:tcPr/>
                </a:tc>
                <a:extLst>
                  <a:ext uri="{0D108BD9-81ED-4DB2-BD59-A6C34878D82A}">
                    <a16:rowId xmlns:a16="http://schemas.microsoft.com/office/drawing/2014/main" val="2534611145"/>
                  </a:ext>
                </a:extLst>
              </a:tr>
              <a:tr h="1170959">
                <a:tc gridSpan="2">
                  <a:txBody>
                    <a:bodyPr/>
                    <a:lstStyle/>
                    <a:p>
                      <a:r>
                        <a:rPr lang="en-AU" sz="1600" dirty="0">
                          <a:latin typeface="+mj-lt"/>
                        </a:rPr>
                        <a:t>I </a:t>
                      </a:r>
                      <a:r>
                        <a:rPr lang="en-AU" sz="1600" b="1" dirty="0">
                          <a:latin typeface="+mj-lt"/>
                        </a:rPr>
                        <a:t>know how </a:t>
                      </a:r>
                      <a:r>
                        <a:rPr lang="en-AU" sz="1600" dirty="0">
                          <a:latin typeface="+mj-lt"/>
                        </a:rPr>
                        <a:t>to change the way I do things and try again</a:t>
                      </a:r>
                    </a:p>
                  </a:txBody>
                  <a:tcPr/>
                </a:tc>
                <a:tc hMerge="1">
                  <a:txBody>
                    <a:bodyPr/>
                    <a:lstStyle/>
                    <a:p>
                      <a:endParaRPr lang="en-AU" dirty="0"/>
                    </a:p>
                  </a:txBody>
                  <a:tcPr/>
                </a:tc>
                <a:tc>
                  <a:txBody>
                    <a:bodyPr/>
                    <a:lstStyle/>
                    <a:p>
                      <a:r>
                        <a:rPr lang="en-AU" sz="1600" dirty="0">
                          <a:latin typeface="+mj-lt"/>
                        </a:rPr>
                        <a:t>I </a:t>
                      </a:r>
                      <a:r>
                        <a:rPr lang="en-AU" sz="1600" b="1" dirty="0">
                          <a:latin typeface="+mj-lt"/>
                        </a:rPr>
                        <a:t>know why</a:t>
                      </a:r>
                      <a:r>
                        <a:rPr lang="en-AU" sz="1600" dirty="0">
                          <a:latin typeface="+mj-lt"/>
                        </a:rPr>
                        <a:t> adaptability is important and can </a:t>
                      </a:r>
                      <a:r>
                        <a:rPr lang="en-AU" sz="1600" b="1" dirty="0">
                          <a:solidFill>
                            <a:srgbClr val="303132"/>
                          </a:solidFill>
                          <a:latin typeface="+mj-lt"/>
                        </a:rPr>
                        <a:t>describe progress </a:t>
                      </a:r>
                      <a:r>
                        <a:rPr lang="en-AU" sz="1600" dirty="0">
                          <a:latin typeface="+mj-lt"/>
                        </a:rPr>
                        <a:t>with reference to how I adapted</a:t>
                      </a:r>
                    </a:p>
                  </a:txBody>
                  <a:tcPr/>
                </a:tc>
                <a:tc gridSpan="2">
                  <a:txBody>
                    <a:bodyPr/>
                    <a:lstStyle/>
                    <a:p>
                      <a:r>
                        <a:rPr lang="en-AU" sz="1600" dirty="0">
                          <a:latin typeface="+mj-lt"/>
                        </a:rPr>
                        <a:t>I can link coping with challenge to adaptability and </a:t>
                      </a:r>
                      <a:r>
                        <a:rPr lang="en-AU" sz="1600" b="1" dirty="0">
                          <a:latin typeface="+mj-lt"/>
                        </a:rPr>
                        <a:t>evaluate</a:t>
                      </a:r>
                      <a:r>
                        <a:rPr lang="en-AU" sz="1600" dirty="0">
                          <a:latin typeface="+mj-lt"/>
                        </a:rPr>
                        <a:t> my choices</a:t>
                      </a:r>
                    </a:p>
                  </a:txBody>
                  <a:tcPr/>
                </a:tc>
                <a:tc hMerge="1">
                  <a:txBody>
                    <a:bodyPr/>
                    <a:lstStyle/>
                    <a:p>
                      <a:endParaRPr lang="en-AU" dirty="0"/>
                    </a:p>
                  </a:txBody>
                  <a:tcPr/>
                </a:tc>
                <a:extLst>
                  <a:ext uri="{0D108BD9-81ED-4DB2-BD59-A6C34878D82A}">
                    <a16:rowId xmlns:a16="http://schemas.microsoft.com/office/drawing/2014/main" val="3750679149"/>
                  </a:ext>
                </a:extLst>
              </a:tr>
            </a:tbl>
          </a:graphicData>
        </a:graphic>
      </p:graphicFrame>
      <p:cxnSp>
        <p:nvCxnSpPr>
          <p:cNvPr id="5" name="Straight Arrow Connector 4">
            <a:extLst>
              <a:ext uri="{FF2B5EF4-FFF2-40B4-BE49-F238E27FC236}">
                <a16:creationId xmlns:a16="http://schemas.microsoft.com/office/drawing/2014/main" id="{467296CF-E1AE-4686-A4B9-1ACDA3607650}"/>
              </a:ext>
            </a:extLst>
          </p:cNvPr>
          <p:cNvCxnSpPr/>
          <p:nvPr/>
        </p:nvCxnSpPr>
        <p:spPr bwMode="auto">
          <a:xfrm flipH="1">
            <a:off x="3802962" y="699542"/>
            <a:ext cx="120966" cy="2728559"/>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DDEA8A9D-36C0-4D86-A464-0EFF56982D32}"/>
              </a:ext>
            </a:extLst>
          </p:cNvPr>
          <p:cNvCxnSpPr/>
          <p:nvPr/>
        </p:nvCxnSpPr>
        <p:spPr bwMode="auto">
          <a:xfrm>
            <a:off x="1036739" y="1131590"/>
            <a:ext cx="0" cy="2304256"/>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30ED37BC-0E11-4738-B98F-8C573733A783}"/>
              </a:ext>
            </a:extLst>
          </p:cNvPr>
          <p:cNvCxnSpPr/>
          <p:nvPr/>
        </p:nvCxnSpPr>
        <p:spPr bwMode="auto">
          <a:xfrm flipH="1">
            <a:off x="6516216" y="411510"/>
            <a:ext cx="792088" cy="3528392"/>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079251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7F30-7C00-4918-AD1B-CB850C513AF1}"/>
              </a:ext>
            </a:extLst>
          </p:cNvPr>
          <p:cNvSpPr>
            <a:spLocks noGrp="1"/>
          </p:cNvSpPr>
          <p:nvPr>
            <p:ph type="title"/>
          </p:nvPr>
        </p:nvSpPr>
        <p:spPr>
          <a:xfrm>
            <a:off x="179512" y="109736"/>
            <a:ext cx="8712968" cy="373782"/>
          </a:xfrm>
        </p:spPr>
        <p:txBody>
          <a:bodyPr/>
          <a:lstStyle/>
          <a:p>
            <a:r>
              <a:rPr lang="en-AU" sz="2800" dirty="0"/>
              <a:t>Teaching strategies</a:t>
            </a:r>
          </a:p>
        </p:txBody>
      </p:sp>
      <p:graphicFrame>
        <p:nvGraphicFramePr>
          <p:cNvPr id="4" name="Table 4">
            <a:extLst>
              <a:ext uri="{FF2B5EF4-FFF2-40B4-BE49-F238E27FC236}">
                <a16:creationId xmlns:a16="http://schemas.microsoft.com/office/drawing/2014/main" id="{C9A46F23-188C-4F74-9C87-D659778A1EAE}"/>
              </a:ext>
            </a:extLst>
          </p:cNvPr>
          <p:cNvGraphicFramePr>
            <a:graphicFrameLocks noGrp="1"/>
          </p:cNvGraphicFramePr>
          <p:nvPr>
            <p:ph idx="1"/>
            <p:extLst>
              <p:ext uri="{D42A27DB-BD31-4B8C-83A1-F6EECF244321}">
                <p14:modId xmlns:p14="http://schemas.microsoft.com/office/powerpoint/2010/main" val="3302617723"/>
              </p:ext>
            </p:extLst>
          </p:nvPr>
        </p:nvGraphicFramePr>
        <p:xfrm>
          <a:off x="250827" y="1403652"/>
          <a:ext cx="8713785" cy="3112314"/>
        </p:xfrm>
        <a:graphic>
          <a:graphicData uri="http://schemas.openxmlformats.org/drawingml/2006/table">
            <a:tbl>
              <a:tblPr firstRow="1" bandRow="1">
                <a:tableStyleId>{5C22544A-7EE6-4342-B048-85BDC9FD1C3A}</a:tableStyleId>
              </a:tblPr>
              <a:tblGrid>
                <a:gridCol w="2904595">
                  <a:extLst>
                    <a:ext uri="{9D8B030D-6E8A-4147-A177-3AD203B41FA5}">
                      <a16:colId xmlns:a16="http://schemas.microsoft.com/office/drawing/2014/main" val="1658449762"/>
                    </a:ext>
                  </a:extLst>
                </a:gridCol>
                <a:gridCol w="2904595">
                  <a:extLst>
                    <a:ext uri="{9D8B030D-6E8A-4147-A177-3AD203B41FA5}">
                      <a16:colId xmlns:a16="http://schemas.microsoft.com/office/drawing/2014/main" val="3025493752"/>
                    </a:ext>
                  </a:extLst>
                </a:gridCol>
                <a:gridCol w="2904595">
                  <a:extLst>
                    <a:ext uri="{9D8B030D-6E8A-4147-A177-3AD203B41FA5}">
                      <a16:colId xmlns:a16="http://schemas.microsoft.com/office/drawing/2014/main" val="916963581"/>
                    </a:ext>
                  </a:extLst>
                </a:gridCol>
              </a:tblGrid>
              <a:tr h="582474">
                <a:tc>
                  <a:txBody>
                    <a:bodyPr/>
                    <a:lstStyle/>
                    <a:p>
                      <a:r>
                        <a:rPr lang="en-AU" sz="1600" dirty="0">
                          <a:solidFill>
                            <a:schemeClr val="tx1"/>
                          </a:solidFill>
                        </a:rPr>
                        <a:t>What is explicitly taught</a:t>
                      </a:r>
                    </a:p>
                  </a:txBody>
                  <a:tcPr/>
                </a:tc>
                <a:tc>
                  <a:txBody>
                    <a:bodyPr/>
                    <a:lstStyle/>
                    <a:p>
                      <a:r>
                        <a:rPr lang="en-AU" sz="1600" dirty="0">
                          <a:solidFill>
                            <a:schemeClr val="tx1"/>
                          </a:solidFill>
                        </a:rPr>
                        <a:t>Alignment to achievement standards</a:t>
                      </a:r>
                    </a:p>
                  </a:txBody>
                  <a:tcPr/>
                </a:tc>
                <a:tc>
                  <a:txBody>
                    <a:bodyPr/>
                    <a:lstStyle/>
                    <a:p>
                      <a:r>
                        <a:rPr lang="en-AU" sz="1600" dirty="0">
                          <a:solidFill>
                            <a:schemeClr val="tx1"/>
                          </a:solidFill>
                        </a:rPr>
                        <a:t>Aligned learning activities</a:t>
                      </a:r>
                    </a:p>
                  </a:txBody>
                  <a:tcPr/>
                </a:tc>
                <a:extLst>
                  <a:ext uri="{0D108BD9-81ED-4DB2-BD59-A6C34878D82A}">
                    <a16:rowId xmlns:a16="http://schemas.microsoft.com/office/drawing/2014/main" val="3988331103"/>
                  </a:ext>
                </a:extLst>
              </a:tr>
              <a:tr h="2329894">
                <a:tc>
                  <a:txBody>
                    <a:bodyPr/>
                    <a:lstStyle/>
                    <a:p>
                      <a:r>
                        <a:rPr lang="en-AU" sz="1600" dirty="0"/>
                        <a:t>Ways to adapt</a:t>
                      </a:r>
                    </a:p>
                    <a:p>
                      <a:endParaRPr lang="en-AU" sz="1600" dirty="0"/>
                    </a:p>
                    <a:p>
                      <a:endParaRPr lang="en-AU" sz="1600" dirty="0"/>
                    </a:p>
                    <a:p>
                      <a:r>
                        <a:rPr lang="en-AU" sz="1600" dirty="0"/>
                        <a:t>The role and importance of adaptation and its link to resilience</a:t>
                      </a:r>
                    </a:p>
                    <a:p>
                      <a:endParaRPr lang="en-AU" sz="1600" dirty="0"/>
                    </a:p>
                    <a:p>
                      <a:r>
                        <a:rPr lang="en-AU" sz="1600" dirty="0"/>
                        <a:t>The relationship between adaptation and goals</a:t>
                      </a:r>
                    </a:p>
                    <a:p>
                      <a:endParaRPr lang="en-AU" sz="1600" dirty="0"/>
                    </a:p>
                  </a:txBody>
                  <a:tcPr/>
                </a:tc>
                <a:tc>
                  <a:txBody>
                    <a:bodyPr/>
                    <a:lstStyle/>
                    <a:p>
                      <a:r>
                        <a:rPr lang="en-AU" sz="1600" dirty="0"/>
                        <a:t>Using ways to adapt (3 and 4)</a:t>
                      </a:r>
                    </a:p>
                    <a:p>
                      <a:endParaRPr lang="en-AU" sz="1600" dirty="0"/>
                    </a:p>
                    <a:p>
                      <a:r>
                        <a:rPr lang="en-AU" sz="1600" dirty="0"/>
                        <a:t>Describing progress with reference to adaptability (5 and 6)</a:t>
                      </a:r>
                    </a:p>
                    <a:p>
                      <a:endParaRPr lang="en-AU" sz="1600" dirty="0"/>
                    </a:p>
                    <a:p>
                      <a:r>
                        <a:rPr lang="en-AU" sz="1600" dirty="0"/>
                        <a:t>Reflect (7 and 8)</a:t>
                      </a:r>
                    </a:p>
                    <a:p>
                      <a:endParaRPr lang="en-AU" sz="1600" dirty="0"/>
                    </a:p>
                    <a:p>
                      <a:endParaRPr lang="en-AU" sz="1600" dirty="0"/>
                    </a:p>
                  </a:txBody>
                  <a:tcPr/>
                </a:tc>
                <a:tc>
                  <a:txBody>
                    <a:bodyPr/>
                    <a:lstStyle/>
                    <a:p>
                      <a:r>
                        <a:rPr lang="en-AU" sz="1600" dirty="0"/>
                        <a:t>Shorter challenges requiring different ways to adapt </a:t>
                      </a:r>
                    </a:p>
                    <a:p>
                      <a:endParaRPr lang="en-AU" sz="1600" dirty="0"/>
                    </a:p>
                    <a:p>
                      <a:r>
                        <a:rPr lang="en-AU" sz="1600" dirty="0"/>
                        <a:t>Design challenges where unexpected things happen, requiring adaptation; and requirement to describe progress and reflect</a:t>
                      </a:r>
                    </a:p>
                  </a:txBody>
                  <a:tcPr/>
                </a:tc>
                <a:extLst>
                  <a:ext uri="{0D108BD9-81ED-4DB2-BD59-A6C34878D82A}">
                    <a16:rowId xmlns:a16="http://schemas.microsoft.com/office/drawing/2014/main" val="3060968369"/>
                  </a:ext>
                </a:extLst>
              </a:tr>
            </a:tbl>
          </a:graphicData>
        </a:graphic>
      </p:graphicFrame>
      <p:sp>
        <p:nvSpPr>
          <p:cNvPr id="3" name="TextBox 2">
            <a:extLst>
              <a:ext uri="{FF2B5EF4-FFF2-40B4-BE49-F238E27FC236}">
                <a16:creationId xmlns:a16="http://schemas.microsoft.com/office/drawing/2014/main" id="{C0ADB8A4-9750-464C-9ABE-AAD142D28648}"/>
              </a:ext>
            </a:extLst>
          </p:cNvPr>
          <p:cNvSpPr txBox="1"/>
          <p:nvPr/>
        </p:nvSpPr>
        <p:spPr>
          <a:xfrm>
            <a:off x="220917" y="523075"/>
            <a:ext cx="8167507" cy="1000274"/>
          </a:xfrm>
          <a:prstGeom prst="rect">
            <a:avLst/>
          </a:prstGeom>
          <a:noFill/>
        </p:spPr>
        <p:txBody>
          <a:bodyPr wrap="square" rtlCol="0">
            <a:spAutoFit/>
          </a:bodyPr>
          <a:lstStyle/>
          <a:p>
            <a:pPr algn="l" fontAlgn="base">
              <a:buFont typeface="+mj-lt"/>
              <a:buNone/>
            </a:pPr>
            <a:r>
              <a:rPr lang="en-US" sz="1200" b="0" i="0" dirty="0">
                <a:solidFill>
                  <a:schemeClr val="tx1"/>
                </a:solidFill>
                <a:effectLst/>
                <a:latin typeface="Arial" panose="020B0604020202020204" pitchFamily="34" charset="0"/>
              </a:rPr>
              <a:t>Describe </a:t>
            </a:r>
            <a:r>
              <a:rPr lang="en-US" sz="1200" b="1" i="0" dirty="0">
                <a:solidFill>
                  <a:schemeClr val="tx1"/>
                </a:solidFill>
                <a:effectLst/>
                <a:latin typeface="Arial" panose="020B0604020202020204" pitchFamily="34" charset="0"/>
              </a:rPr>
              <a:t>what it means </a:t>
            </a:r>
            <a:r>
              <a:rPr lang="en-US" sz="1200" b="0" i="0" dirty="0">
                <a:solidFill>
                  <a:schemeClr val="tx1"/>
                </a:solidFill>
                <a:effectLst/>
                <a:latin typeface="Arial" panose="020B0604020202020204" pitchFamily="34" charset="0"/>
              </a:rPr>
              <a:t>to be confident, adaptable and persistent and </a:t>
            </a:r>
            <a:r>
              <a:rPr lang="en-US" sz="1200" b="1" i="0" dirty="0">
                <a:solidFill>
                  <a:schemeClr val="tx1"/>
                </a:solidFill>
                <a:effectLst/>
                <a:latin typeface="Arial" panose="020B0604020202020204" pitchFamily="34" charset="0"/>
              </a:rPr>
              <a:t>why</a:t>
            </a:r>
            <a:r>
              <a:rPr lang="en-US" sz="1200" b="0" i="0" dirty="0">
                <a:solidFill>
                  <a:schemeClr val="tx1"/>
                </a:solidFill>
                <a:effectLst/>
                <a:latin typeface="Arial" panose="020B0604020202020204" pitchFamily="34" charset="0"/>
              </a:rPr>
              <a:t> these attributes are important in dealing with new or challenging situations </a:t>
            </a:r>
            <a:r>
              <a:rPr lang="en-US" sz="1200" b="0" i="0" u="none" strike="noStrike" dirty="0">
                <a:solidFill>
                  <a:schemeClr val="tx1"/>
                </a:solidFill>
                <a:effectLst/>
                <a:latin typeface="Arial" panose="020B0604020202020204" pitchFamily="34" charset="0"/>
                <a:hlinkClick r:id="rId3" tooltip="View elaborations and additional details of VCPSCSE027">
                  <a:extLst>
                    <a:ext uri="{A12FA001-AC4F-418D-AE19-62706E023703}">
                      <ahyp:hlinkClr xmlns:ahyp="http://schemas.microsoft.com/office/drawing/2018/hyperlinkcolor" val="tx"/>
                    </a:ext>
                  </a:extLst>
                </a:hlinkClick>
              </a:rPr>
              <a:t>(VCPSCSE027)</a:t>
            </a:r>
            <a:endParaRPr lang="en-US" sz="1200" b="0" i="0" dirty="0">
              <a:solidFill>
                <a:schemeClr val="tx1"/>
              </a:solidFill>
              <a:effectLst/>
              <a:latin typeface="Arial" panose="020B0604020202020204" pitchFamily="34" charset="0"/>
            </a:endParaRPr>
          </a:p>
          <a:p>
            <a:pPr algn="l" fontAlgn="base">
              <a:buFont typeface="+mj-lt"/>
              <a:buNone/>
            </a:pPr>
            <a:r>
              <a:rPr lang="en-US" sz="1200" b="1" i="0" dirty="0">
                <a:solidFill>
                  <a:schemeClr val="tx1"/>
                </a:solidFill>
                <a:effectLst/>
                <a:latin typeface="Arial" panose="020B0604020202020204" pitchFamily="34" charset="0"/>
              </a:rPr>
              <a:t>Identify the skills for working independently </a:t>
            </a:r>
            <a:r>
              <a:rPr lang="en-US" sz="1200" b="0" i="0" dirty="0">
                <a:solidFill>
                  <a:schemeClr val="tx1"/>
                </a:solidFill>
                <a:effectLst/>
                <a:latin typeface="Arial" panose="020B0604020202020204" pitchFamily="34" charset="0"/>
              </a:rPr>
              <a:t>and </a:t>
            </a:r>
            <a:r>
              <a:rPr lang="en-US" sz="1200" b="1" i="0" dirty="0">
                <a:solidFill>
                  <a:schemeClr val="tx1"/>
                </a:solidFill>
                <a:effectLst/>
                <a:latin typeface="Arial" panose="020B0604020202020204" pitchFamily="34" charset="0"/>
              </a:rPr>
              <a:t>describe their performance </a:t>
            </a:r>
            <a:r>
              <a:rPr lang="en-US" sz="1200" b="0" i="0" dirty="0">
                <a:solidFill>
                  <a:schemeClr val="tx1"/>
                </a:solidFill>
                <a:effectLst/>
                <a:latin typeface="Arial" panose="020B0604020202020204" pitchFamily="34" charset="0"/>
              </a:rPr>
              <a:t>when undertaking independent tasks </a:t>
            </a:r>
            <a:r>
              <a:rPr lang="en-US" sz="1200" b="0" i="0" u="none" strike="noStrike" dirty="0">
                <a:solidFill>
                  <a:schemeClr val="tx1"/>
                </a:solidFill>
                <a:effectLst/>
                <a:latin typeface="Arial" panose="020B0604020202020204" pitchFamily="34" charset="0"/>
                <a:hlinkClick r:id="rId4" tooltip="View elaborations and additional details of VCPSCSE028">
                  <a:extLst>
                    <a:ext uri="{A12FA001-AC4F-418D-AE19-62706E023703}">
                      <ahyp:hlinkClr xmlns:ahyp="http://schemas.microsoft.com/office/drawing/2018/hyperlinkcolor" val="tx"/>
                    </a:ext>
                  </a:extLst>
                </a:hlinkClick>
              </a:rPr>
              <a:t>(VCPSCSE028)</a:t>
            </a:r>
            <a:endParaRPr lang="en-US" sz="1200" b="0" i="0" dirty="0">
              <a:solidFill>
                <a:schemeClr val="tx1"/>
              </a:solidFill>
              <a:effectLst/>
              <a:latin typeface="Arial" panose="020B0604020202020204" pitchFamily="34" charset="0"/>
            </a:endParaRPr>
          </a:p>
          <a:p>
            <a:endParaRPr lang="en-AU" sz="1100" dirty="0"/>
          </a:p>
        </p:txBody>
      </p:sp>
    </p:spTree>
    <p:extLst>
      <p:ext uri="{BB962C8B-B14F-4D97-AF65-F5344CB8AC3E}">
        <p14:creationId xmlns:p14="http://schemas.microsoft.com/office/powerpoint/2010/main" val="36855028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1B50-68E6-41F3-B467-F70A23629400}"/>
              </a:ext>
            </a:extLst>
          </p:cNvPr>
          <p:cNvSpPr>
            <a:spLocks noGrp="1"/>
          </p:cNvSpPr>
          <p:nvPr>
            <p:ph type="title"/>
          </p:nvPr>
        </p:nvSpPr>
        <p:spPr>
          <a:xfrm>
            <a:off x="178572" y="156622"/>
            <a:ext cx="8712968" cy="305504"/>
          </a:xfrm>
        </p:spPr>
        <p:txBody>
          <a:bodyPr/>
          <a:lstStyle/>
          <a:p>
            <a:r>
              <a:rPr lang="en-AU" sz="3200" dirty="0"/>
              <a:t>Ethical Capability</a:t>
            </a:r>
          </a:p>
        </p:txBody>
      </p:sp>
      <p:graphicFrame>
        <p:nvGraphicFramePr>
          <p:cNvPr id="4" name="Table 4">
            <a:extLst>
              <a:ext uri="{FF2B5EF4-FFF2-40B4-BE49-F238E27FC236}">
                <a16:creationId xmlns:a16="http://schemas.microsoft.com/office/drawing/2014/main" id="{E03325D3-2D95-4C0B-A804-96562E9FBB47}"/>
              </a:ext>
            </a:extLst>
          </p:cNvPr>
          <p:cNvGraphicFramePr>
            <a:graphicFrameLocks noGrp="1"/>
          </p:cNvGraphicFramePr>
          <p:nvPr>
            <p:ph idx="1"/>
            <p:extLst>
              <p:ext uri="{D42A27DB-BD31-4B8C-83A1-F6EECF244321}">
                <p14:modId xmlns:p14="http://schemas.microsoft.com/office/powerpoint/2010/main" val="2317276610"/>
              </p:ext>
            </p:extLst>
          </p:nvPr>
        </p:nvGraphicFramePr>
        <p:xfrm>
          <a:off x="178572" y="710942"/>
          <a:ext cx="8353869" cy="3733016"/>
        </p:xfrm>
        <a:graphic>
          <a:graphicData uri="http://schemas.openxmlformats.org/drawingml/2006/table">
            <a:tbl>
              <a:tblPr firstCol="1">
                <a:tableStyleId>{5C22544A-7EE6-4342-B048-85BDC9FD1C3A}</a:tableStyleId>
              </a:tblPr>
              <a:tblGrid>
                <a:gridCol w="2017164">
                  <a:extLst>
                    <a:ext uri="{9D8B030D-6E8A-4147-A177-3AD203B41FA5}">
                      <a16:colId xmlns:a16="http://schemas.microsoft.com/office/drawing/2014/main" val="2031594401"/>
                    </a:ext>
                  </a:extLst>
                </a:gridCol>
                <a:gridCol w="2952328">
                  <a:extLst>
                    <a:ext uri="{9D8B030D-6E8A-4147-A177-3AD203B41FA5}">
                      <a16:colId xmlns:a16="http://schemas.microsoft.com/office/drawing/2014/main" val="414647549"/>
                    </a:ext>
                  </a:extLst>
                </a:gridCol>
                <a:gridCol w="3384377">
                  <a:extLst>
                    <a:ext uri="{9D8B030D-6E8A-4147-A177-3AD203B41FA5}">
                      <a16:colId xmlns:a16="http://schemas.microsoft.com/office/drawing/2014/main" val="2895850503"/>
                    </a:ext>
                  </a:extLst>
                </a:gridCol>
              </a:tblGrid>
              <a:tr h="1584176">
                <a:tc>
                  <a:txBody>
                    <a:bodyPr/>
                    <a:lstStyle/>
                    <a:p>
                      <a:r>
                        <a:rPr lang="en-AU" sz="1500" dirty="0">
                          <a:solidFill>
                            <a:schemeClr val="tx1"/>
                          </a:solidFill>
                        </a:rPr>
                        <a:t>Ethical Capability strands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500" dirty="0">
                          <a:solidFill>
                            <a:schemeClr val="tx1"/>
                          </a:solidFill>
                        </a:rPr>
                        <a:t>Understanding Concepts</a:t>
                      </a:r>
                    </a:p>
                    <a:p>
                      <a:pPr marL="0" indent="0">
                        <a:buFont typeface="Arial" panose="020B0604020202020204" pitchFamily="34" charset="0"/>
                        <a:buNone/>
                      </a:pPr>
                      <a:r>
                        <a:rPr lang="en-AU" sz="1500" b="0" dirty="0">
                          <a:solidFill>
                            <a:schemeClr val="tx1"/>
                          </a:solidFill>
                        </a:rPr>
                        <a:t>Understanding and applying key concepts and ideas to:</a:t>
                      </a:r>
                    </a:p>
                    <a:p>
                      <a:pPr marL="285750" indent="-285750">
                        <a:buFont typeface="Arial" panose="020B0604020202020204" pitchFamily="34" charset="0"/>
                        <a:buChar char="•"/>
                      </a:pPr>
                      <a:r>
                        <a:rPr lang="en-AU" sz="1500" b="0" dirty="0">
                          <a:solidFill>
                            <a:schemeClr val="tx1"/>
                          </a:solidFill>
                        </a:rPr>
                        <a:t>ethical issues</a:t>
                      </a:r>
                    </a:p>
                    <a:p>
                      <a:pPr marL="285750" indent="-285750">
                        <a:buFont typeface="Arial" panose="020B0604020202020204" pitchFamily="34" charset="0"/>
                        <a:buChar char="•"/>
                      </a:pPr>
                      <a:r>
                        <a:rPr lang="en-AU" sz="1500" b="0" dirty="0">
                          <a:solidFill>
                            <a:schemeClr val="tx1"/>
                          </a:solidFill>
                        </a:rPr>
                        <a:t>outcomes</a:t>
                      </a:r>
                    </a:p>
                    <a:p>
                      <a:pPr marL="285750" indent="-285750">
                        <a:buFont typeface="Arial" panose="020B0604020202020204" pitchFamily="34" charset="0"/>
                        <a:buChar char="•"/>
                      </a:pPr>
                      <a:r>
                        <a:rPr lang="en-AU" sz="1500" b="0" dirty="0">
                          <a:solidFill>
                            <a:schemeClr val="tx1"/>
                          </a:solidFill>
                        </a:rPr>
                        <a:t>principles and 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500" dirty="0">
                          <a:solidFill>
                            <a:schemeClr val="tx1"/>
                          </a:solidFill>
                        </a:rPr>
                        <a:t>Decision</a:t>
                      </a:r>
                      <a:r>
                        <a:rPr lang="en-AU" sz="1500" baseline="0" dirty="0">
                          <a:solidFill>
                            <a:schemeClr val="tx1"/>
                          </a:solidFill>
                        </a:rPr>
                        <a:t> M</a:t>
                      </a:r>
                      <a:r>
                        <a:rPr lang="en-AU" sz="1500" dirty="0">
                          <a:solidFill>
                            <a:schemeClr val="tx1"/>
                          </a:solidFill>
                        </a:rPr>
                        <a:t>aking and Actions</a:t>
                      </a:r>
                    </a:p>
                    <a:p>
                      <a:pPr marL="285750" indent="-285750">
                        <a:buFont typeface="Arial" panose="020B0604020202020204" pitchFamily="34" charset="0"/>
                        <a:buChar char="•"/>
                      </a:pPr>
                      <a:r>
                        <a:rPr lang="en-AU" sz="1500" b="0" dirty="0">
                          <a:solidFill>
                            <a:schemeClr val="tx1"/>
                          </a:solidFill>
                        </a:rPr>
                        <a:t>Ways to respond to ethical problems</a:t>
                      </a:r>
                    </a:p>
                    <a:p>
                      <a:pPr marL="285750" indent="-285750">
                        <a:buFont typeface="Arial" panose="020B0604020202020204" pitchFamily="34" charset="0"/>
                        <a:buChar char="•"/>
                      </a:pPr>
                      <a:r>
                        <a:rPr lang="en-AU" sz="1500" b="0" dirty="0">
                          <a:solidFill>
                            <a:schemeClr val="tx1"/>
                          </a:solidFill>
                        </a:rPr>
                        <a:t>Factors that influence ethical decision</a:t>
                      </a:r>
                      <a:r>
                        <a:rPr lang="en-AU" sz="1500" b="0" baseline="0" dirty="0">
                          <a:solidFill>
                            <a:schemeClr val="tx1"/>
                          </a:solidFill>
                        </a:rPr>
                        <a:t>-</a:t>
                      </a:r>
                      <a:r>
                        <a:rPr lang="en-AU" sz="1500" b="0" dirty="0">
                          <a:solidFill>
                            <a:schemeClr val="tx1"/>
                          </a:solidFill>
                        </a:rPr>
                        <a:t>making and action</a:t>
                      </a:r>
                    </a:p>
                    <a:p>
                      <a:pPr marL="285750" indent="-285750">
                        <a:buFont typeface="Arial" panose="020B0604020202020204" pitchFamily="34" charset="0"/>
                        <a:buChar char="•"/>
                      </a:pPr>
                      <a:r>
                        <a:rPr lang="en-AU" sz="1500" b="0" dirty="0">
                          <a:solidFill>
                            <a:schemeClr val="tx1"/>
                          </a:solidFill>
                        </a:rPr>
                        <a:t>Application to different contexts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105836"/>
                  </a:ext>
                </a:extLst>
              </a:tr>
              <a:tr h="2001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500" b="0" kern="1200" dirty="0">
                          <a:solidFill>
                            <a:schemeClr val="tx1"/>
                          </a:solidFill>
                          <a:effectLst/>
                          <a:latin typeface="+mn-lt"/>
                          <a:ea typeface="+mn-ea"/>
                          <a:cs typeface="+mn-cs"/>
                        </a:rPr>
                        <a:t>Design and Technologies and Ethical Capability </a:t>
                      </a:r>
                      <a:r>
                        <a:rPr lang="en-AU" sz="1500" b="1" kern="1200" dirty="0">
                          <a:solidFill>
                            <a:schemeClr val="tx1"/>
                          </a:solidFill>
                          <a:effectLst/>
                          <a:latin typeface="+mn-lt"/>
                          <a:ea typeface="+mn-ea"/>
                          <a:cs typeface="+mn-cs"/>
                        </a:rPr>
                        <a:t>mutually support </a:t>
                      </a:r>
                      <a:r>
                        <a:rPr lang="en-AU" sz="1500" b="0" kern="1200" dirty="0">
                          <a:solidFill>
                            <a:schemeClr val="tx1"/>
                          </a:solidFill>
                          <a:effectLst/>
                          <a:latin typeface="+mn-lt"/>
                          <a:ea typeface="+mn-ea"/>
                          <a:cs typeface="+mn-cs"/>
                        </a:rPr>
                        <a:t>students to …</a:t>
                      </a:r>
                    </a:p>
                    <a:p>
                      <a:endParaRPr lang="en-A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500" kern="1200" dirty="0">
                          <a:solidFill>
                            <a:schemeClr val="dk1"/>
                          </a:solidFill>
                          <a:effectLst/>
                          <a:latin typeface="+mn-lt"/>
                          <a:ea typeface="+mn-ea"/>
                          <a:cs typeface="+mn-cs"/>
                        </a:rPr>
                        <a:t>identify ethical issues in a range of contexts relevant to design and technologies, and analyse stakeholder perspectives </a:t>
                      </a:r>
                      <a:endParaRPr lang="en-A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500" kern="1200" dirty="0">
                          <a:solidFill>
                            <a:schemeClr val="dk1"/>
                          </a:solidFill>
                          <a:effectLst/>
                          <a:latin typeface="+mn-lt"/>
                          <a:ea typeface="+mn-ea"/>
                          <a:cs typeface="+mn-cs"/>
                        </a:rPr>
                        <a:t>analyse the economic, environmental and social impacts of a designed solution that is in response to an individual or community problem; discuss the value and potential harms and benefits of a designed solution for society and the environment; and critique the ethical aspects of design processes</a:t>
                      </a:r>
                      <a:endParaRPr lang="en-AU"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105853"/>
                  </a:ext>
                </a:extLst>
              </a:tr>
            </a:tbl>
          </a:graphicData>
        </a:graphic>
      </p:graphicFrame>
    </p:spTree>
    <p:extLst>
      <p:ext uri="{BB962C8B-B14F-4D97-AF65-F5344CB8AC3E}">
        <p14:creationId xmlns:p14="http://schemas.microsoft.com/office/powerpoint/2010/main" val="235223541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5EEC1D1D-EC4C-41F4-888F-2A4AA6ED4EF7}"/>
              </a:ext>
            </a:extLst>
          </p:cNvPr>
          <p:cNvGraphicFramePr>
            <a:graphicFrameLocks noGrp="1"/>
          </p:cNvGraphicFramePr>
          <p:nvPr>
            <p:ph idx="1"/>
            <p:extLst>
              <p:ext uri="{D42A27DB-BD31-4B8C-83A1-F6EECF244321}">
                <p14:modId xmlns:p14="http://schemas.microsoft.com/office/powerpoint/2010/main" val="2045158176"/>
              </p:ext>
            </p:extLst>
          </p:nvPr>
        </p:nvGraphicFramePr>
        <p:xfrm>
          <a:off x="107504" y="252418"/>
          <a:ext cx="8713661" cy="409374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956076032"/>
                    </a:ext>
                  </a:extLst>
                </a:gridCol>
                <a:gridCol w="312183">
                  <a:extLst>
                    <a:ext uri="{9D8B030D-6E8A-4147-A177-3AD203B41FA5}">
                      <a16:colId xmlns:a16="http://schemas.microsoft.com/office/drawing/2014/main" val="1601307681"/>
                    </a:ext>
                  </a:extLst>
                </a:gridCol>
                <a:gridCol w="2904595">
                  <a:extLst>
                    <a:ext uri="{9D8B030D-6E8A-4147-A177-3AD203B41FA5}">
                      <a16:colId xmlns:a16="http://schemas.microsoft.com/office/drawing/2014/main" val="2794909088"/>
                    </a:ext>
                  </a:extLst>
                </a:gridCol>
                <a:gridCol w="167598">
                  <a:extLst>
                    <a:ext uri="{9D8B030D-6E8A-4147-A177-3AD203B41FA5}">
                      <a16:colId xmlns:a16="http://schemas.microsoft.com/office/drawing/2014/main" val="2153444337"/>
                    </a:ext>
                  </a:extLst>
                </a:gridCol>
                <a:gridCol w="2736997">
                  <a:extLst>
                    <a:ext uri="{9D8B030D-6E8A-4147-A177-3AD203B41FA5}">
                      <a16:colId xmlns:a16="http://schemas.microsoft.com/office/drawing/2014/main" val="61601299"/>
                    </a:ext>
                  </a:extLst>
                </a:gridCol>
              </a:tblGrid>
              <a:tr h="1650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effectLst/>
                          <a:latin typeface="+mn-lt"/>
                          <a:ea typeface="+mn-ea"/>
                          <a:cs typeface="+mn-cs"/>
                        </a:rPr>
                        <a:t>Students</a:t>
                      </a:r>
                      <a:r>
                        <a:rPr lang="en-US" sz="1600" b="0" i="0" kern="1200" baseline="0" dirty="0">
                          <a:solidFill>
                            <a:schemeClr val="tx1"/>
                          </a:solidFill>
                          <a:effectLst/>
                          <a:latin typeface="+mn-lt"/>
                          <a:ea typeface="+mn-ea"/>
                          <a:cs typeface="+mn-cs"/>
                        </a:rPr>
                        <a:t> </a:t>
                      </a:r>
                      <a:r>
                        <a:rPr lang="en-US" sz="1600" b="0" i="0" kern="1200" dirty="0">
                          <a:solidFill>
                            <a:schemeClr val="tx1"/>
                          </a:solidFill>
                          <a:effectLst/>
                          <a:latin typeface="+mn-lt"/>
                          <a:ea typeface="+mn-ea"/>
                          <a:cs typeface="+mn-cs"/>
                        </a:rPr>
                        <a:t>identify different ethical issues associated with a particular</a:t>
                      </a:r>
                      <a:r>
                        <a:rPr lang="en-US" sz="1600" b="0" i="0" kern="1200" baseline="0" dirty="0">
                          <a:solidFill>
                            <a:schemeClr val="tx1"/>
                          </a:solidFill>
                          <a:effectLst/>
                          <a:latin typeface="+mn-lt"/>
                          <a:ea typeface="+mn-ea"/>
                          <a:cs typeface="+mn-cs"/>
                        </a:rPr>
                        <a:t> </a:t>
                      </a:r>
                      <a:r>
                        <a:rPr lang="en-US" sz="1600" b="0" i="0" kern="1200" dirty="0">
                          <a:solidFill>
                            <a:schemeClr val="tx1"/>
                          </a:solidFill>
                          <a:effectLst/>
                          <a:latin typeface="+mn-lt"/>
                          <a:ea typeface="+mn-ea"/>
                          <a:cs typeface="+mn-cs"/>
                        </a:rPr>
                        <a:t>problem.  (5 and 6)</a:t>
                      </a:r>
                      <a:endParaRPr lang="en-AU" sz="1600" b="0" i="0" u="none" strike="noStrike" dirty="0">
                        <a:solidFill>
                          <a:schemeClr val="tx1"/>
                        </a:solidFill>
                        <a:effectLst/>
                        <a:latin typeface="Arial" panose="020B0604020202020204" pitchFamily="34" charset="0"/>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effectLst/>
                          <a:latin typeface="+mn-lt"/>
                          <a:ea typeface="+mn-ea"/>
                          <a:cs typeface="+mn-cs"/>
                        </a:rPr>
                        <a:t>Students … </a:t>
                      </a:r>
                      <a:r>
                        <a:rPr lang="en-US" sz="1600" b="1" i="0" kern="1200" dirty="0">
                          <a:solidFill>
                            <a:schemeClr val="tx1"/>
                          </a:solidFill>
                          <a:effectLst/>
                          <a:latin typeface="+mn-lt"/>
                          <a:ea typeface="+mn-ea"/>
                          <a:cs typeface="+mn-cs"/>
                        </a:rPr>
                        <a:t>articulate how criteria can be applied </a:t>
                      </a:r>
                      <a:r>
                        <a:rPr lang="en-US" sz="1600" b="0" i="0" kern="1200" dirty="0">
                          <a:solidFill>
                            <a:schemeClr val="tx1"/>
                          </a:solidFill>
                          <a:effectLst/>
                          <a:latin typeface="+mn-lt"/>
                          <a:ea typeface="+mn-ea"/>
                          <a:cs typeface="+mn-cs"/>
                        </a:rPr>
                        <a:t>to determine the importance of ethical concerns.</a:t>
                      </a:r>
                      <a:r>
                        <a:rPr lang="en-US" sz="1600" b="0" i="0" kern="1200" baseline="0" dirty="0">
                          <a:solidFill>
                            <a:schemeClr val="tx1"/>
                          </a:solidFill>
                          <a:effectLst/>
                          <a:latin typeface="+mn-lt"/>
                          <a:ea typeface="+mn-ea"/>
                          <a:cs typeface="+mn-cs"/>
                        </a:rPr>
                        <a:t> (</a:t>
                      </a:r>
                      <a:r>
                        <a:rPr lang="en-US" sz="1600" b="0" i="0" kern="1200" dirty="0">
                          <a:solidFill>
                            <a:schemeClr val="tx1"/>
                          </a:solidFill>
                          <a:effectLst/>
                          <a:latin typeface="+mn-lt"/>
                          <a:ea typeface="+mn-ea"/>
                          <a:cs typeface="+mn-cs"/>
                        </a:rPr>
                        <a:t>7 and 8)</a:t>
                      </a:r>
                      <a:endParaRPr lang="en-AU" sz="1600" b="0" i="0" u="none" strike="noStrike" dirty="0">
                        <a:solidFill>
                          <a:schemeClr val="tx1"/>
                        </a:solidFill>
                        <a:effectLst/>
                        <a:latin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1"/>
                          </a:solidFill>
                          <a:effectLst/>
                          <a:latin typeface="Arial" panose="020B0604020202020204" pitchFamily="34" charset="0"/>
                        </a:rPr>
                        <a:t> They practice and apply learning strategies,</a:t>
                      </a:r>
                      <a:r>
                        <a:rPr lang="en-AU" sz="1600" b="0" i="0" u="none" strike="noStrike" dirty="0">
                          <a:solidFill>
                            <a:schemeClr val="bg1"/>
                          </a:solidFill>
                          <a:effectLst/>
                          <a:latin typeface="Arial" panose="020B0604020202020204" pitchFamily="34" charset="0"/>
                        </a:rPr>
                        <a:t> (5 and 6) </a:t>
                      </a:r>
                    </a:p>
                    <a:p>
                      <a:endParaRPr lang="en-AU" sz="1600" dirty="0">
                        <a:solidFill>
                          <a:schemeClr val="bg1"/>
                        </a:solidFill>
                      </a:endParaRPr>
                    </a:p>
                  </a:txBody>
                  <a:tcPr/>
                </a:tc>
                <a:tc hMerge="1">
                  <a:txBody>
                    <a:bodyPr/>
                    <a:lstStyle/>
                    <a:p>
                      <a:r>
                        <a:rPr lang="en-US" sz="1600" b="0" i="0" dirty="0">
                          <a:solidFill>
                            <a:schemeClr val="bg1"/>
                          </a:solidFill>
                          <a:effectLst/>
                          <a:latin typeface="Arial" panose="020B0604020202020204" pitchFamily="34" charset="0"/>
                        </a:rPr>
                        <a:t>They evaluate the effectiveness of a range of learning strategies and select strategies that best meet the requirements of a task.</a:t>
                      </a:r>
                      <a:r>
                        <a:rPr lang="en-AU" sz="1600" b="0" i="0" u="none" strike="noStrike" dirty="0">
                          <a:solidFill>
                            <a:schemeClr val="bg1"/>
                          </a:solidFill>
                          <a:effectLst/>
                          <a:latin typeface="Arial" panose="020B0604020202020204" pitchFamily="34" charset="0"/>
                        </a:rPr>
                        <a:t> (7 and 8</a:t>
                      </a:r>
                    </a:p>
                    <a:p>
                      <a:endParaRPr lang="en-AU" sz="1600" dirty="0">
                        <a:solidFill>
                          <a:schemeClr val="bg1"/>
                        </a:solidFill>
                      </a:endParaRPr>
                    </a:p>
                  </a:txBody>
                  <a:tcPr/>
                </a:tc>
                <a:tc>
                  <a:txBody>
                    <a:bodyPr/>
                    <a:lstStyle/>
                    <a:p>
                      <a:r>
                        <a:rPr lang="en-US" sz="1600" b="0" i="0" kern="1200" dirty="0">
                          <a:solidFill>
                            <a:schemeClr val="tx1"/>
                          </a:solidFill>
                          <a:effectLst/>
                          <a:latin typeface="+mn-lt"/>
                          <a:ea typeface="+mn-ea"/>
                          <a:cs typeface="+mn-cs"/>
                        </a:rPr>
                        <a:t>Students … examine complex issues [and] identify the ethical dimensions … (9 and 10)</a:t>
                      </a:r>
                      <a:endParaRPr lang="en-AU" sz="1600" b="0" i="0" u="none" strike="noStrike" dirty="0">
                        <a:solidFill>
                          <a:schemeClr val="tx1"/>
                        </a:solidFill>
                        <a:effectLst/>
                        <a:latin typeface="Arial" panose="020B0604020202020204" pitchFamily="34" charset="0"/>
                      </a:endParaRPr>
                    </a:p>
                  </a:txBody>
                  <a:tcPr/>
                </a:tc>
                <a:extLst>
                  <a:ext uri="{0D108BD9-81ED-4DB2-BD59-A6C34878D82A}">
                    <a16:rowId xmlns:a16="http://schemas.microsoft.com/office/drawing/2014/main" val="388442330"/>
                  </a:ext>
                </a:extLst>
              </a:tr>
              <a:tr h="983797">
                <a:tc gridSpan="5">
                  <a:txBody>
                    <a:bodyPr/>
                    <a:lstStyle/>
                    <a:p>
                      <a:r>
                        <a:rPr lang="en-US" sz="1600" b="0" i="0" kern="1200" dirty="0">
                          <a:solidFill>
                            <a:schemeClr val="dk1"/>
                          </a:solidFill>
                          <a:effectLst/>
                          <a:latin typeface="+mn-lt"/>
                          <a:ea typeface="+mn-ea"/>
                          <a:cs typeface="+mn-cs"/>
                        </a:rPr>
                        <a:t>Investigate criteria for determining the relative importance of matters of ethical concern </a:t>
                      </a:r>
                      <a:r>
                        <a:rPr lang="en-US" sz="1600" b="0" i="0" u="none" strike="noStrike" kern="1200" dirty="0">
                          <a:solidFill>
                            <a:schemeClr val="dk1"/>
                          </a:solidFill>
                          <a:effectLst/>
                          <a:latin typeface="+mn-lt"/>
                          <a:ea typeface="+mn-ea"/>
                          <a:cs typeface="+mn-cs"/>
                          <a:hlinkClick r:id="rId3" tooltip="View elaborations and additional details of VCECU016"/>
                        </a:rPr>
                        <a:t>(VCECU016)</a:t>
                      </a:r>
                      <a:endParaRPr lang="en-US" sz="1600" b="0" i="0" u="none" strike="noStrike" kern="1200" dirty="0">
                        <a:solidFill>
                          <a:schemeClr val="dk1"/>
                        </a:solidFill>
                        <a:effectLst/>
                        <a:latin typeface="+mn-lt"/>
                        <a:ea typeface="+mn-ea"/>
                        <a:cs typeface="+mn-cs"/>
                      </a:endParaRPr>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dirty="0"/>
                    </a:p>
                  </a:txBody>
                  <a:tcPr/>
                </a:tc>
                <a:extLst>
                  <a:ext uri="{0D108BD9-81ED-4DB2-BD59-A6C34878D82A}">
                    <a16:rowId xmlns:a16="http://schemas.microsoft.com/office/drawing/2014/main" val="2534611145"/>
                  </a:ext>
                </a:extLst>
              </a:tr>
              <a:tr h="1459667">
                <a:tc gridSpan="2">
                  <a:txBody>
                    <a:bodyPr/>
                    <a:lstStyle/>
                    <a:p>
                      <a:r>
                        <a:rPr lang="en-AU" sz="1600" dirty="0"/>
                        <a:t>I </a:t>
                      </a:r>
                      <a:r>
                        <a:rPr lang="en-AU" sz="1600" b="0" dirty="0"/>
                        <a:t>can identify </a:t>
                      </a:r>
                      <a:r>
                        <a:rPr lang="en-AU" sz="1600" dirty="0"/>
                        <a:t>ethical issues for different stakeholders. </a:t>
                      </a:r>
                    </a:p>
                  </a:txBody>
                  <a:tcPr/>
                </a:tc>
                <a:tc hMerge="1">
                  <a:txBody>
                    <a:bodyPr/>
                    <a:lstStyle/>
                    <a:p>
                      <a:endParaRPr lang="en-AU" dirty="0"/>
                    </a:p>
                  </a:txBody>
                  <a:tcPr/>
                </a:tc>
                <a:tc>
                  <a:txBody>
                    <a:bodyPr/>
                    <a:lstStyle/>
                    <a:p>
                      <a:r>
                        <a:rPr lang="en-AU" sz="1600" dirty="0"/>
                        <a:t>I </a:t>
                      </a:r>
                      <a:r>
                        <a:rPr lang="en-AU" sz="1600" b="1" dirty="0"/>
                        <a:t>can apply </a:t>
                      </a:r>
                      <a:r>
                        <a:rPr lang="en-AU" sz="1600" dirty="0"/>
                        <a:t>criteria to discuss the importance of issues for stakeholders.</a:t>
                      </a:r>
                    </a:p>
                  </a:txBody>
                  <a:tcPr/>
                </a:tc>
                <a:tc gridSpan="2">
                  <a:txBody>
                    <a:bodyPr/>
                    <a:lstStyle/>
                    <a:p>
                      <a:r>
                        <a:rPr lang="en-AU" sz="1600" b="0" dirty="0"/>
                        <a:t>I can </a:t>
                      </a:r>
                      <a:r>
                        <a:rPr lang="en-AU" sz="1600" b="1" dirty="0"/>
                        <a:t>link </a:t>
                      </a:r>
                      <a:r>
                        <a:rPr lang="en-AU" sz="1600" b="0" dirty="0"/>
                        <a:t>the importance of ethical issues, influencing factors and preferred futures.</a:t>
                      </a:r>
                    </a:p>
                  </a:txBody>
                  <a:tcPr/>
                </a:tc>
                <a:tc hMerge="1">
                  <a:txBody>
                    <a:bodyPr/>
                    <a:lstStyle/>
                    <a:p>
                      <a:endParaRPr lang="en-AU" dirty="0"/>
                    </a:p>
                  </a:txBody>
                  <a:tcPr/>
                </a:tc>
                <a:extLst>
                  <a:ext uri="{0D108BD9-81ED-4DB2-BD59-A6C34878D82A}">
                    <a16:rowId xmlns:a16="http://schemas.microsoft.com/office/drawing/2014/main" val="3750679149"/>
                  </a:ext>
                </a:extLst>
              </a:tr>
            </a:tbl>
          </a:graphicData>
        </a:graphic>
      </p:graphicFrame>
      <p:cxnSp>
        <p:nvCxnSpPr>
          <p:cNvPr id="5" name="Straight Arrow Connector 4">
            <a:extLst>
              <a:ext uri="{FF2B5EF4-FFF2-40B4-BE49-F238E27FC236}">
                <a16:creationId xmlns:a16="http://schemas.microsoft.com/office/drawing/2014/main" id="{467296CF-E1AE-4686-A4B9-1ACDA3607650}"/>
              </a:ext>
            </a:extLst>
          </p:cNvPr>
          <p:cNvCxnSpPr/>
          <p:nvPr/>
        </p:nvCxnSpPr>
        <p:spPr bwMode="auto">
          <a:xfrm flipH="1">
            <a:off x="3707904" y="771550"/>
            <a:ext cx="360040" cy="216024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DDEA8A9D-36C0-4D86-A464-0EFF56982D32}"/>
              </a:ext>
            </a:extLst>
          </p:cNvPr>
          <p:cNvCxnSpPr/>
          <p:nvPr/>
        </p:nvCxnSpPr>
        <p:spPr bwMode="auto">
          <a:xfrm flipH="1">
            <a:off x="683568" y="555526"/>
            <a:ext cx="648072" cy="2448272"/>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30ED37BC-0E11-4738-B98F-8C573733A783}"/>
              </a:ext>
            </a:extLst>
          </p:cNvPr>
          <p:cNvCxnSpPr/>
          <p:nvPr/>
        </p:nvCxnSpPr>
        <p:spPr bwMode="auto">
          <a:xfrm>
            <a:off x="6588224" y="1001917"/>
            <a:ext cx="72008" cy="1929873"/>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989655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7F30-7C00-4918-AD1B-CB850C513AF1}"/>
              </a:ext>
            </a:extLst>
          </p:cNvPr>
          <p:cNvSpPr>
            <a:spLocks noGrp="1"/>
          </p:cNvSpPr>
          <p:nvPr>
            <p:ph type="title"/>
          </p:nvPr>
        </p:nvSpPr>
        <p:spPr>
          <a:xfrm>
            <a:off x="179512" y="109736"/>
            <a:ext cx="8712968" cy="373782"/>
          </a:xfrm>
        </p:spPr>
        <p:txBody>
          <a:bodyPr/>
          <a:lstStyle/>
          <a:p>
            <a:r>
              <a:rPr lang="en-AU" sz="2800" dirty="0"/>
              <a:t>Teaching strategies</a:t>
            </a:r>
          </a:p>
        </p:txBody>
      </p:sp>
      <p:graphicFrame>
        <p:nvGraphicFramePr>
          <p:cNvPr id="4" name="Table 4">
            <a:extLst>
              <a:ext uri="{FF2B5EF4-FFF2-40B4-BE49-F238E27FC236}">
                <a16:creationId xmlns:a16="http://schemas.microsoft.com/office/drawing/2014/main" id="{C9A46F23-188C-4F74-9C87-D659778A1EAE}"/>
              </a:ext>
            </a:extLst>
          </p:cNvPr>
          <p:cNvGraphicFramePr>
            <a:graphicFrameLocks noGrp="1"/>
          </p:cNvGraphicFramePr>
          <p:nvPr>
            <p:ph idx="1"/>
            <p:extLst>
              <p:ext uri="{D42A27DB-BD31-4B8C-83A1-F6EECF244321}">
                <p14:modId xmlns:p14="http://schemas.microsoft.com/office/powerpoint/2010/main" val="1472410110"/>
              </p:ext>
            </p:extLst>
          </p:nvPr>
        </p:nvGraphicFramePr>
        <p:xfrm>
          <a:off x="250827" y="1131590"/>
          <a:ext cx="8713785" cy="3596640"/>
        </p:xfrm>
        <a:graphic>
          <a:graphicData uri="http://schemas.openxmlformats.org/drawingml/2006/table">
            <a:tbl>
              <a:tblPr firstRow="1" bandRow="1">
                <a:tableStyleId>{5C22544A-7EE6-4342-B048-85BDC9FD1C3A}</a:tableStyleId>
              </a:tblPr>
              <a:tblGrid>
                <a:gridCol w="2904595">
                  <a:extLst>
                    <a:ext uri="{9D8B030D-6E8A-4147-A177-3AD203B41FA5}">
                      <a16:colId xmlns:a16="http://schemas.microsoft.com/office/drawing/2014/main" val="1658449762"/>
                    </a:ext>
                  </a:extLst>
                </a:gridCol>
                <a:gridCol w="2904595">
                  <a:extLst>
                    <a:ext uri="{9D8B030D-6E8A-4147-A177-3AD203B41FA5}">
                      <a16:colId xmlns:a16="http://schemas.microsoft.com/office/drawing/2014/main" val="3025493752"/>
                    </a:ext>
                  </a:extLst>
                </a:gridCol>
                <a:gridCol w="2904595">
                  <a:extLst>
                    <a:ext uri="{9D8B030D-6E8A-4147-A177-3AD203B41FA5}">
                      <a16:colId xmlns:a16="http://schemas.microsoft.com/office/drawing/2014/main" val="916963581"/>
                    </a:ext>
                  </a:extLst>
                </a:gridCol>
              </a:tblGrid>
              <a:tr h="556536">
                <a:tc>
                  <a:txBody>
                    <a:bodyPr/>
                    <a:lstStyle/>
                    <a:p>
                      <a:r>
                        <a:rPr lang="en-AU" sz="1600" dirty="0">
                          <a:solidFill>
                            <a:schemeClr val="tx1"/>
                          </a:solidFill>
                        </a:rPr>
                        <a:t>What is explicitly taught</a:t>
                      </a:r>
                    </a:p>
                  </a:txBody>
                  <a:tcPr/>
                </a:tc>
                <a:tc>
                  <a:txBody>
                    <a:bodyPr/>
                    <a:lstStyle/>
                    <a:p>
                      <a:r>
                        <a:rPr lang="en-AU" sz="1600" dirty="0">
                          <a:solidFill>
                            <a:schemeClr val="tx1"/>
                          </a:solidFill>
                        </a:rPr>
                        <a:t>Alignment to achievement standards</a:t>
                      </a:r>
                    </a:p>
                  </a:txBody>
                  <a:tcPr/>
                </a:tc>
                <a:tc>
                  <a:txBody>
                    <a:bodyPr/>
                    <a:lstStyle/>
                    <a:p>
                      <a:r>
                        <a:rPr lang="en-AU" sz="1600" dirty="0">
                          <a:solidFill>
                            <a:schemeClr val="tx1"/>
                          </a:solidFill>
                        </a:rPr>
                        <a:t>Aligned learning activities</a:t>
                      </a:r>
                    </a:p>
                  </a:txBody>
                  <a:tcPr/>
                </a:tc>
                <a:extLst>
                  <a:ext uri="{0D108BD9-81ED-4DB2-BD59-A6C34878D82A}">
                    <a16:rowId xmlns:a16="http://schemas.microsoft.com/office/drawing/2014/main" val="3988331103"/>
                  </a:ext>
                </a:extLst>
              </a:tr>
              <a:tr h="2899848">
                <a:tc>
                  <a:txBody>
                    <a:bodyPr/>
                    <a:lstStyle/>
                    <a:p>
                      <a:r>
                        <a:rPr lang="en-AU" sz="1600" dirty="0"/>
                        <a:t>How to identify an ethical issue</a:t>
                      </a:r>
                    </a:p>
                    <a:p>
                      <a:endParaRPr lang="en-AU" sz="1600" dirty="0"/>
                    </a:p>
                    <a:p>
                      <a:r>
                        <a:rPr lang="en-AU" sz="1600" dirty="0"/>
                        <a:t>Reasons why people do or might disagree on their importance;</a:t>
                      </a:r>
                    </a:p>
                    <a:p>
                      <a:r>
                        <a:rPr lang="en-AU" sz="1600" dirty="0"/>
                        <a:t>How to compare different perspectives</a:t>
                      </a:r>
                    </a:p>
                    <a:p>
                      <a:endParaRPr lang="en-AU" sz="1600" dirty="0"/>
                    </a:p>
                    <a:p>
                      <a:r>
                        <a:rPr lang="en-AU" sz="1600" dirty="0"/>
                        <a:t>Links between issues, wider factors and preferred futures</a:t>
                      </a:r>
                    </a:p>
                  </a:txBody>
                  <a:tcPr/>
                </a:tc>
                <a:tc>
                  <a:txBody>
                    <a:bodyPr/>
                    <a:lstStyle/>
                    <a:p>
                      <a:r>
                        <a:rPr lang="en-AU" sz="1600" dirty="0"/>
                        <a:t>Identifying ethical issues (5 and 6)</a:t>
                      </a:r>
                    </a:p>
                    <a:p>
                      <a:endParaRPr lang="en-AU" sz="1600" dirty="0"/>
                    </a:p>
                    <a:p>
                      <a:r>
                        <a:rPr lang="en-AU" sz="1600" dirty="0"/>
                        <a:t>Applying criteria to discuss relative importance (7 and 8)</a:t>
                      </a:r>
                    </a:p>
                    <a:p>
                      <a:endParaRPr lang="en-AU" sz="1600" dirty="0"/>
                    </a:p>
                    <a:p>
                      <a:endParaRPr lang="en-AU" sz="1600" dirty="0"/>
                    </a:p>
                    <a:p>
                      <a:endParaRPr lang="en-AU" sz="1600" dirty="0"/>
                    </a:p>
                    <a:p>
                      <a:endParaRPr lang="en-AU" sz="1600" dirty="0"/>
                    </a:p>
                    <a:p>
                      <a:r>
                        <a:rPr lang="en-AU" sz="1600" dirty="0"/>
                        <a:t>Making complex connections (9 and 10)</a:t>
                      </a:r>
                    </a:p>
                    <a:p>
                      <a:endParaRPr lang="en-AU" sz="1600" dirty="0"/>
                    </a:p>
                  </a:txBody>
                  <a:tcPr/>
                </a:tc>
                <a:tc>
                  <a:txBody>
                    <a:bodyPr/>
                    <a:lstStyle/>
                    <a:p>
                      <a:r>
                        <a:rPr lang="en-AU" sz="1600" dirty="0"/>
                        <a:t>Short case studies involving a range of ethical issues</a:t>
                      </a:r>
                    </a:p>
                    <a:p>
                      <a:endParaRPr lang="en-AU" sz="1600" dirty="0"/>
                    </a:p>
                    <a:p>
                      <a:endParaRPr lang="en-AU" sz="1600" dirty="0"/>
                    </a:p>
                    <a:p>
                      <a:r>
                        <a:rPr lang="en-AU" sz="1600" dirty="0"/>
                        <a:t>Design challenges involving a range of issues and a range of different stakeholders with competing preferred futures, creating a dilemma </a:t>
                      </a:r>
                    </a:p>
                  </a:txBody>
                  <a:tcPr/>
                </a:tc>
                <a:extLst>
                  <a:ext uri="{0D108BD9-81ED-4DB2-BD59-A6C34878D82A}">
                    <a16:rowId xmlns:a16="http://schemas.microsoft.com/office/drawing/2014/main" val="3060968369"/>
                  </a:ext>
                </a:extLst>
              </a:tr>
            </a:tbl>
          </a:graphicData>
        </a:graphic>
      </p:graphicFrame>
      <p:sp>
        <p:nvSpPr>
          <p:cNvPr id="3" name="TextBox 2">
            <a:extLst>
              <a:ext uri="{FF2B5EF4-FFF2-40B4-BE49-F238E27FC236}">
                <a16:creationId xmlns:a16="http://schemas.microsoft.com/office/drawing/2014/main" id="{C0ADB8A4-9750-464C-9ABE-AAD142D28648}"/>
              </a:ext>
            </a:extLst>
          </p:cNvPr>
          <p:cNvSpPr txBox="1"/>
          <p:nvPr/>
        </p:nvSpPr>
        <p:spPr>
          <a:xfrm>
            <a:off x="220917" y="523075"/>
            <a:ext cx="8023491" cy="954107"/>
          </a:xfrm>
          <a:prstGeom prst="rect">
            <a:avLst/>
          </a:prstGeom>
          <a:noFill/>
        </p:spPr>
        <p:txBody>
          <a:bodyPr wrap="square" rtlCol="0">
            <a:spAutoFit/>
          </a:bodyPr>
          <a:lstStyle/>
          <a:p>
            <a:r>
              <a:rPr lang="en-US" sz="1600" b="0" i="0" kern="1200" dirty="0">
                <a:solidFill>
                  <a:schemeClr val="dk1"/>
                </a:solidFill>
                <a:effectLst/>
                <a:latin typeface="+mn-lt"/>
                <a:ea typeface="+mn-ea"/>
                <a:cs typeface="+mn-cs"/>
              </a:rPr>
              <a:t>Investigate criteria for determining the relative importance of matters of ethical concern </a:t>
            </a:r>
            <a:r>
              <a:rPr lang="en-US" sz="1600" b="0" i="0" u="none" strike="noStrike" kern="1200" dirty="0">
                <a:solidFill>
                  <a:schemeClr val="dk1"/>
                </a:solidFill>
                <a:effectLst/>
                <a:latin typeface="+mn-lt"/>
                <a:ea typeface="+mn-ea"/>
                <a:cs typeface="+mn-cs"/>
                <a:hlinkClick r:id="rId3" tooltip="View elaborations and additional details of VCECU016"/>
              </a:rPr>
              <a:t>(VCECU016)</a:t>
            </a:r>
            <a:endParaRPr lang="en-US" sz="1600" b="0" i="0" u="none" strike="noStrike" kern="1200" dirty="0">
              <a:solidFill>
                <a:schemeClr val="dk1"/>
              </a:solidFill>
              <a:effectLst/>
              <a:latin typeface="+mn-lt"/>
              <a:ea typeface="+mn-ea"/>
              <a:cs typeface="+mn-cs"/>
            </a:endParaRPr>
          </a:p>
          <a:p>
            <a:endParaRPr lang="en-AU" dirty="0"/>
          </a:p>
        </p:txBody>
      </p:sp>
    </p:spTree>
    <p:extLst>
      <p:ext uri="{BB962C8B-B14F-4D97-AF65-F5344CB8AC3E}">
        <p14:creationId xmlns:p14="http://schemas.microsoft.com/office/powerpoint/2010/main" val="242207463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1B50-68E6-41F3-B467-F70A23629400}"/>
              </a:ext>
            </a:extLst>
          </p:cNvPr>
          <p:cNvSpPr>
            <a:spLocks noGrp="1"/>
          </p:cNvSpPr>
          <p:nvPr>
            <p:ph type="title"/>
          </p:nvPr>
        </p:nvSpPr>
        <p:spPr>
          <a:xfrm>
            <a:off x="178572" y="156622"/>
            <a:ext cx="8712968" cy="305504"/>
          </a:xfrm>
        </p:spPr>
        <p:txBody>
          <a:bodyPr/>
          <a:lstStyle/>
          <a:p>
            <a:r>
              <a:rPr lang="en-AU" sz="3200" dirty="0"/>
              <a:t>Intercultural Capability</a:t>
            </a:r>
          </a:p>
        </p:txBody>
      </p:sp>
      <p:graphicFrame>
        <p:nvGraphicFramePr>
          <p:cNvPr id="4" name="Table 4">
            <a:extLst>
              <a:ext uri="{FF2B5EF4-FFF2-40B4-BE49-F238E27FC236}">
                <a16:creationId xmlns:a16="http://schemas.microsoft.com/office/drawing/2014/main" id="{E03325D3-2D95-4C0B-A804-96562E9FBB47}"/>
              </a:ext>
            </a:extLst>
          </p:cNvPr>
          <p:cNvGraphicFramePr>
            <a:graphicFrameLocks noGrp="1"/>
          </p:cNvGraphicFramePr>
          <p:nvPr>
            <p:ph idx="1"/>
            <p:extLst>
              <p:ext uri="{D42A27DB-BD31-4B8C-83A1-F6EECF244321}">
                <p14:modId xmlns:p14="http://schemas.microsoft.com/office/powerpoint/2010/main" val="1698362771"/>
              </p:ext>
            </p:extLst>
          </p:nvPr>
        </p:nvGraphicFramePr>
        <p:xfrm>
          <a:off x="251520" y="699542"/>
          <a:ext cx="8353869" cy="3770352"/>
        </p:xfrm>
        <a:graphic>
          <a:graphicData uri="http://schemas.openxmlformats.org/drawingml/2006/table">
            <a:tbl>
              <a:tblPr firstCol="1">
                <a:tableStyleId>{5C22544A-7EE6-4342-B048-85BDC9FD1C3A}</a:tableStyleId>
              </a:tblPr>
              <a:tblGrid>
                <a:gridCol w="2017164">
                  <a:extLst>
                    <a:ext uri="{9D8B030D-6E8A-4147-A177-3AD203B41FA5}">
                      <a16:colId xmlns:a16="http://schemas.microsoft.com/office/drawing/2014/main" val="2031594401"/>
                    </a:ext>
                  </a:extLst>
                </a:gridCol>
                <a:gridCol w="2952328">
                  <a:extLst>
                    <a:ext uri="{9D8B030D-6E8A-4147-A177-3AD203B41FA5}">
                      <a16:colId xmlns:a16="http://schemas.microsoft.com/office/drawing/2014/main" val="414647549"/>
                    </a:ext>
                  </a:extLst>
                </a:gridCol>
                <a:gridCol w="3384377">
                  <a:extLst>
                    <a:ext uri="{9D8B030D-6E8A-4147-A177-3AD203B41FA5}">
                      <a16:colId xmlns:a16="http://schemas.microsoft.com/office/drawing/2014/main" val="2895850503"/>
                    </a:ext>
                  </a:extLst>
                </a:gridCol>
              </a:tblGrid>
              <a:tr h="1728192">
                <a:tc>
                  <a:txBody>
                    <a:bodyPr/>
                    <a:lstStyle/>
                    <a:p>
                      <a:r>
                        <a:rPr lang="en-AU" sz="1600" dirty="0">
                          <a:solidFill>
                            <a:schemeClr val="tx2"/>
                          </a:solidFill>
                        </a:rPr>
                        <a:t>Intercultural Capability strands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solidFill>
                            <a:schemeClr val="tx1"/>
                          </a:solidFill>
                        </a:rPr>
                        <a:t>Cultural Practices</a:t>
                      </a:r>
                    </a:p>
                    <a:p>
                      <a:pPr marL="285750" indent="-285750">
                        <a:buFont typeface="Arial" panose="020B0604020202020204" pitchFamily="34" charset="0"/>
                        <a:buChar char="•"/>
                      </a:pPr>
                      <a:r>
                        <a:rPr lang="en-AU" sz="1600" b="0" dirty="0">
                          <a:solidFill>
                            <a:schemeClr val="tx1"/>
                          </a:solidFill>
                        </a:rPr>
                        <a:t>Characteristics of their own and others’ cultural identities</a:t>
                      </a:r>
                    </a:p>
                    <a:p>
                      <a:pPr marL="285750" indent="-285750">
                        <a:buFont typeface="Arial" panose="020B0604020202020204" pitchFamily="34" charset="0"/>
                        <a:buChar char="•"/>
                      </a:pPr>
                      <a:r>
                        <a:rPr lang="en-AU" sz="1600" b="0" dirty="0">
                          <a:solidFill>
                            <a:schemeClr val="tx1"/>
                          </a:solidFill>
                        </a:rPr>
                        <a:t>How culture shapes perspectives and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solidFill>
                            <a:schemeClr val="tx1"/>
                          </a:solidFill>
                        </a:rPr>
                        <a:t>Cultural Diversity</a:t>
                      </a:r>
                    </a:p>
                    <a:p>
                      <a:pPr marL="285750" indent="-285750">
                        <a:buFont typeface="Arial" panose="020B0604020202020204" pitchFamily="34" charset="0"/>
                        <a:buChar char="•"/>
                      </a:pPr>
                      <a:r>
                        <a:rPr lang="en-AU" sz="1600" b="0" dirty="0">
                          <a:solidFill>
                            <a:schemeClr val="tx1"/>
                          </a:solidFill>
                        </a:rPr>
                        <a:t>Challenges and opportunities created by cultural diversity</a:t>
                      </a:r>
                    </a:p>
                    <a:p>
                      <a:pPr marL="285750" indent="-285750">
                        <a:buFont typeface="Arial" panose="020B0604020202020204" pitchFamily="34" charset="0"/>
                        <a:buChar char="•"/>
                      </a:pPr>
                      <a:r>
                        <a:rPr lang="en-AU" sz="1600" b="0" dirty="0">
                          <a:solidFill>
                            <a:schemeClr val="tx1"/>
                          </a:solidFill>
                        </a:rPr>
                        <a:t>How cultural diversity shapes and contributes to social cohesion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105836"/>
                  </a:ext>
                </a:extLst>
              </a:tr>
              <a:tr h="2001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tx1"/>
                          </a:solidFill>
                          <a:effectLst/>
                          <a:latin typeface="+mn-lt"/>
                          <a:ea typeface="+mn-ea"/>
                          <a:cs typeface="+mn-cs"/>
                        </a:rPr>
                        <a:t>Design and Technologies and Intercultural Capability </a:t>
                      </a:r>
                      <a:r>
                        <a:rPr lang="en-AU" sz="1600" b="1" kern="1200" dirty="0">
                          <a:solidFill>
                            <a:schemeClr val="tx1"/>
                          </a:solidFill>
                          <a:effectLst/>
                          <a:latin typeface="+mn-lt"/>
                          <a:ea typeface="+mn-ea"/>
                          <a:cs typeface="+mn-cs"/>
                        </a:rPr>
                        <a:t>mutually support </a:t>
                      </a:r>
                      <a:r>
                        <a:rPr lang="en-AU" sz="1600" b="0" kern="1200" dirty="0">
                          <a:solidFill>
                            <a:schemeClr val="tx1"/>
                          </a:solidFill>
                          <a:effectLst/>
                          <a:latin typeface="+mn-lt"/>
                          <a:ea typeface="+mn-ea"/>
                          <a:cs typeface="+mn-cs"/>
                        </a:rPr>
                        <a:t>students to …</a:t>
                      </a:r>
                    </a:p>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kern="1200" dirty="0">
                          <a:solidFill>
                            <a:schemeClr val="dk1"/>
                          </a:solidFill>
                          <a:effectLst/>
                          <a:latin typeface="+mn-lt"/>
                          <a:ea typeface="+mn-ea"/>
                          <a:cs typeface="+mn-cs"/>
                        </a:rPr>
                        <a:t>identify when and how culture can be a consideration influencing design solutions; and analyse the ways intercultural relationships and experiences contribute to the development of design solutions in relevant contexts</a:t>
                      </a:r>
                      <a:endParaRPr lang="en-A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dirty="0">
                          <a:solidFill>
                            <a:schemeClr val="dk1"/>
                          </a:solidFill>
                          <a:effectLst/>
                          <a:latin typeface="+mn-lt"/>
                          <a:ea typeface="+mn-ea"/>
                          <a:cs typeface="+mn-cs"/>
                        </a:rPr>
                        <a:t>understand the challenges and opportunities associated with working on design solutions in an interconnected and culturally diverse world.</a:t>
                      </a:r>
                    </a:p>
                    <a:p>
                      <a:endParaRPr lang="en-A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105853"/>
                  </a:ext>
                </a:extLst>
              </a:tr>
            </a:tbl>
          </a:graphicData>
        </a:graphic>
      </p:graphicFrame>
    </p:spTree>
    <p:extLst>
      <p:ext uri="{BB962C8B-B14F-4D97-AF65-F5344CB8AC3E}">
        <p14:creationId xmlns:p14="http://schemas.microsoft.com/office/powerpoint/2010/main" val="203769723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5EEC1D1D-EC4C-41F4-888F-2A4AA6ED4EF7}"/>
              </a:ext>
            </a:extLst>
          </p:cNvPr>
          <p:cNvGraphicFramePr>
            <a:graphicFrameLocks noGrp="1"/>
          </p:cNvGraphicFramePr>
          <p:nvPr>
            <p:ph idx="1"/>
            <p:extLst>
              <p:ext uri="{D42A27DB-BD31-4B8C-83A1-F6EECF244321}">
                <p14:modId xmlns:p14="http://schemas.microsoft.com/office/powerpoint/2010/main" val="1992936343"/>
              </p:ext>
            </p:extLst>
          </p:nvPr>
        </p:nvGraphicFramePr>
        <p:xfrm>
          <a:off x="107504" y="375958"/>
          <a:ext cx="8713661" cy="406800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956076032"/>
                    </a:ext>
                  </a:extLst>
                </a:gridCol>
                <a:gridCol w="312183">
                  <a:extLst>
                    <a:ext uri="{9D8B030D-6E8A-4147-A177-3AD203B41FA5}">
                      <a16:colId xmlns:a16="http://schemas.microsoft.com/office/drawing/2014/main" val="1601307681"/>
                    </a:ext>
                  </a:extLst>
                </a:gridCol>
                <a:gridCol w="2904595">
                  <a:extLst>
                    <a:ext uri="{9D8B030D-6E8A-4147-A177-3AD203B41FA5}">
                      <a16:colId xmlns:a16="http://schemas.microsoft.com/office/drawing/2014/main" val="2794909088"/>
                    </a:ext>
                  </a:extLst>
                </a:gridCol>
                <a:gridCol w="167598">
                  <a:extLst>
                    <a:ext uri="{9D8B030D-6E8A-4147-A177-3AD203B41FA5}">
                      <a16:colId xmlns:a16="http://schemas.microsoft.com/office/drawing/2014/main" val="2153444337"/>
                    </a:ext>
                  </a:extLst>
                </a:gridCol>
                <a:gridCol w="2736997">
                  <a:extLst>
                    <a:ext uri="{9D8B030D-6E8A-4147-A177-3AD203B41FA5}">
                      <a16:colId xmlns:a16="http://schemas.microsoft.com/office/drawing/2014/main" val="61601299"/>
                    </a:ext>
                  </a:extLst>
                </a:gridCol>
              </a:tblGrid>
              <a:tr h="1604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effectLst/>
                          <a:latin typeface="+mn-lt"/>
                          <a:ea typeface="+mn-ea"/>
                          <a:cs typeface="+mn-cs"/>
                        </a:rPr>
                        <a:t>Students … describe their experiences of intercultural encounters … (F-2)</a:t>
                      </a:r>
                      <a:endParaRPr lang="en-AU" sz="1600" b="0" i="0" u="none" strike="noStrike" dirty="0">
                        <a:solidFill>
                          <a:schemeClr val="tx1"/>
                        </a:solidFill>
                        <a:effectLst/>
                        <a:latin typeface="Arial" panose="020B0604020202020204" pitchFamily="34" charset="0"/>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effectLst/>
                          <a:latin typeface="+mn-lt"/>
                          <a:ea typeface="+mn-ea"/>
                          <a:cs typeface="+mn-cs"/>
                        </a:rPr>
                        <a:t>Students … explain what they have learnt about themselves and others from intercultural experiences. (3 and 4)</a:t>
                      </a:r>
                      <a:endParaRPr lang="en-AU" sz="1600" b="0" i="0" u="none" strike="noStrike" dirty="0">
                        <a:solidFill>
                          <a:schemeClr val="tx1"/>
                        </a:solidFill>
                        <a:effectLst/>
                        <a:latin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1"/>
                          </a:solidFill>
                          <a:effectLst/>
                          <a:latin typeface="Arial" panose="020B0604020202020204" pitchFamily="34" charset="0"/>
                        </a:rPr>
                        <a:t> They practice and apply learning strategies,</a:t>
                      </a:r>
                      <a:r>
                        <a:rPr lang="en-AU" sz="1600" b="0" i="0" u="none" strike="noStrike" dirty="0">
                          <a:solidFill>
                            <a:schemeClr val="bg1"/>
                          </a:solidFill>
                          <a:effectLst/>
                          <a:latin typeface="Arial" panose="020B0604020202020204" pitchFamily="34" charset="0"/>
                        </a:rPr>
                        <a:t> (5 and 6) </a:t>
                      </a:r>
                    </a:p>
                    <a:p>
                      <a:endParaRPr lang="en-AU" sz="1600" dirty="0">
                        <a:solidFill>
                          <a:schemeClr val="bg1"/>
                        </a:solidFill>
                      </a:endParaRPr>
                    </a:p>
                  </a:txBody>
                  <a:tcPr/>
                </a:tc>
                <a:tc hMerge="1">
                  <a:txBody>
                    <a:bodyPr/>
                    <a:lstStyle/>
                    <a:p>
                      <a:r>
                        <a:rPr lang="en-US" sz="1600" b="0" i="0" dirty="0">
                          <a:solidFill>
                            <a:schemeClr val="bg1"/>
                          </a:solidFill>
                          <a:effectLst/>
                          <a:latin typeface="Arial" panose="020B0604020202020204" pitchFamily="34" charset="0"/>
                        </a:rPr>
                        <a:t>They evaluate the effectiveness of a range of learning strategies and select strategies that best meet the requirements of a task.</a:t>
                      </a:r>
                      <a:r>
                        <a:rPr lang="en-AU" sz="1600" b="0" i="0" u="none" strike="noStrike" dirty="0">
                          <a:solidFill>
                            <a:schemeClr val="bg1"/>
                          </a:solidFill>
                          <a:effectLst/>
                          <a:latin typeface="Arial" panose="020B0604020202020204" pitchFamily="34" charset="0"/>
                        </a:rPr>
                        <a:t> (7 and 8</a:t>
                      </a:r>
                    </a:p>
                    <a:p>
                      <a:endParaRPr lang="en-AU" sz="1600" dirty="0">
                        <a:solidFill>
                          <a:schemeClr val="bg1"/>
                        </a:solidFill>
                      </a:endParaRPr>
                    </a:p>
                  </a:txBody>
                  <a:tcPr/>
                </a:tc>
                <a:tc>
                  <a:txBody>
                    <a:bodyPr/>
                    <a:lstStyle/>
                    <a:p>
                      <a:r>
                        <a:rPr lang="en-US" sz="1600" b="0" i="0" kern="1200" dirty="0">
                          <a:solidFill>
                            <a:schemeClr val="tx1"/>
                          </a:solidFill>
                          <a:effectLst/>
                          <a:latin typeface="+mn-lt"/>
                          <a:ea typeface="+mn-ea"/>
                          <a:cs typeface="+mn-cs"/>
                        </a:rPr>
                        <a:t>Students … explain how intercultural experiences can influence beliefs and behaviours. (5 and 6)</a:t>
                      </a:r>
                      <a:endParaRPr lang="en-AU" sz="1600" b="0" i="0" u="none" strike="noStrike" dirty="0">
                        <a:solidFill>
                          <a:schemeClr val="tx1"/>
                        </a:solidFill>
                        <a:effectLst/>
                        <a:latin typeface="Arial" panose="020B0604020202020204" pitchFamily="34" charset="0"/>
                      </a:endParaRPr>
                    </a:p>
                  </a:txBody>
                  <a:tcPr/>
                </a:tc>
                <a:extLst>
                  <a:ext uri="{0D108BD9-81ED-4DB2-BD59-A6C34878D82A}">
                    <a16:rowId xmlns:a16="http://schemas.microsoft.com/office/drawing/2014/main" val="388442330"/>
                  </a:ext>
                </a:extLst>
              </a:tr>
              <a:tr h="991717">
                <a:tc gridSpan="5">
                  <a:txBody>
                    <a:bodyPr/>
                    <a:lstStyle/>
                    <a:p>
                      <a:r>
                        <a:rPr lang="en-US" sz="1600" b="0" i="0" kern="1200" dirty="0">
                          <a:solidFill>
                            <a:schemeClr val="dk1"/>
                          </a:solidFill>
                          <a:effectLst/>
                          <a:latin typeface="+mn-lt"/>
                          <a:ea typeface="+mn-ea"/>
                          <a:cs typeface="+mn-cs"/>
                        </a:rPr>
                        <a:t>Describe what they have learnt about themselves and others from intercultural experiences including a critical perspective on and respect for their own and others’ cultures </a:t>
                      </a:r>
                      <a:r>
                        <a:rPr lang="en-US" sz="1600" b="0" i="0" u="none" strike="noStrike" kern="1200" dirty="0">
                          <a:solidFill>
                            <a:schemeClr val="dk1"/>
                          </a:solidFill>
                          <a:effectLst/>
                          <a:latin typeface="+mn-lt"/>
                          <a:ea typeface="+mn-ea"/>
                          <a:cs typeface="+mn-cs"/>
                          <a:hlinkClick r:id="rId3" tooltip="View elaborations and additional details of VCICCB006"/>
                        </a:rPr>
                        <a:t>(VCICCB006)</a:t>
                      </a:r>
                      <a:endParaRPr lang="en-US" sz="1600" b="0" i="0" u="none" strike="noStrike" kern="1200" dirty="0">
                        <a:solidFill>
                          <a:schemeClr val="dk1"/>
                        </a:solidFill>
                        <a:effectLst/>
                        <a:latin typeface="+mn-lt"/>
                        <a:ea typeface="+mn-ea"/>
                        <a:cs typeface="+mn-cs"/>
                      </a:endParaRPr>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dirty="0"/>
                    </a:p>
                  </a:txBody>
                  <a:tcPr/>
                </a:tc>
                <a:extLst>
                  <a:ext uri="{0D108BD9-81ED-4DB2-BD59-A6C34878D82A}">
                    <a16:rowId xmlns:a16="http://schemas.microsoft.com/office/drawing/2014/main" val="2534611145"/>
                  </a:ext>
                </a:extLst>
              </a:tr>
              <a:tr h="1471414">
                <a:tc gridSpan="2">
                  <a:txBody>
                    <a:bodyPr/>
                    <a:lstStyle/>
                    <a:p>
                      <a:r>
                        <a:rPr lang="en-AU" sz="1600" dirty="0"/>
                        <a:t>I can </a:t>
                      </a:r>
                      <a:r>
                        <a:rPr lang="en-AU" sz="1600" b="1" dirty="0"/>
                        <a:t>describe </a:t>
                      </a:r>
                      <a:r>
                        <a:rPr lang="en-AU" sz="1600" dirty="0"/>
                        <a:t>my intercultural experience.</a:t>
                      </a:r>
                    </a:p>
                  </a:txBody>
                  <a:tcPr/>
                </a:tc>
                <a:tc hMerge="1">
                  <a:txBody>
                    <a:bodyPr/>
                    <a:lstStyle/>
                    <a:p>
                      <a:endParaRPr lang="en-AU" dirty="0"/>
                    </a:p>
                  </a:txBody>
                  <a:tcPr/>
                </a:tc>
                <a:tc>
                  <a:txBody>
                    <a:bodyPr/>
                    <a:lstStyle/>
                    <a:p>
                      <a:r>
                        <a:rPr lang="en-AU" sz="1600" dirty="0"/>
                        <a:t>I can </a:t>
                      </a:r>
                      <a:r>
                        <a:rPr lang="en-AU" sz="1600" b="1" dirty="0"/>
                        <a:t>explain what I learnt </a:t>
                      </a:r>
                      <a:r>
                        <a:rPr lang="en-AU" sz="1600" dirty="0"/>
                        <a:t>about myself and others from my intercultural experience.</a:t>
                      </a:r>
                    </a:p>
                  </a:txBody>
                  <a:tcPr/>
                </a:tc>
                <a:tc gridSpan="2">
                  <a:txBody>
                    <a:bodyPr/>
                    <a:lstStyle/>
                    <a:p>
                      <a:r>
                        <a:rPr lang="en-AU" sz="1600" b="0" dirty="0"/>
                        <a:t>I can </a:t>
                      </a:r>
                      <a:r>
                        <a:rPr lang="en-AU" sz="1600" b="1" dirty="0"/>
                        <a:t>explain </a:t>
                      </a:r>
                      <a:r>
                        <a:rPr lang="en-AU" sz="1600" b="0" dirty="0"/>
                        <a:t>how my intercultural experience will influence me in the future.</a:t>
                      </a:r>
                    </a:p>
                  </a:txBody>
                  <a:tcPr/>
                </a:tc>
                <a:tc hMerge="1">
                  <a:txBody>
                    <a:bodyPr/>
                    <a:lstStyle/>
                    <a:p>
                      <a:endParaRPr lang="en-AU" dirty="0"/>
                    </a:p>
                  </a:txBody>
                  <a:tcPr/>
                </a:tc>
                <a:extLst>
                  <a:ext uri="{0D108BD9-81ED-4DB2-BD59-A6C34878D82A}">
                    <a16:rowId xmlns:a16="http://schemas.microsoft.com/office/drawing/2014/main" val="3750679149"/>
                  </a:ext>
                </a:extLst>
              </a:tr>
            </a:tbl>
          </a:graphicData>
        </a:graphic>
      </p:graphicFrame>
      <p:cxnSp>
        <p:nvCxnSpPr>
          <p:cNvPr id="5" name="Straight Arrow Connector 4">
            <a:extLst>
              <a:ext uri="{FF2B5EF4-FFF2-40B4-BE49-F238E27FC236}">
                <a16:creationId xmlns:a16="http://schemas.microsoft.com/office/drawing/2014/main" id="{467296CF-E1AE-4686-A4B9-1ACDA3607650}"/>
              </a:ext>
            </a:extLst>
          </p:cNvPr>
          <p:cNvCxnSpPr/>
          <p:nvPr/>
        </p:nvCxnSpPr>
        <p:spPr bwMode="auto">
          <a:xfrm flipH="1">
            <a:off x="4211960" y="1001917"/>
            <a:ext cx="72008" cy="2069728"/>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DDEA8A9D-36C0-4D86-A464-0EFF56982D32}"/>
              </a:ext>
            </a:extLst>
          </p:cNvPr>
          <p:cNvCxnSpPr/>
          <p:nvPr/>
        </p:nvCxnSpPr>
        <p:spPr bwMode="auto">
          <a:xfrm>
            <a:off x="755576" y="1203598"/>
            <a:ext cx="360040" cy="1868047"/>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30ED37BC-0E11-4738-B98F-8C573733A783}"/>
              </a:ext>
            </a:extLst>
          </p:cNvPr>
          <p:cNvCxnSpPr/>
          <p:nvPr/>
        </p:nvCxnSpPr>
        <p:spPr bwMode="auto">
          <a:xfrm>
            <a:off x="6588224" y="1203598"/>
            <a:ext cx="288032" cy="1868047"/>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18161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7F30-7C00-4918-AD1B-CB850C513AF1}"/>
              </a:ext>
            </a:extLst>
          </p:cNvPr>
          <p:cNvSpPr>
            <a:spLocks noGrp="1"/>
          </p:cNvSpPr>
          <p:nvPr>
            <p:ph type="title"/>
          </p:nvPr>
        </p:nvSpPr>
        <p:spPr>
          <a:xfrm>
            <a:off x="179512" y="109736"/>
            <a:ext cx="8712968" cy="373782"/>
          </a:xfrm>
        </p:spPr>
        <p:txBody>
          <a:bodyPr/>
          <a:lstStyle/>
          <a:p>
            <a:r>
              <a:rPr lang="en-AU" sz="2800" dirty="0"/>
              <a:t>Teaching strategies</a:t>
            </a:r>
          </a:p>
        </p:txBody>
      </p:sp>
      <p:graphicFrame>
        <p:nvGraphicFramePr>
          <p:cNvPr id="4" name="Table 4">
            <a:extLst>
              <a:ext uri="{FF2B5EF4-FFF2-40B4-BE49-F238E27FC236}">
                <a16:creationId xmlns:a16="http://schemas.microsoft.com/office/drawing/2014/main" id="{C9A46F23-188C-4F74-9C87-D659778A1EAE}"/>
              </a:ext>
            </a:extLst>
          </p:cNvPr>
          <p:cNvGraphicFramePr>
            <a:graphicFrameLocks noGrp="1"/>
          </p:cNvGraphicFramePr>
          <p:nvPr>
            <p:ph idx="1"/>
            <p:extLst>
              <p:ext uri="{D42A27DB-BD31-4B8C-83A1-F6EECF244321}">
                <p14:modId xmlns:p14="http://schemas.microsoft.com/office/powerpoint/2010/main" val="2816210836"/>
              </p:ext>
            </p:extLst>
          </p:nvPr>
        </p:nvGraphicFramePr>
        <p:xfrm>
          <a:off x="250827" y="1131591"/>
          <a:ext cx="8713785" cy="3596640"/>
        </p:xfrm>
        <a:graphic>
          <a:graphicData uri="http://schemas.openxmlformats.org/drawingml/2006/table">
            <a:tbl>
              <a:tblPr firstRow="1" bandRow="1">
                <a:tableStyleId>{5C22544A-7EE6-4342-B048-85BDC9FD1C3A}</a:tableStyleId>
              </a:tblPr>
              <a:tblGrid>
                <a:gridCol w="2904595">
                  <a:extLst>
                    <a:ext uri="{9D8B030D-6E8A-4147-A177-3AD203B41FA5}">
                      <a16:colId xmlns:a16="http://schemas.microsoft.com/office/drawing/2014/main" val="1658449762"/>
                    </a:ext>
                  </a:extLst>
                </a:gridCol>
                <a:gridCol w="2904595">
                  <a:extLst>
                    <a:ext uri="{9D8B030D-6E8A-4147-A177-3AD203B41FA5}">
                      <a16:colId xmlns:a16="http://schemas.microsoft.com/office/drawing/2014/main" val="3025493752"/>
                    </a:ext>
                  </a:extLst>
                </a:gridCol>
                <a:gridCol w="2904595">
                  <a:extLst>
                    <a:ext uri="{9D8B030D-6E8A-4147-A177-3AD203B41FA5}">
                      <a16:colId xmlns:a16="http://schemas.microsoft.com/office/drawing/2014/main" val="916963581"/>
                    </a:ext>
                  </a:extLst>
                </a:gridCol>
              </a:tblGrid>
              <a:tr h="544942">
                <a:tc>
                  <a:txBody>
                    <a:bodyPr/>
                    <a:lstStyle/>
                    <a:p>
                      <a:r>
                        <a:rPr lang="en-AU" sz="1600" dirty="0">
                          <a:solidFill>
                            <a:schemeClr val="tx1"/>
                          </a:solidFill>
                        </a:rPr>
                        <a:t>What is explicitly taught</a:t>
                      </a:r>
                    </a:p>
                  </a:txBody>
                  <a:tcPr/>
                </a:tc>
                <a:tc>
                  <a:txBody>
                    <a:bodyPr/>
                    <a:lstStyle/>
                    <a:p>
                      <a:r>
                        <a:rPr lang="en-AU" sz="1600" dirty="0">
                          <a:solidFill>
                            <a:schemeClr val="tx1"/>
                          </a:solidFill>
                        </a:rPr>
                        <a:t>Alignment to achievement standards</a:t>
                      </a:r>
                    </a:p>
                  </a:txBody>
                  <a:tcPr/>
                </a:tc>
                <a:tc>
                  <a:txBody>
                    <a:bodyPr/>
                    <a:lstStyle/>
                    <a:p>
                      <a:r>
                        <a:rPr lang="en-AU" sz="1600" dirty="0">
                          <a:solidFill>
                            <a:schemeClr val="tx1"/>
                          </a:solidFill>
                        </a:rPr>
                        <a:t>Aligned learning activities</a:t>
                      </a:r>
                    </a:p>
                  </a:txBody>
                  <a:tcPr/>
                </a:tc>
                <a:extLst>
                  <a:ext uri="{0D108BD9-81ED-4DB2-BD59-A6C34878D82A}">
                    <a16:rowId xmlns:a16="http://schemas.microsoft.com/office/drawing/2014/main" val="3988331103"/>
                  </a:ext>
                </a:extLst>
              </a:tr>
              <a:tr h="2839433">
                <a:tc>
                  <a:txBody>
                    <a:bodyPr/>
                    <a:lstStyle/>
                    <a:p>
                      <a:r>
                        <a:rPr lang="en-AU" sz="1600" dirty="0"/>
                        <a:t>Recognising an intercultural experience and what happened and feelings</a:t>
                      </a:r>
                    </a:p>
                    <a:p>
                      <a:endParaRPr lang="en-AU" sz="1600" dirty="0"/>
                    </a:p>
                    <a:p>
                      <a:r>
                        <a:rPr lang="en-AU" sz="1600" dirty="0"/>
                        <a:t>Attaching meaning to these experiences</a:t>
                      </a:r>
                    </a:p>
                    <a:p>
                      <a:endParaRPr lang="en-AU" sz="1600" dirty="0"/>
                    </a:p>
                    <a:p>
                      <a:r>
                        <a:rPr lang="en-AU" sz="1600" dirty="0"/>
                        <a:t>What we have in common that might influence me in the future</a:t>
                      </a:r>
                    </a:p>
                  </a:txBody>
                  <a:tcPr/>
                </a:tc>
                <a:tc>
                  <a:txBody>
                    <a:bodyPr/>
                    <a:lstStyle/>
                    <a:p>
                      <a:r>
                        <a:rPr lang="en-AU" sz="1600" dirty="0"/>
                        <a:t>Describe my experience (F-2)</a:t>
                      </a:r>
                    </a:p>
                    <a:p>
                      <a:endParaRPr lang="en-AU" sz="1600" dirty="0"/>
                    </a:p>
                    <a:p>
                      <a:endParaRPr lang="en-AU" sz="1600" dirty="0"/>
                    </a:p>
                    <a:p>
                      <a:endParaRPr lang="en-AU" sz="1600" dirty="0"/>
                    </a:p>
                    <a:p>
                      <a:r>
                        <a:rPr lang="en-AU" sz="1600" dirty="0"/>
                        <a:t>Explain what I learnt about myself and others (3 and 4)</a:t>
                      </a:r>
                    </a:p>
                    <a:p>
                      <a:endParaRPr lang="en-AU" sz="1600" dirty="0"/>
                    </a:p>
                    <a:p>
                      <a:r>
                        <a:rPr lang="en-AU" sz="1600" dirty="0"/>
                        <a:t>Explain how this might (or will) influence me in the future (5 and 6)</a:t>
                      </a:r>
                    </a:p>
                    <a:p>
                      <a:endParaRPr lang="en-AU" sz="1600" dirty="0"/>
                    </a:p>
                    <a:p>
                      <a:endParaRPr lang="en-AU" sz="1600" dirty="0"/>
                    </a:p>
                  </a:txBody>
                  <a:tcPr/>
                </a:tc>
                <a:tc>
                  <a:txBody>
                    <a:bodyPr/>
                    <a:lstStyle/>
                    <a:p>
                      <a:r>
                        <a:rPr lang="en-AU" sz="1600" dirty="0"/>
                        <a:t>Investigating different uses of materials in products from a given region of the world and reflection</a:t>
                      </a:r>
                    </a:p>
                    <a:p>
                      <a:endParaRPr lang="en-AU" sz="1600" dirty="0"/>
                    </a:p>
                    <a:p>
                      <a:r>
                        <a:rPr lang="en-AU" sz="1600" dirty="0"/>
                        <a:t>Design challenges involving application of investigation to create a designed solution, explicitly taking into consideration the intercultural experience </a:t>
                      </a:r>
                    </a:p>
                  </a:txBody>
                  <a:tcPr/>
                </a:tc>
                <a:extLst>
                  <a:ext uri="{0D108BD9-81ED-4DB2-BD59-A6C34878D82A}">
                    <a16:rowId xmlns:a16="http://schemas.microsoft.com/office/drawing/2014/main" val="3060968369"/>
                  </a:ext>
                </a:extLst>
              </a:tr>
            </a:tbl>
          </a:graphicData>
        </a:graphic>
      </p:graphicFrame>
      <p:sp>
        <p:nvSpPr>
          <p:cNvPr id="3" name="TextBox 2">
            <a:extLst>
              <a:ext uri="{FF2B5EF4-FFF2-40B4-BE49-F238E27FC236}">
                <a16:creationId xmlns:a16="http://schemas.microsoft.com/office/drawing/2014/main" id="{C0ADB8A4-9750-464C-9ABE-AAD142D28648}"/>
              </a:ext>
            </a:extLst>
          </p:cNvPr>
          <p:cNvSpPr txBox="1"/>
          <p:nvPr/>
        </p:nvSpPr>
        <p:spPr>
          <a:xfrm>
            <a:off x="220917" y="523075"/>
            <a:ext cx="8023491" cy="892552"/>
          </a:xfrm>
          <a:prstGeom prst="rect">
            <a:avLst/>
          </a:prstGeom>
          <a:noFill/>
        </p:spPr>
        <p:txBody>
          <a:bodyPr wrap="square" rtlCol="0">
            <a:spAutoFit/>
          </a:bodyPr>
          <a:lstStyle/>
          <a:p>
            <a:r>
              <a:rPr lang="en-US" sz="1400" b="0" i="0" kern="1200" dirty="0">
                <a:solidFill>
                  <a:schemeClr val="dk1"/>
                </a:solidFill>
                <a:effectLst/>
                <a:latin typeface="+mn-lt"/>
                <a:ea typeface="+mn-ea"/>
                <a:cs typeface="+mn-cs"/>
              </a:rPr>
              <a:t>Describe what they have learnt about themselves and others from intercultural experiences including a critical perspective on and respect for their own and others’ cultures </a:t>
            </a:r>
            <a:r>
              <a:rPr lang="en-US" sz="1400" b="0" i="0" u="none" strike="noStrike" kern="1200" dirty="0">
                <a:solidFill>
                  <a:schemeClr val="dk1"/>
                </a:solidFill>
                <a:effectLst/>
                <a:latin typeface="+mn-lt"/>
                <a:ea typeface="+mn-ea"/>
                <a:cs typeface="+mn-cs"/>
                <a:hlinkClick r:id="rId3" tooltip="View elaborations and additional details of VCICCB006"/>
              </a:rPr>
              <a:t>(VCICCB006)</a:t>
            </a:r>
            <a:endParaRPr lang="en-US" sz="1400" b="0" i="0" u="none" strike="noStrike" kern="1200" dirty="0">
              <a:solidFill>
                <a:schemeClr val="dk1"/>
              </a:solidFill>
              <a:effectLst/>
              <a:latin typeface="+mn-lt"/>
              <a:ea typeface="+mn-ea"/>
              <a:cs typeface="+mn-cs"/>
            </a:endParaRPr>
          </a:p>
          <a:p>
            <a:endParaRPr lang="en-AU" dirty="0"/>
          </a:p>
        </p:txBody>
      </p:sp>
    </p:spTree>
    <p:extLst>
      <p:ext uri="{BB962C8B-B14F-4D97-AF65-F5344CB8AC3E}">
        <p14:creationId xmlns:p14="http://schemas.microsoft.com/office/powerpoint/2010/main" val="41365922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9B485-0A71-49B0-8287-619E22016DA2}"/>
              </a:ext>
            </a:extLst>
          </p:cNvPr>
          <p:cNvSpPr>
            <a:spLocks noGrp="1"/>
          </p:cNvSpPr>
          <p:nvPr>
            <p:ph type="title"/>
          </p:nvPr>
        </p:nvSpPr>
        <p:spPr>
          <a:xfrm>
            <a:off x="147838" y="97150"/>
            <a:ext cx="8712968" cy="386368"/>
          </a:xfrm>
        </p:spPr>
        <p:txBody>
          <a:bodyPr/>
          <a:lstStyle/>
          <a:p>
            <a:r>
              <a:rPr lang="en-AU" dirty="0"/>
              <a:t>Transfer to new situations</a:t>
            </a:r>
          </a:p>
        </p:txBody>
      </p:sp>
      <p:graphicFrame>
        <p:nvGraphicFramePr>
          <p:cNvPr id="6" name="Content Placeholder 5">
            <a:extLst>
              <a:ext uri="{FF2B5EF4-FFF2-40B4-BE49-F238E27FC236}">
                <a16:creationId xmlns:a16="http://schemas.microsoft.com/office/drawing/2014/main" id="{81467C58-F56A-4D88-9659-16B36AF01EC5}"/>
              </a:ext>
            </a:extLst>
          </p:cNvPr>
          <p:cNvGraphicFramePr>
            <a:graphicFrameLocks noGrp="1"/>
          </p:cNvGraphicFramePr>
          <p:nvPr>
            <p:ph idx="1"/>
            <p:extLst>
              <p:ext uri="{D42A27DB-BD31-4B8C-83A1-F6EECF244321}">
                <p14:modId xmlns:p14="http://schemas.microsoft.com/office/powerpoint/2010/main" val="813300693"/>
              </p:ext>
            </p:extLst>
          </p:nvPr>
        </p:nvGraphicFramePr>
        <p:xfrm>
          <a:off x="179388" y="613791"/>
          <a:ext cx="8713787" cy="3902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F0CA0468-7C28-4DDC-B79E-E5AF9AE2F495}"/>
              </a:ext>
            </a:extLst>
          </p:cNvPr>
          <p:cNvSpPr txBox="1"/>
          <p:nvPr/>
        </p:nvSpPr>
        <p:spPr>
          <a:xfrm>
            <a:off x="3851920" y="3075806"/>
            <a:ext cx="1368152" cy="369332"/>
          </a:xfrm>
          <a:prstGeom prst="rect">
            <a:avLst/>
          </a:prstGeom>
          <a:noFill/>
        </p:spPr>
        <p:txBody>
          <a:bodyPr wrap="square" rtlCol="0">
            <a:spAutoFit/>
          </a:bodyPr>
          <a:lstStyle/>
          <a:p>
            <a:r>
              <a:rPr lang="en-AU" sz="1800" dirty="0">
                <a:latin typeface="+mj-lt"/>
              </a:rPr>
              <a:t>Bridging</a:t>
            </a:r>
          </a:p>
        </p:txBody>
      </p:sp>
    </p:spTree>
    <p:extLst>
      <p:ext uri="{BB962C8B-B14F-4D97-AF65-F5344CB8AC3E}">
        <p14:creationId xmlns:p14="http://schemas.microsoft.com/office/powerpoint/2010/main" val="33171583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5486"/>
            <a:ext cx="8712968" cy="576064"/>
          </a:xfrm>
        </p:spPr>
        <p:txBody>
          <a:bodyPr/>
          <a:lstStyle/>
          <a:p>
            <a:r>
              <a:rPr lang="en-AU" dirty="0"/>
              <a:t>Objectives</a:t>
            </a:r>
          </a:p>
        </p:txBody>
      </p:sp>
      <p:sp>
        <p:nvSpPr>
          <p:cNvPr id="3" name="Content Placeholder 2"/>
          <p:cNvSpPr>
            <a:spLocks noGrp="1"/>
          </p:cNvSpPr>
          <p:nvPr>
            <p:ph idx="1"/>
          </p:nvPr>
        </p:nvSpPr>
        <p:spPr>
          <a:xfrm>
            <a:off x="179512" y="627534"/>
            <a:ext cx="8712968" cy="3830166"/>
          </a:xfrm>
        </p:spPr>
        <p:txBody>
          <a:bodyPr/>
          <a:lstStyle/>
          <a:p>
            <a:pPr marL="0" indent="0">
              <a:buNone/>
            </a:pPr>
            <a:endParaRPr lang="en-AU" dirty="0"/>
          </a:p>
          <a:p>
            <a:pPr marL="0" indent="0">
              <a:buNone/>
            </a:pPr>
            <a:r>
              <a:rPr lang="en-AU" sz="2800" dirty="0"/>
              <a:t>To gain insight into: </a:t>
            </a:r>
          </a:p>
          <a:p>
            <a:pPr marL="0" indent="0">
              <a:buNone/>
            </a:pPr>
            <a:endParaRPr lang="en-AU" dirty="0"/>
          </a:p>
          <a:p>
            <a:r>
              <a:rPr lang="en-AU" dirty="0"/>
              <a:t>identifying strong links between Design and Technologies programs and the capabilities</a:t>
            </a:r>
          </a:p>
          <a:p>
            <a:endParaRPr lang="en-AU" dirty="0"/>
          </a:p>
          <a:p>
            <a:r>
              <a:rPr lang="en-AU" dirty="0"/>
              <a:t>teaching and assessing the capabilities through Design and Technologies</a:t>
            </a:r>
          </a:p>
        </p:txBody>
      </p:sp>
    </p:spTree>
    <p:extLst>
      <p:ext uri="{BB962C8B-B14F-4D97-AF65-F5344CB8AC3E}">
        <p14:creationId xmlns:p14="http://schemas.microsoft.com/office/powerpoint/2010/main" val="31339482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1D6A6-1257-45CB-8AD7-B8921207D8D7}"/>
              </a:ext>
            </a:extLst>
          </p:cNvPr>
          <p:cNvSpPr>
            <a:spLocks noGrp="1"/>
          </p:cNvSpPr>
          <p:nvPr>
            <p:ph type="title"/>
          </p:nvPr>
        </p:nvSpPr>
        <p:spPr>
          <a:xfrm>
            <a:off x="179512" y="188140"/>
            <a:ext cx="8712968" cy="504056"/>
          </a:xfrm>
        </p:spPr>
        <p:txBody>
          <a:bodyPr/>
          <a:lstStyle/>
          <a:p>
            <a:r>
              <a:rPr lang="en-AU" dirty="0"/>
              <a:t>Assessment method examples</a:t>
            </a:r>
          </a:p>
        </p:txBody>
      </p:sp>
      <p:sp>
        <p:nvSpPr>
          <p:cNvPr id="3" name="Content Placeholder 2">
            <a:extLst>
              <a:ext uri="{FF2B5EF4-FFF2-40B4-BE49-F238E27FC236}">
                <a16:creationId xmlns:a16="http://schemas.microsoft.com/office/drawing/2014/main" id="{608CD6F6-BB63-49F9-8F0C-5286ACF44F39}"/>
              </a:ext>
            </a:extLst>
          </p:cNvPr>
          <p:cNvSpPr>
            <a:spLocks noGrp="1"/>
          </p:cNvSpPr>
          <p:nvPr>
            <p:ph idx="1"/>
          </p:nvPr>
        </p:nvSpPr>
        <p:spPr>
          <a:xfrm>
            <a:off x="179512" y="822470"/>
            <a:ext cx="8712968" cy="3765504"/>
          </a:xfrm>
        </p:spPr>
        <p:txBody>
          <a:bodyPr/>
          <a:lstStyle/>
          <a:p>
            <a:r>
              <a:rPr lang="en-AU" b="0" dirty="0"/>
              <a:t>Observation of student dialogue, behaviour etc.</a:t>
            </a:r>
          </a:p>
          <a:p>
            <a:r>
              <a:rPr lang="en-AU" b="0" dirty="0"/>
              <a:t>Challenges involving issues, problems</a:t>
            </a:r>
          </a:p>
          <a:p>
            <a:r>
              <a:rPr lang="en-AU" b="0" dirty="0"/>
              <a:t>Reflection and journals, interviews or presentations</a:t>
            </a:r>
          </a:p>
          <a:p>
            <a:r>
              <a:rPr lang="en-AU" b="0" dirty="0"/>
              <a:t>Stimulus with errors that students must identify and resolve</a:t>
            </a:r>
          </a:p>
          <a:p>
            <a:r>
              <a:rPr lang="en-AU" b="0" dirty="0"/>
              <a:t>Experiences e.g. intercultural experiences and reflection</a:t>
            </a:r>
          </a:p>
          <a:p>
            <a:r>
              <a:rPr lang="en-AU" b="0" dirty="0"/>
              <a:t>Objects within contexts that can be constructed, analysed and/or discussed </a:t>
            </a:r>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47442663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63D51-17BE-4635-AF45-984B00BAB8AB}"/>
              </a:ext>
            </a:extLst>
          </p:cNvPr>
          <p:cNvSpPr>
            <a:spLocks noGrp="1"/>
          </p:cNvSpPr>
          <p:nvPr>
            <p:ph type="title"/>
          </p:nvPr>
        </p:nvSpPr>
        <p:spPr>
          <a:xfrm>
            <a:off x="162121" y="207014"/>
            <a:ext cx="8712968" cy="564536"/>
          </a:xfrm>
        </p:spPr>
        <p:txBody>
          <a:bodyPr/>
          <a:lstStyle/>
          <a:p>
            <a:r>
              <a:rPr lang="en-AU" dirty="0"/>
              <a:t>Which capability? What to look for</a:t>
            </a:r>
          </a:p>
        </p:txBody>
      </p:sp>
      <p:sp>
        <p:nvSpPr>
          <p:cNvPr id="3" name="Content Placeholder 2">
            <a:extLst>
              <a:ext uri="{FF2B5EF4-FFF2-40B4-BE49-F238E27FC236}">
                <a16:creationId xmlns:a16="http://schemas.microsoft.com/office/drawing/2014/main" id="{A38C271B-02E9-4F21-8CB1-2BD145C62AD1}"/>
              </a:ext>
            </a:extLst>
          </p:cNvPr>
          <p:cNvSpPr>
            <a:spLocks noGrp="1"/>
          </p:cNvSpPr>
          <p:nvPr>
            <p:ph idx="1"/>
          </p:nvPr>
        </p:nvSpPr>
        <p:spPr>
          <a:xfrm>
            <a:off x="179512" y="908720"/>
            <a:ext cx="8712968" cy="3548980"/>
          </a:xfrm>
        </p:spPr>
        <p:txBody>
          <a:bodyPr/>
          <a:lstStyle/>
          <a:p>
            <a:pPr marL="914400" lvl="2" indent="0">
              <a:buNone/>
            </a:pPr>
            <a:r>
              <a:rPr lang="en-AU" sz="2400" dirty="0"/>
              <a:t> </a:t>
            </a:r>
          </a:p>
        </p:txBody>
      </p:sp>
      <p:sp>
        <p:nvSpPr>
          <p:cNvPr id="4" name="TextBox 3">
            <a:extLst>
              <a:ext uri="{FF2B5EF4-FFF2-40B4-BE49-F238E27FC236}">
                <a16:creationId xmlns:a16="http://schemas.microsoft.com/office/drawing/2014/main" id="{AD2ADEB9-C322-4878-BC90-EFAF9D9D1563}"/>
              </a:ext>
            </a:extLst>
          </p:cNvPr>
          <p:cNvSpPr txBox="1"/>
          <p:nvPr/>
        </p:nvSpPr>
        <p:spPr>
          <a:xfrm>
            <a:off x="323528" y="1020155"/>
            <a:ext cx="8496944" cy="3103190"/>
          </a:xfrm>
          <a:prstGeom prst="rect">
            <a:avLst/>
          </a:prstGeom>
          <a:noFill/>
        </p:spPr>
        <p:txBody>
          <a:bodyPr wrap="square" rtlCol="0">
            <a:spAutoFit/>
          </a:bodyPr>
          <a:lstStyle/>
          <a:p>
            <a:endParaRPr lang="en-AU" dirty="0"/>
          </a:p>
        </p:txBody>
      </p:sp>
      <p:graphicFrame>
        <p:nvGraphicFramePr>
          <p:cNvPr id="5" name="Table 4">
            <a:extLst>
              <a:ext uri="{FF2B5EF4-FFF2-40B4-BE49-F238E27FC236}">
                <a16:creationId xmlns:a16="http://schemas.microsoft.com/office/drawing/2014/main" id="{D5892172-3B90-4DAA-B243-3C6D746866FC}"/>
              </a:ext>
            </a:extLst>
          </p:cNvPr>
          <p:cNvGraphicFramePr>
            <a:graphicFrameLocks noGrp="1"/>
          </p:cNvGraphicFramePr>
          <p:nvPr>
            <p:extLst>
              <p:ext uri="{D42A27DB-BD31-4B8C-83A1-F6EECF244321}">
                <p14:modId xmlns:p14="http://schemas.microsoft.com/office/powerpoint/2010/main" val="627418447"/>
              </p:ext>
            </p:extLst>
          </p:nvPr>
        </p:nvGraphicFramePr>
        <p:xfrm>
          <a:off x="251520" y="856641"/>
          <a:ext cx="7704856" cy="3659325"/>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3085184451"/>
                    </a:ext>
                  </a:extLst>
                </a:gridCol>
                <a:gridCol w="4320480">
                  <a:extLst>
                    <a:ext uri="{9D8B030D-6E8A-4147-A177-3AD203B41FA5}">
                      <a16:colId xmlns:a16="http://schemas.microsoft.com/office/drawing/2014/main" val="3023807938"/>
                    </a:ext>
                  </a:extLst>
                </a:gridCol>
              </a:tblGrid>
              <a:tr h="604037">
                <a:tc>
                  <a:txBody>
                    <a:bodyPr/>
                    <a:lstStyle/>
                    <a:p>
                      <a:r>
                        <a:rPr lang="en-AU" dirty="0">
                          <a:solidFill>
                            <a:schemeClr val="tx1"/>
                          </a:solidFill>
                        </a:rPr>
                        <a:t>Key questions</a:t>
                      </a:r>
                    </a:p>
                  </a:txBody>
                  <a:tcPr/>
                </a:tc>
                <a:tc>
                  <a:txBody>
                    <a:bodyPr/>
                    <a:lstStyle/>
                    <a:p>
                      <a:r>
                        <a:rPr lang="en-AU" dirty="0">
                          <a:solidFill>
                            <a:schemeClr val="tx1"/>
                          </a:solidFill>
                        </a:rPr>
                        <a:t>Example </a:t>
                      </a:r>
                    </a:p>
                  </a:txBody>
                  <a:tcPr/>
                </a:tc>
                <a:extLst>
                  <a:ext uri="{0D108BD9-81ED-4DB2-BD59-A6C34878D82A}">
                    <a16:rowId xmlns:a16="http://schemas.microsoft.com/office/drawing/2014/main" val="3865855944"/>
                  </a:ext>
                </a:extLst>
              </a:tr>
              <a:tr h="1042586">
                <a:tc>
                  <a:txBody>
                    <a:bodyPr/>
                    <a:lstStyle/>
                    <a:p>
                      <a:r>
                        <a:rPr lang="en-AU" dirty="0"/>
                        <a:t>Does it support progress in the linked learning area(s)?</a:t>
                      </a:r>
                    </a:p>
                  </a:txBody>
                  <a:tcPr/>
                </a:tc>
                <a:tc>
                  <a:txBody>
                    <a:bodyPr/>
                    <a:lstStyle/>
                    <a:p>
                      <a:r>
                        <a:rPr lang="en-AU" dirty="0"/>
                        <a:t>Design and Technologies has a strong focus on collaboration</a:t>
                      </a:r>
                    </a:p>
                  </a:txBody>
                  <a:tcPr/>
                </a:tc>
                <a:extLst>
                  <a:ext uri="{0D108BD9-81ED-4DB2-BD59-A6C34878D82A}">
                    <a16:rowId xmlns:a16="http://schemas.microsoft.com/office/drawing/2014/main" val="576708407"/>
                  </a:ext>
                </a:extLst>
              </a:tr>
              <a:tr h="1006351">
                <a:tc>
                  <a:txBody>
                    <a:bodyPr/>
                    <a:lstStyle/>
                    <a:p>
                      <a:r>
                        <a:rPr lang="en-AU" dirty="0"/>
                        <a:t>Does it support progress in development of the capability?</a:t>
                      </a:r>
                    </a:p>
                  </a:txBody>
                  <a:tcPr/>
                </a:tc>
                <a:tc>
                  <a:txBody>
                    <a:bodyPr/>
                    <a:lstStyle/>
                    <a:p>
                      <a:r>
                        <a:rPr lang="en-AU" dirty="0"/>
                        <a:t>The program provides high-quality opportunities for collaboration</a:t>
                      </a:r>
                    </a:p>
                  </a:txBody>
                  <a:tcPr/>
                </a:tc>
                <a:extLst>
                  <a:ext uri="{0D108BD9-81ED-4DB2-BD59-A6C34878D82A}">
                    <a16:rowId xmlns:a16="http://schemas.microsoft.com/office/drawing/2014/main" val="792326560"/>
                  </a:ext>
                </a:extLst>
              </a:tr>
              <a:tr h="1006351">
                <a:tc>
                  <a:txBody>
                    <a:bodyPr/>
                    <a:lstStyle/>
                    <a:p>
                      <a:r>
                        <a:rPr lang="en-AU" dirty="0"/>
                        <a:t>Will it deliver ongoing  benefits?</a:t>
                      </a:r>
                    </a:p>
                  </a:txBody>
                  <a:tcPr/>
                </a:tc>
                <a:tc>
                  <a:txBody>
                    <a:bodyPr/>
                    <a:lstStyle/>
                    <a:p>
                      <a:r>
                        <a:rPr lang="en-AU" dirty="0"/>
                        <a:t>Upcoming schooling/tertiary contexts</a:t>
                      </a:r>
                    </a:p>
                    <a:p>
                      <a:r>
                        <a:rPr lang="en-AU" dirty="0"/>
                        <a:t>Employability skills</a:t>
                      </a:r>
                    </a:p>
                    <a:p>
                      <a:r>
                        <a:rPr lang="en-AU" dirty="0"/>
                        <a:t>Lifelong learning</a:t>
                      </a:r>
                    </a:p>
                  </a:txBody>
                  <a:tcPr/>
                </a:tc>
                <a:extLst>
                  <a:ext uri="{0D108BD9-81ED-4DB2-BD59-A6C34878D82A}">
                    <a16:rowId xmlns:a16="http://schemas.microsoft.com/office/drawing/2014/main" val="1422781350"/>
                  </a:ext>
                </a:extLst>
              </a:tr>
            </a:tbl>
          </a:graphicData>
        </a:graphic>
      </p:graphicFrame>
    </p:spTree>
    <p:extLst>
      <p:ext uri="{BB962C8B-B14F-4D97-AF65-F5344CB8AC3E}">
        <p14:creationId xmlns:p14="http://schemas.microsoft.com/office/powerpoint/2010/main" val="306885413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123E3-C335-4986-9123-F0B75C81D8D0}"/>
              </a:ext>
            </a:extLst>
          </p:cNvPr>
          <p:cNvSpPr>
            <a:spLocks noGrp="1"/>
          </p:cNvSpPr>
          <p:nvPr>
            <p:ph type="title"/>
          </p:nvPr>
        </p:nvSpPr>
        <p:spPr>
          <a:xfrm>
            <a:off x="179512" y="241516"/>
            <a:ext cx="8712968" cy="432048"/>
          </a:xfrm>
        </p:spPr>
        <p:txBody>
          <a:bodyPr/>
          <a:lstStyle/>
          <a:p>
            <a:r>
              <a:rPr lang="en-AU" dirty="0"/>
              <a:t>Resources</a:t>
            </a:r>
          </a:p>
        </p:txBody>
      </p:sp>
      <p:pic>
        <p:nvPicPr>
          <p:cNvPr id="4" name="Content Placeholder 3">
            <a:extLst>
              <a:ext uri="{FF2B5EF4-FFF2-40B4-BE49-F238E27FC236}">
                <a16:creationId xmlns:a16="http://schemas.microsoft.com/office/drawing/2014/main" id="{2C6314CD-0FA5-42FF-BB7F-D77290837AB3}"/>
              </a:ext>
            </a:extLst>
          </p:cNvPr>
          <p:cNvPicPr>
            <a:picLocks noGrp="1" noChangeAspect="1"/>
          </p:cNvPicPr>
          <p:nvPr>
            <p:ph idx="1"/>
          </p:nvPr>
        </p:nvPicPr>
        <p:blipFill>
          <a:blip r:embed="rId3"/>
          <a:stretch>
            <a:fillRect/>
          </a:stretch>
        </p:blipFill>
        <p:spPr>
          <a:xfrm>
            <a:off x="667945" y="915988"/>
            <a:ext cx="7736673" cy="3541712"/>
          </a:xfrm>
          <a:prstGeom prst="rect">
            <a:avLst/>
          </a:prstGeom>
        </p:spPr>
      </p:pic>
      <p:cxnSp>
        <p:nvCxnSpPr>
          <p:cNvPr id="10" name="Straight Arrow Connector 9">
            <a:extLst>
              <a:ext uri="{FF2B5EF4-FFF2-40B4-BE49-F238E27FC236}">
                <a16:creationId xmlns:a16="http://schemas.microsoft.com/office/drawing/2014/main" id="{3F4A9FAF-6B13-4EFF-8DC9-E1DF242BEDC9}"/>
              </a:ext>
            </a:extLst>
          </p:cNvPr>
          <p:cNvCxnSpPr/>
          <p:nvPr/>
        </p:nvCxnSpPr>
        <p:spPr bwMode="auto">
          <a:xfrm flipH="1">
            <a:off x="2483768" y="3147814"/>
            <a:ext cx="504056" cy="72008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2988304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87E77-2F70-46AE-ABA8-B1A7D9AAACCF}"/>
              </a:ext>
            </a:extLst>
          </p:cNvPr>
          <p:cNvSpPr>
            <a:spLocks noGrp="1"/>
          </p:cNvSpPr>
          <p:nvPr>
            <p:ph type="title"/>
          </p:nvPr>
        </p:nvSpPr>
        <p:spPr>
          <a:xfrm>
            <a:off x="179512" y="181744"/>
            <a:ext cx="8712968" cy="504056"/>
          </a:xfrm>
        </p:spPr>
        <p:txBody>
          <a:bodyPr/>
          <a:lstStyle/>
          <a:p>
            <a:r>
              <a:rPr lang="en-AU" dirty="0"/>
              <a:t>Resources</a:t>
            </a:r>
          </a:p>
        </p:txBody>
      </p:sp>
      <p:pic>
        <p:nvPicPr>
          <p:cNvPr id="4" name="Content Placeholder 3">
            <a:extLst>
              <a:ext uri="{FF2B5EF4-FFF2-40B4-BE49-F238E27FC236}">
                <a16:creationId xmlns:a16="http://schemas.microsoft.com/office/drawing/2014/main" id="{9CB3C3EB-E2D5-40A2-B4A3-04C576DB137D}"/>
              </a:ext>
            </a:extLst>
          </p:cNvPr>
          <p:cNvPicPr>
            <a:picLocks noGrp="1" noChangeAspect="1"/>
          </p:cNvPicPr>
          <p:nvPr>
            <p:ph idx="1"/>
          </p:nvPr>
        </p:nvPicPr>
        <p:blipFill>
          <a:blip r:embed="rId3"/>
          <a:stretch>
            <a:fillRect/>
          </a:stretch>
        </p:blipFill>
        <p:spPr>
          <a:xfrm>
            <a:off x="1174453" y="987425"/>
            <a:ext cx="6723657" cy="3470275"/>
          </a:xfrm>
          <a:prstGeom prst="rect">
            <a:avLst/>
          </a:prstGeom>
        </p:spPr>
      </p:pic>
    </p:spTree>
    <p:extLst>
      <p:ext uri="{BB962C8B-B14F-4D97-AF65-F5344CB8AC3E}">
        <p14:creationId xmlns:p14="http://schemas.microsoft.com/office/powerpoint/2010/main" val="300869951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88C5-19AE-4124-BC32-3ABB1B6EE516}"/>
              </a:ext>
            </a:extLst>
          </p:cNvPr>
          <p:cNvSpPr>
            <a:spLocks noGrp="1"/>
          </p:cNvSpPr>
          <p:nvPr>
            <p:ph type="title"/>
          </p:nvPr>
        </p:nvSpPr>
        <p:spPr>
          <a:xfrm>
            <a:off x="179512" y="51470"/>
            <a:ext cx="8712968" cy="857250"/>
          </a:xfrm>
        </p:spPr>
        <p:txBody>
          <a:bodyPr/>
          <a:lstStyle/>
          <a:p>
            <a:r>
              <a:rPr lang="en-AU" dirty="0"/>
              <a:t>Resources</a:t>
            </a:r>
          </a:p>
        </p:txBody>
      </p:sp>
      <p:pic>
        <p:nvPicPr>
          <p:cNvPr id="5" name="Content Placeholder 4">
            <a:extLst>
              <a:ext uri="{FF2B5EF4-FFF2-40B4-BE49-F238E27FC236}">
                <a16:creationId xmlns:a16="http://schemas.microsoft.com/office/drawing/2014/main" id="{645C7E4C-041D-4120-834A-7DA0832336D0}"/>
              </a:ext>
            </a:extLst>
          </p:cNvPr>
          <p:cNvPicPr>
            <a:picLocks noGrp="1" noChangeAspect="1"/>
          </p:cNvPicPr>
          <p:nvPr>
            <p:ph idx="1"/>
          </p:nvPr>
        </p:nvPicPr>
        <p:blipFill>
          <a:blip r:embed="rId3"/>
          <a:stretch>
            <a:fillRect/>
          </a:stretch>
        </p:blipFill>
        <p:spPr>
          <a:xfrm>
            <a:off x="467544" y="1419622"/>
            <a:ext cx="7548716" cy="2679361"/>
          </a:xfrm>
        </p:spPr>
      </p:pic>
      <p:cxnSp>
        <p:nvCxnSpPr>
          <p:cNvPr id="6" name="Straight Arrow Connector 5">
            <a:extLst>
              <a:ext uri="{FF2B5EF4-FFF2-40B4-BE49-F238E27FC236}">
                <a16:creationId xmlns:a16="http://schemas.microsoft.com/office/drawing/2014/main" id="{94DBD528-626E-4E4F-B45B-B33004624346}"/>
              </a:ext>
            </a:extLst>
          </p:cNvPr>
          <p:cNvCxnSpPr/>
          <p:nvPr/>
        </p:nvCxnSpPr>
        <p:spPr bwMode="auto">
          <a:xfrm flipH="1">
            <a:off x="3851920" y="2399262"/>
            <a:ext cx="504056" cy="72008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3312562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67157-E041-4057-9A06-3584A99F27BD}"/>
              </a:ext>
            </a:extLst>
          </p:cNvPr>
          <p:cNvSpPr>
            <a:spLocks noGrp="1"/>
          </p:cNvSpPr>
          <p:nvPr>
            <p:ph type="title"/>
          </p:nvPr>
        </p:nvSpPr>
        <p:spPr>
          <a:xfrm>
            <a:off x="164912" y="181744"/>
            <a:ext cx="8712968" cy="504056"/>
          </a:xfrm>
        </p:spPr>
        <p:txBody>
          <a:bodyPr/>
          <a:lstStyle/>
          <a:p>
            <a:r>
              <a:rPr lang="en-AU" dirty="0"/>
              <a:t>Types of resources</a:t>
            </a:r>
          </a:p>
        </p:txBody>
      </p:sp>
      <p:sp>
        <p:nvSpPr>
          <p:cNvPr id="3" name="Content Placeholder 2">
            <a:extLst>
              <a:ext uri="{FF2B5EF4-FFF2-40B4-BE49-F238E27FC236}">
                <a16:creationId xmlns:a16="http://schemas.microsoft.com/office/drawing/2014/main" id="{652209C3-3830-4557-8608-0E48F4A84B8E}"/>
              </a:ext>
            </a:extLst>
          </p:cNvPr>
          <p:cNvSpPr>
            <a:spLocks noGrp="1"/>
          </p:cNvSpPr>
          <p:nvPr>
            <p:ph idx="1"/>
          </p:nvPr>
        </p:nvSpPr>
        <p:spPr>
          <a:xfrm>
            <a:off x="179512" y="915566"/>
            <a:ext cx="8712968" cy="3542134"/>
          </a:xfrm>
        </p:spPr>
        <p:txBody>
          <a:bodyPr/>
          <a:lstStyle/>
          <a:p>
            <a:r>
              <a:rPr lang="en-AU" b="0" dirty="0"/>
              <a:t>Whole school planning advice and templates</a:t>
            </a:r>
          </a:p>
          <a:p>
            <a:r>
              <a:rPr lang="en-AU" b="0" dirty="0"/>
              <a:t>Curriculum mapping examples and templates</a:t>
            </a:r>
          </a:p>
          <a:p>
            <a:r>
              <a:rPr lang="en-AU" b="0" dirty="0"/>
              <a:t>General advice on teaching and assessment </a:t>
            </a:r>
          </a:p>
          <a:p>
            <a:r>
              <a:rPr lang="en-AU" b="0" dirty="0"/>
              <a:t>Unpacking the content descriptions</a:t>
            </a:r>
          </a:p>
          <a:p>
            <a:r>
              <a:rPr lang="en-AU" b="0" dirty="0"/>
              <a:t>Annotated external resources </a:t>
            </a:r>
          </a:p>
          <a:p>
            <a:r>
              <a:rPr lang="en-AU" b="0" dirty="0"/>
              <a:t>Sample units of work and assessment rubrics</a:t>
            </a:r>
          </a:p>
          <a:p>
            <a:r>
              <a:rPr lang="en-AU" b="0" dirty="0"/>
              <a:t>Some resources linking a learning area and capability</a:t>
            </a:r>
          </a:p>
        </p:txBody>
      </p:sp>
    </p:spTree>
    <p:extLst>
      <p:ext uri="{BB962C8B-B14F-4D97-AF65-F5344CB8AC3E}">
        <p14:creationId xmlns:p14="http://schemas.microsoft.com/office/powerpoint/2010/main" val="111220905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88C5-19AE-4124-BC32-3ABB1B6EE516}"/>
              </a:ext>
            </a:extLst>
          </p:cNvPr>
          <p:cNvSpPr>
            <a:spLocks noGrp="1"/>
          </p:cNvSpPr>
          <p:nvPr>
            <p:ph type="title"/>
          </p:nvPr>
        </p:nvSpPr>
        <p:spPr>
          <a:xfrm>
            <a:off x="179512" y="51470"/>
            <a:ext cx="8712968" cy="857250"/>
          </a:xfrm>
        </p:spPr>
        <p:txBody>
          <a:bodyPr/>
          <a:lstStyle/>
          <a:p>
            <a:r>
              <a:rPr lang="en-AU" dirty="0"/>
              <a:t>Resources</a:t>
            </a:r>
          </a:p>
        </p:txBody>
      </p:sp>
      <p:pic>
        <p:nvPicPr>
          <p:cNvPr id="5" name="Content Placeholder 4">
            <a:extLst>
              <a:ext uri="{FF2B5EF4-FFF2-40B4-BE49-F238E27FC236}">
                <a16:creationId xmlns:a16="http://schemas.microsoft.com/office/drawing/2014/main" id="{645C7E4C-041D-4120-834A-7DA0832336D0}"/>
              </a:ext>
            </a:extLst>
          </p:cNvPr>
          <p:cNvPicPr>
            <a:picLocks noGrp="1" noChangeAspect="1"/>
          </p:cNvPicPr>
          <p:nvPr>
            <p:ph idx="1"/>
          </p:nvPr>
        </p:nvPicPr>
        <p:blipFill>
          <a:blip r:embed="rId2"/>
          <a:stretch>
            <a:fillRect/>
          </a:stretch>
        </p:blipFill>
        <p:spPr>
          <a:xfrm>
            <a:off x="467544" y="1419622"/>
            <a:ext cx="7548716" cy="2679361"/>
          </a:xfrm>
        </p:spPr>
      </p:pic>
      <p:cxnSp>
        <p:nvCxnSpPr>
          <p:cNvPr id="6" name="Straight Arrow Connector 5">
            <a:extLst>
              <a:ext uri="{FF2B5EF4-FFF2-40B4-BE49-F238E27FC236}">
                <a16:creationId xmlns:a16="http://schemas.microsoft.com/office/drawing/2014/main" id="{94DBD528-626E-4E4F-B45B-B33004624346}"/>
              </a:ext>
            </a:extLst>
          </p:cNvPr>
          <p:cNvCxnSpPr/>
          <p:nvPr/>
        </p:nvCxnSpPr>
        <p:spPr bwMode="auto">
          <a:xfrm flipH="1">
            <a:off x="6156176" y="2399262"/>
            <a:ext cx="504056" cy="72008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4144967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7B7D-91C5-4403-AD4C-14DF4513623B}"/>
              </a:ext>
            </a:extLst>
          </p:cNvPr>
          <p:cNvSpPr>
            <a:spLocks noGrp="1"/>
          </p:cNvSpPr>
          <p:nvPr>
            <p:ph type="title"/>
          </p:nvPr>
        </p:nvSpPr>
        <p:spPr>
          <a:xfrm>
            <a:off x="215516" y="60960"/>
            <a:ext cx="8712968" cy="857250"/>
          </a:xfrm>
        </p:spPr>
        <p:txBody>
          <a:bodyPr/>
          <a:lstStyle/>
          <a:p>
            <a:r>
              <a:rPr lang="en-AU" dirty="0"/>
              <a:t>Resources</a:t>
            </a:r>
          </a:p>
        </p:txBody>
      </p:sp>
      <p:pic>
        <p:nvPicPr>
          <p:cNvPr id="5" name="Content Placeholder 4">
            <a:extLst>
              <a:ext uri="{FF2B5EF4-FFF2-40B4-BE49-F238E27FC236}">
                <a16:creationId xmlns:a16="http://schemas.microsoft.com/office/drawing/2014/main" id="{00AD7610-B301-44FF-8CFE-3313170A0919}"/>
              </a:ext>
            </a:extLst>
          </p:cNvPr>
          <p:cNvPicPr>
            <a:picLocks noGrp="1" noChangeAspect="1"/>
          </p:cNvPicPr>
          <p:nvPr>
            <p:ph idx="1"/>
          </p:nvPr>
        </p:nvPicPr>
        <p:blipFill>
          <a:blip r:embed="rId3"/>
          <a:stretch>
            <a:fillRect/>
          </a:stretch>
        </p:blipFill>
        <p:spPr>
          <a:xfrm>
            <a:off x="683568" y="918210"/>
            <a:ext cx="5544616" cy="3322350"/>
          </a:xfrm>
        </p:spPr>
      </p:pic>
    </p:spTree>
    <p:extLst>
      <p:ext uri="{BB962C8B-B14F-4D97-AF65-F5344CB8AC3E}">
        <p14:creationId xmlns:p14="http://schemas.microsoft.com/office/powerpoint/2010/main" val="217638458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0C269-894A-4855-B6CB-A66E856BB1B8}"/>
              </a:ext>
            </a:extLst>
          </p:cNvPr>
          <p:cNvSpPr>
            <a:spLocks noGrp="1"/>
          </p:cNvSpPr>
          <p:nvPr>
            <p:ph type="ctrTitle"/>
          </p:nvPr>
        </p:nvSpPr>
        <p:spPr/>
        <p:txBody>
          <a:bodyPr/>
          <a:lstStyle/>
          <a:p>
            <a:r>
              <a:rPr lang="en-AU" dirty="0"/>
              <a:t>Questions?</a:t>
            </a:r>
          </a:p>
        </p:txBody>
      </p:sp>
    </p:spTree>
    <p:extLst>
      <p:ext uri="{BB962C8B-B14F-4D97-AF65-F5344CB8AC3E}">
        <p14:creationId xmlns:p14="http://schemas.microsoft.com/office/powerpoint/2010/main" val="252282395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27D90-76DE-48E7-ACBC-6F05A99FC85B}"/>
              </a:ext>
            </a:extLst>
          </p:cNvPr>
          <p:cNvSpPr>
            <a:spLocks noGrp="1"/>
          </p:cNvSpPr>
          <p:nvPr>
            <p:ph type="title"/>
          </p:nvPr>
        </p:nvSpPr>
        <p:spPr/>
        <p:txBody>
          <a:bodyPr/>
          <a:lstStyle/>
          <a:p>
            <a:r>
              <a:rPr lang="en-AU" dirty="0"/>
              <a:t>Contact</a:t>
            </a:r>
          </a:p>
        </p:txBody>
      </p:sp>
      <p:sp>
        <p:nvSpPr>
          <p:cNvPr id="3" name="Content Placeholder 2">
            <a:extLst>
              <a:ext uri="{FF2B5EF4-FFF2-40B4-BE49-F238E27FC236}">
                <a16:creationId xmlns:a16="http://schemas.microsoft.com/office/drawing/2014/main" id="{92680795-5558-4DFC-9EAA-270FCCB2BEE7}"/>
              </a:ext>
            </a:extLst>
          </p:cNvPr>
          <p:cNvSpPr>
            <a:spLocks noGrp="1"/>
          </p:cNvSpPr>
          <p:nvPr>
            <p:ph idx="1"/>
          </p:nvPr>
        </p:nvSpPr>
        <p:spPr/>
        <p:txBody>
          <a:bodyPr/>
          <a:lstStyle/>
          <a:p>
            <a:pPr marL="0" indent="0">
              <a:buNone/>
            </a:pPr>
            <a:r>
              <a:rPr lang="en-AU" b="0" dirty="0"/>
              <a:t>Monica Bini, Capabilities Curriculum Manager:</a:t>
            </a:r>
          </a:p>
          <a:p>
            <a:pPr marL="0" indent="0">
              <a:buNone/>
            </a:pPr>
            <a:r>
              <a:rPr lang="en-AU" b="0" dirty="0">
                <a:hlinkClick r:id="rId3"/>
              </a:rPr>
              <a:t>monica.bini@education.vic.gov.au</a:t>
            </a:r>
            <a:r>
              <a:rPr lang="en-AU" b="0" dirty="0"/>
              <a:t> </a:t>
            </a:r>
          </a:p>
          <a:p>
            <a:pPr marL="0" indent="0">
              <a:buNone/>
            </a:pPr>
            <a:endParaRPr lang="en-AU" b="0" dirty="0"/>
          </a:p>
          <a:p>
            <a:pPr marL="0" indent="0">
              <a:buNone/>
            </a:pPr>
            <a:r>
              <a:rPr lang="en-AU" b="0" dirty="0"/>
              <a:t>Leanne Compton, Design and Technologies Curriculum Manager:</a:t>
            </a:r>
          </a:p>
          <a:p>
            <a:pPr marL="0" indent="0">
              <a:buNone/>
            </a:pPr>
            <a:r>
              <a:rPr lang="en-AU" b="0" dirty="0">
                <a:hlinkClick r:id="rId4"/>
              </a:rPr>
              <a:t>leanne.compton@education.vic.gov.au</a:t>
            </a:r>
            <a:endParaRPr lang="en-AU" b="0" dirty="0"/>
          </a:p>
        </p:txBody>
      </p:sp>
    </p:spTree>
    <p:extLst>
      <p:ext uri="{BB962C8B-B14F-4D97-AF65-F5344CB8AC3E}">
        <p14:creationId xmlns:p14="http://schemas.microsoft.com/office/powerpoint/2010/main" val="139111412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34BA-DFB2-4FBA-BCD6-9AA2B70F56EA}"/>
              </a:ext>
            </a:extLst>
          </p:cNvPr>
          <p:cNvSpPr>
            <a:spLocks noGrp="1"/>
          </p:cNvSpPr>
          <p:nvPr>
            <p:ph type="title"/>
          </p:nvPr>
        </p:nvSpPr>
        <p:spPr>
          <a:xfrm>
            <a:off x="179512" y="87475"/>
            <a:ext cx="8856984" cy="720080"/>
          </a:xfrm>
        </p:spPr>
        <p:txBody>
          <a:bodyPr/>
          <a:lstStyle/>
          <a:p>
            <a:r>
              <a:rPr lang="en-AU" sz="3200" dirty="0"/>
              <a:t>Design and Technologies         Capabilities</a:t>
            </a:r>
          </a:p>
        </p:txBody>
      </p:sp>
      <p:sp>
        <p:nvSpPr>
          <p:cNvPr id="3" name="Content Placeholder 2">
            <a:extLst>
              <a:ext uri="{FF2B5EF4-FFF2-40B4-BE49-F238E27FC236}">
                <a16:creationId xmlns:a16="http://schemas.microsoft.com/office/drawing/2014/main" id="{C8DC866C-550D-450D-A896-F4454E41D51E}"/>
              </a:ext>
            </a:extLst>
          </p:cNvPr>
          <p:cNvSpPr>
            <a:spLocks noGrp="1"/>
          </p:cNvSpPr>
          <p:nvPr>
            <p:ph idx="1"/>
          </p:nvPr>
        </p:nvSpPr>
        <p:spPr>
          <a:xfrm>
            <a:off x="179512" y="807555"/>
            <a:ext cx="8712968" cy="3650145"/>
          </a:xfrm>
        </p:spPr>
        <p:txBody>
          <a:bodyPr/>
          <a:lstStyle/>
          <a:p>
            <a:pPr marL="0" indent="0">
              <a:buNone/>
            </a:pPr>
            <a:r>
              <a:rPr lang="en-AU" dirty="0"/>
              <a:t>Key aim: </a:t>
            </a:r>
            <a:r>
              <a:rPr lang="en-US" sz="2000" b="0" dirty="0">
                <a:solidFill>
                  <a:srgbClr val="636363"/>
                </a:solidFill>
                <a:latin typeface="Arial" panose="020B0604020202020204" pitchFamily="34" charset="0"/>
              </a:rPr>
              <a:t>learn </a:t>
            </a:r>
            <a:r>
              <a:rPr lang="en-US" sz="2000" b="0" dirty="0">
                <a:solidFill>
                  <a:srgbClr val="0099E3"/>
                </a:solidFill>
                <a:latin typeface="Arial" panose="020B0604020202020204" pitchFamily="34" charset="0"/>
              </a:rPr>
              <a:t>how to transfer </a:t>
            </a:r>
            <a:r>
              <a:rPr lang="en-US" sz="2000" b="0" dirty="0">
                <a:solidFill>
                  <a:srgbClr val="636363"/>
                </a:solidFill>
                <a:latin typeface="Arial" panose="020B0604020202020204" pitchFamily="34" charset="0"/>
              </a:rPr>
              <a:t>the knowledge and skills from Design and Technologies to new situations</a:t>
            </a:r>
          </a:p>
          <a:p>
            <a:pPr marL="0" indent="0">
              <a:buNone/>
            </a:pPr>
            <a:endParaRPr lang="en-AU" dirty="0"/>
          </a:p>
          <a:p>
            <a:pPr marL="0" indent="0">
              <a:buNone/>
            </a:pPr>
            <a:endParaRPr lang="en-AU" dirty="0"/>
          </a:p>
        </p:txBody>
      </p:sp>
      <p:cxnSp>
        <p:nvCxnSpPr>
          <p:cNvPr id="5" name="Straight Arrow Connector 4">
            <a:extLst>
              <a:ext uri="{FF2B5EF4-FFF2-40B4-BE49-F238E27FC236}">
                <a16:creationId xmlns:a16="http://schemas.microsoft.com/office/drawing/2014/main" id="{F23298AF-0DA3-412E-B26E-076FCEDA7A31}"/>
              </a:ext>
            </a:extLst>
          </p:cNvPr>
          <p:cNvCxnSpPr/>
          <p:nvPr/>
        </p:nvCxnSpPr>
        <p:spPr bwMode="auto">
          <a:xfrm>
            <a:off x="5364088" y="483518"/>
            <a:ext cx="648072" cy="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 name="Diagram 6">
            <a:extLst>
              <a:ext uri="{FF2B5EF4-FFF2-40B4-BE49-F238E27FC236}">
                <a16:creationId xmlns:a16="http://schemas.microsoft.com/office/drawing/2014/main" id="{D32915EB-6EAC-4CA3-B9AC-C7E7032ABE7C}"/>
              </a:ext>
            </a:extLst>
          </p:cNvPr>
          <p:cNvGraphicFramePr/>
          <p:nvPr>
            <p:extLst>
              <p:ext uri="{D42A27DB-BD31-4B8C-83A1-F6EECF244321}">
                <p14:modId xmlns:p14="http://schemas.microsoft.com/office/powerpoint/2010/main" val="1713221973"/>
              </p:ext>
            </p:extLst>
          </p:nvPr>
        </p:nvGraphicFramePr>
        <p:xfrm>
          <a:off x="1524000" y="1275607"/>
          <a:ext cx="6648400" cy="3312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58589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6B523-E5A0-45F1-B77E-A3ACA5922F8A}"/>
              </a:ext>
            </a:extLst>
          </p:cNvPr>
          <p:cNvSpPr>
            <a:spLocks noGrp="1"/>
          </p:cNvSpPr>
          <p:nvPr>
            <p:ph type="title"/>
          </p:nvPr>
        </p:nvSpPr>
        <p:spPr>
          <a:xfrm>
            <a:off x="215516" y="123478"/>
            <a:ext cx="8712968" cy="857250"/>
          </a:xfrm>
        </p:spPr>
        <p:txBody>
          <a:bodyPr/>
          <a:lstStyle/>
          <a:p>
            <a:r>
              <a:rPr lang="en-AU" sz="3200" dirty="0"/>
              <a:t>Capabilities        Design and Technologies</a:t>
            </a:r>
          </a:p>
        </p:txBody>
      </p:sp>
      <p:graphicFrame>
        <p:nvGraphicFramePr>
          <p:cNvPr id="4" name="Content Placeholder 3">
            <a:extLst>
              <a:ext uri="{FF2B5EF4-FFF2-40B4-BE49-F238E27FC236}">
                <a16:creationId xmlns:a16="http://schemas.microsoft.com/office/drawing/2014/main" id="{F91C40F1-6C32-49AF-9B30-FAF59A93A209}"/>
              </a:ext>
            </a:extLst>
          </p:cNvPr>
          <p:cNvGraphicFramePr>
            <a:graphicFrameLocks noGrp="1"/>
          </p:cNvGraphicFramePr>
          <p:nvPr>
            <p:ph idx="1"/>
            <p:extLst>
              <p:ext uri="{D42A27DB-BD31-4B8C-83A1-F6EECF244321}">
                <p14:modId xmlns:p14="http://schemas.microsoft.com/office/powerpoint/2010/main" val="1827356656"/>
              </p:ext>
            </p:extLst>
          </p:nvPr>
        </p:nvGraphicFramePr>
        <p:xfrm>
          <a:off x="179388" y="1059582"/>
          <a:ext cx="8713787" cy="3398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a:extLst>
              <a:ext uri="{FF2B5EF4-FFF2-40B4-BE49-F238E27FC236}">
                <a16:creationId xmlns:a16="http://schemas.microsoft.com/office/drawing/2014/main" id="{85470A51-4698-4677-9D27-F06872CBA4C0}"/>
              </a:ext>
            </a:extLst>
          </p:cNvPr>
          <p:cNvCxnSpPr/>
          <p:nvPr/>
        </p:nvCxnSpPr>
        <p:spPr bwMode="auto">
          <a:xfrm>
            <a:off x="2771800" y="564388"/>
            <a:ext cx="648072" cy="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 name="Diagram 5">
            <a:extLst>
              <a:ext uri="{FF2B5EF4-FFF2-40B4-BE49-F238E27FC236}">
                <a16:creationId xmlns:a16="http://schemas.microsoft.com/office/drawing/2014/main" id="{D7545B9D-7E6F-49DD-8597-B160B76959BE}"/>
              </a:ext>
            </a:extLst>
          </p:cNvPr>
          <p:cNvGraphicFramePr/>
          <p:nvPr>
            <p:extLst>
              <p:ext uri="{D42A27DB-BD31-4B8C-83A1-F6EECF244321}">
                <p14:modId xmlns:p14="http://schemas.microsoft.com/office/powerpoint/2010/main" val="3656460160"/>
              </p:ext>
            </p:extLst>
          </p:nvPr>
        </p:nvGraphicFramePr>
        <p:xfrm>
          <a:off x="1524000" y="843558"/>
          <a:ext cx="6648400" cy="37444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a:extLst>
              <a:ext uri="{FF2B5EF4-FFF2-40B4-BE49-F238E27FC236}">
                <a16:creationId xmlns:a16="http://schemas.microsoft.com/office/drawing/2014/main" id="{ED08B78F-2F1A-4E6F-910D-FBF86CBBB691}"/>
              </a:ext>
            </a:extLst>
          </p:cNvPr>
          <p:cNvSpPr txBox="1"/>
          <p:nvPr/>
        </p:nvSpPr>
        <p:spPr>
          <a:xfrm>
            <a:off x="683569" y="1347614"/>
            <a:ext cx="2304256" cy="1938992"/>
          </a:xfrm>
          <a:prstGeom prst="rect">
            <a:avLst/>
          </a:prstGeom>
          <a:noFill/>
        </p:spPr>
        <p:txBody>
          <a:bodyPr wrap="square" rtlCol="0">
            <a:spAutoFit/>
          </a:bodyPr>
          <a:lstStyle/>
          <a:p>
            <a:r>
              <a:rPr lang="en-AU" b="1" dirty="0">
                <a:latin typeface="+mj-lt"/>
              </a:rPr>
              <a:t>Capabilities contribute discrete knowledge and skills </a:t>
            </a:r>
          </a:p>
        </p:txBody>
      </p:sp>
    </p:spTree>
    <p:extLst>
      <p:ext uri="{BB962C8B-B14F-4D97-AF65-F5344CB8AC3E}">
        <p14:creationId xmlns:p14="http://schemas.microsoft.com/office/powerpoint/2010/main" val="23309604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5721-A853-46F9-A811-6EE69FCD1D34}"/>
              </a:ext>
            </a:extLst>
          </p:cNvPr>
          <p:cNvSpPr>
            <a:spLocks noGrp="1"/>
          </p:cNvSpPr>
          <p:nvPr>
            <p:ph type="title"/>
          </p:nvPr>
        </p:nvSpPr>
        <p:spPr>
          <a:xfrm>
            <a:off x="179512" y="281236"/>
            <a:ext cx="8712968" cy="490314"/>
          </a:xfrm>
        </p:spPr>
        <p:txBody>
          <a:bodyPr/>
          <a:lstStyle/>
          <a:p>
            <a:r>
              <a:rPr lang="en-AU" dirty="0"/>
              <a:t>Planning </a:t>
            </a:r>
          </a:p>
        </p:txBody>
      </p:sp>
      <p:graphicFrame>
        <p:nvGraphicFramePr>
          <p:cNvPr id="4" name="Content Placeholder 3">
            <a:extLst>
              <a:ext uri="{FF2B5EF4-FFF2-40B4-BE49-F238E27FC236}">
                <a16:creationId xmlns:a16="http://schemas.microsoft.com/office/drawing/2014/main" id="{F09F947D-2923-48A0-B132-651BE4E13421}"/>
              </a:ext>
            </a:extLst>
          </p:cNvPr>
          <p:cNvGraphicFramePr>
            <a:graphicFrameLocks noGrp="1"/>
          </p:cNvGraphicFramePr>
          <p:nvPr>
            <p:ph idx="1"/>
          </p:nvPr>
        </p:nvGraphicFramePr>
        <p:xfrm>
          <a:off x="179388" y="685800"/>
          <a:ext cx="8713787" cy="377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01020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1B50-68E6-41F3-B467-F70A23629400}"/>
              </a:ext>
            </a:extLst>
          </p:cNvPr>
          <p:cNvSpPr>
            <a:spLocks noGrp="1"/>
          </p:cNvSpPr>
          <p:nvPr>
            <p:ph type="title"/>
          </p:nvPr>
        </p:nvSpPr>
        <p:spPr>
          <a:xfrm>
            <a:off x="179512" y="195486"/>
            <a:ext cx="8712968" cy="305504"/>
          </a:xfrm>
        </p:spPr>
        <p:txBody>
          <a:bodyPr/>
          <a:lstStyle/>
          <a:p>
            <a:r>
              <a:rPr lang="en-AU" dirty="0"/>
              <a:t>Critical and Creative Thinking</a:t>
            </a:r>
          </a:p>
        </p:txBody>
      </p:sp>
      <p:graphicFrame>
        <p:nvGraphicFramePr>
          <p:cNvPr id="4" name="Table 4">
            <a:extLst>
              <a:ext uri="{FF2B5EF4-FFF2-40B4-BE49-F238E27FC236}">
                <a16:creationId xmlns:a16="http://schemas.microsoft.com/office/drawing/2014/main" id="{E03325D3-2D95-4C0B-A804-96562E9FBB47}"/>
              </a:ext>
            </a:extLst>
          </p:cNvPr>
          <p:cNvGraphicFramePr>
            <a:graphicFrameLocks noGrp="1"/>
          </p:cNvGraphicFramePr>
          <p:nvPr>
            <p:ph idx="1"/>
            <p:extLst>
              <p:ext uri="{D42A27DB-BD31-4B8C-83A1-F6EECF244321}">
                <p14:modId xmlns:p14="http://schemas.microsoft.com/office/powerpoint/2010/main" val="2320213904"/>
              </p:ext>
            </p:extLst>
          </p:nvPr>
        </p:nvGraphicFramePr>
        <p:xfrm>
          <a:off x="178572" y="627534"/>
          <a:ext cx="8713784" cy="3888432"/>
        </p:xfrm>
        <a:graphic>
          <a:graphicData uri="http://schemas.openxmlformats.org/drawingml/2006/table">
            <a:tbl>
              <a:tblPr firstCol="1">
                <a:tableStyleId>{5C22544A-7EE6-4342-B048-85BDC9FD1C3A}</a:tableStyleId>
              </a:tblPr>
              <a:tblGrid>
                <a:gridCol w="2178446">
                  <a:extLst>
                    <a:ext uri="{9D8B030D-6E8A-4147-A177-3AD203B41FA5}">
                      <a16:colId xmlns:a16="http://schemas.microsoft.com/office/drawing/2014/main" val="2031594401"/>
                    </a:ext>
                  </a:extLst>
                </a:gridCol>
                <a:gridCol w="2178446">
                  <a:extLst>
                    <a:ext uri="{9D8B030D-6E8A-4147-A177-3AD203B41FA5}">
                      <a16:colId xmlns:a16="http://schemas.microsoft.com/office/drawing/2014/main" val="414647549"/>
                    </a:ext>
                  </a:extLst>
                </a:gridCol>
                <a:gridCol w="2178446">
                  <a:extLst>
                    <a:ext uri="{9D8B030D-6E8A-4147-A177-3AD203B41FA5}">
                      <a16:colId xmlns:a16="http://schemas.microsoft.com/office/drawing/2014/main" val="2895850503"/>
                    </a:ext>
                  </a:extLst>
                </a:gridCol>
                <a:gridCol w="2178446">
                  <a:extLst>
                    <a:ext uri="{9D8B030D-6E8A-4147-A177-3AD203B41FA5}">
                      <a16:colId xmlns:a16="http://schemas.microsoft.com/office/drawing/2014/main" val="3371805912"/>
                    </a:ext>
                  </a:extLst>
                </a:gridCol>
              </a:tblGrid>
              <a:tr h="2051378">
                <a:tc>
                  <a:txBody>
                    <a:bodyPr/>
                    <a:lstStyle/>
                    <a:p>
                      <a:r>
                        <a:rPr lang="en-AU" sz="1600" dirty="0">
                          <a:solidFill>
                            <a:schemeClr val="tx2"/>
                          </a:solidFill>
                        </a:rPr>
                        <a:t>Critical and Creative Thinking strands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b="0" dirty="0">
                          <a:solidFill>
                            <a:schemeClr val="tx1"/>
                          </a:solidFill>
                        </a:rPr>
                        <a:t>Questions and Possibilities: </a:t>
                      </a:r>
                    </a:p>
                    <a:p>
                      <a:pPr marL="285750" indent="-285750">
                        <a:buFont typeface="Arial" panose="020B0604020202020204" pitchFamily="34" charset="0"/>
                        <a:buChar char="•"/>
                      </a:pPr>
                      <a:r>
                        <a:rPr lang="en-AU" sz="1600" b="0" dirty="0">
                          <a:solidFill>
                            <a:schemeClr val="tx1"/>
                          </a:solidFill>
                        </a:rPr>
                        <a:t>Effective questioning</a:t>
                      </a:r>
                    </a:p>
                    <a:p>
                      <a:pPr marL="285750" indent="-285750">
                        <a:buFont typeface="Arial" panose="020B0604020202020204" pitchFamily="34" charset="0"/>
                        <a:buChar char="•"/>
                      </a:pPr>
                      <a:r>
                        <a:rPr lang="en-AU" sz="1600" b="0" dirty="0">
                          <a:solidFill>
                            <a:schemeClr val="tx1"/>
                          </a:solidFill>
                        </a:rPr>
                        <a:t>Processes and techniques to develop ideas</a:t>
                      </a:r>
                    </a:p>
                    <a:p>
                      <a:endParaRPr lang="en-AU"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b="0" dirty="0">
                          <a:solidFill>
                            <a:schemeClr val="tx1"/>
                          </a:solidFill>
                        </a:rPr>
                        <a:t>Reasoning:</a:t>
                      </a:r>
                    </a:p>
                    <a:p>
                      <a:pPr marL="285750" indent="-285750">
                        <a:buFont typeface="Arial" panose="020B0604020202020204" pitchFamily="34" charset="0"/>
                        <a:buChar char="•"/>
                      </a:pPr>
                      <a:r>
                        <a:rPr lang="en-AU" sz="1600" b="0" dirty="0">
                          <a:solidFill>
                            <a:schemeClr val="tx1"/>
                          </a:solidFill>
                        </a:rPr>
                        <a:t>Compose, analyse and evaluate arguments and reasoning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b="0" dirty="0">
                          <a:solidFill>
                            <a:schemeClr val="tx1"/>
                          </a:solidFill>
                        </a:rPr>
                        <a:t>Meta-Cognition:</a:t>
                      </a:r>
                    </a:p>
                    <a:p>
                      <a:pPr marL="0" indent="0">
                        <a:buFont typeface="Arial" panose="020B0604020202020204" pitchFamily="34" charset="0"/>
                        <a:buNone/>
                      </a:pPr>
                      <a:r>
                        <a:rPr lang="en-AU" sz="1600" b="0" dirty="0">
                          <a:solidFill>
                            <a:schemeClr val="tx1"/>
                          </a:solidFill>
                        </a:rPr>
                        <a:t>Strategies to understand, manage and reflect on:</a:t>
                      </a:r>
                    </a:p>
                    <a:p>
                      <a:pPr marL="285750" indent="-285750">
                        <a:buFont typeface="Arial" panose="020B0604020202020204" pitchFamily="34" charset="0"/>
                        <a:buChar char="•"/>
                      </a:pPr>
                      <a:r>
                        <a:rPr lang="en-AU" sz="1600" b="0" dirty="0">
                          <a:solidFill>
                            <a:schemeClr val="tx1"/>
                          </a:solidFill>
                        </a:rPr>
                        <a:t>thinking</a:t>
                      </a:r>
                    </a:p>
                    <a:p>
                      <a:pPr marL="285750" indent="-285750">
                        <a:buFont typeface="Arial" panose="020B0604020202020204" pitchFamily="34" charset="0"/>
                        <a:buChar char="•"/>
                      </a:pPr>
                      <a:r>
                        <a:rPr lang="en-AU" sz="1600" b="0" dirty="0">
                          <a:solidFill>
                            <a:schemeClr val="tx1"/>
                          </a:solidFill>
                        </a:rPr>
                        <a:t>problem-solving</a:t>
                      </a:r>
                    </a:p>
                    <a:p>
                      <a:pPr marL="285750" indent="-285750">
                        <a:buFont typeface="Arial" panose="020B0604020202020204" pitchFamily="34" charset="0"/>
                        <a:buChar char="•"/>
                      </a:pPr>
                      <a:r>
                        <a:rPr lang="en-AU" sz="1600" b="0" dirty="0">
                          <a:solidFill>
                            <a:schemeClr val="tx1"/>
                          </a:solidFill>
                        </a:rPr>
                        <a:t>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105836"/>
                  </a:ext>
                </a:extLst>
              </a:tr>
              <a:tr h="1837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dk1"/>
                          </a:solidFill>
                          <a:effectLst/>
                          <a:latin typeface="+mn-lt"/>
                          <a:ea typeface="+mn-ea"/>
                          <a:cs typeface="+mn-cs"/>
                        </a:rPr>
                        <a:t>Design and Technologies and Critical and Creative Thinking </a:t>
                      </a:r>
                      <a:r>
                        <a:rPr lang="en-AU" sz="1600" b="1" kern="1200" dirty="0">
                          <a:solidFill>
                            <a:schemeClr val="tx1"/>
                          </a:solidFill>
                          <a:effectLst/>
                          <a:latin typeface="+mn-lt"/>
                          <a:ea typeface="+mn-ea"/>
                          <a:cs typeface="+mn-cs"/>
                        </a:rPr>
                        <a:t>mutually support </a:t>
                      </a:r>
                      <a:r>
                        <a:rPr lang="en-AU" sz="1600" b="0" kern="1200" dirty="0">
                          <a:solidFill>
                            <a:schemeClr val="dk1"/>
                          </a:solidFill>
                          <a:effectLst/>
                          <a:latin typeface="+mn-lt"/>
                          <a:ea typeface="+mn-ea"/>
                          <a:cs typeface="+mn-cs"/>
                        </a:rPr>
                        <a:t>students to …</a:t>
                      </a:r>
                    </a:p>
                    <a:p>
                      <a:endParaRPr lang="en-A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t>generate innovative design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t>critique and communicate designed solutions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1600" dirty="0"/>
                        <a:t>manage and reflect on the application of design and systems thinking to generate a designed solution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105853"/>
                  </a:ext>
                </a:extLst>
              </a:tr>
            </a:tbl>
          </a:graphicData>
        </a:graphic>
      </p:graphicFrame>
    </p:spTree>
    <p:extLst>
      <p:ext uri="{BB962C8B-B14F-4D97-AF65-F5344CB8AC3E}">
        <p14:creationId xmlns:p14="http://schemas.microsoft.com/office/powerpoint/2010/main" val="13465468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5EB5C-E80C-48DD-A57C-3F076F258955}"/>
              </a:ext>
            </a:extLst>
          </p:cNvPr>
          <p:cNvSpPr>
            <a:spLocks noGrp="1"/>
          </p:cNvSpPr>
          <p:nvPr>
            <p:ph type="title"/>
          </p:nvPr>
        </p:nvSpPr>
        <p:spPr>
          <a:xfrm>
            <a:off x="179512" y="195486"/>
            <a:ext cx="8712968" cy="360040"/>
          </a:xfrm>
        </p:spPr>
        <p:txBody>
          <a:bodyPr/>
          <a:lstStyle/>
          <a:p>
            <a:r>
              <a:rPr lang="en-AU" dirty="0"/>
              <a:t>CCT example, Levels 7 and 8</a:t>
            </a:r>
          </a:p>
        </p:txBody>
      </p:sp>
      <p:graphicFrame>
        <p:nvGraphicFramePr>
          <p:cNvPr id="4" name="Table 4">
            <a:extLst>
              <a:ext uri="{FF2B5EF4-FFF2-40B4-BE49-F238E27FC236}">
                <a16:creationId xmlns:a16="http://schemas.microsoft.com/office/drawing/2014/main" id="{D0ADB280-0B4C-40FD-9D69-D782B587C288}"/>
              </a:ext>
            </a:extLst>
          </p:cNvPr>
          <p:cNvGraphicFramePr>
            <a:graphicFrameLocks noGrp="1"/>
          </p:cNvGraphicFramePr>
          <p:nvPr>
            <p:ph idx="1"/>
            <p:extLst>
              <p:ext uri="{D42A27DB-BD31-4B8C-83A1-F6EECF244321}">
                <p14:modId xmlns:p14="http://schemas.microsoft.com/office/powerpoint/2010/main" val="3501983016"/>
              </p:ext>
            </p:extLst>
          </p:nvPr>
        </p:nvGraphicFramePr>
        <p:xfrm>
          <a:off x="250703" y="699542"/>
          <a:ext cx="8713785" cy="3688080"/>
        </p:xfrm>
        <a:graphic>
          <a:graphicData uri="http://schemas.openxmlformats.org/drawingml/2006/table">
            <a:tbl>
              <a:tblPr firstRow="1" firstCol="1" bandRow="1">
                <a:tableStyleId>{5C22544A-7EE6-4342-B048-85BDC9FD1C3A}</a:tableStyleId>
              </a:tblPr>
              <a:tblGrid>
                <a:gridCol w="1540837">
                  <a:extLst>
                    <a:ext uri="{9D8B030D-6E8A-4147-A177-3AD203B41FA5}">
                      <a16:colId xmlns:a16="http://schemas.microsoft.com/office/drawing/2014/main" val="3613946196"/>
                    </a:ext>
                  </a:extLst>
                </a:gridCol>
                <a:gridCol w="4268353">
                  <a:extLst>
                    <a:ext uri="{9D8B030D-6E8A-4147-A177-3AD203B41FA5}">
                      <a16:colId xmlns:a16="http://schemas.microsoft.com/office/drawing/2014/main" val="276539807"/>
                    </a:ext>
                  </a:extLst>
                </a:gridCol>
                <a:gridCol w="2904595">
                  <a:extLst>
                    <a:ext uri="{9D8B030D-6E8A-4147-A177-3AD203B41FA5}">
                      <a16:colId xmlns:a16="http://schemas.microsoft.com/office/drawing/2014/main" val="698298316"/>
                    </a:ext>
                  </a:extLst>
                </a:gridCol>
              </a:tblGrid>
              <a:tr h="370840">
                <a:tc>
                  <a:txBody>
                    <a:bodyPr/>
                    <a:lstStyle/>
                    <a:p>
                      <a:endParaRPr lang="en-AU" sz="1600" dirty="0"/>
                    </a:p>
                  </a:txBody>
                  <a:tcPr/>
                </a:tc>
                <a:tc>
                  <a:txBody>
                    <a:bodyPr/>
                    <a:lstStyle/>
                    <a:p>
                      <a:r>
                        <a:rPr lang="en-AU" sz="1600" dirty="0">
                          <a:solidFill>
                            <a:schemeClr val="tx1"/>
                          </a:solidFill>
                        </a:rPr>
                        <a:t>Design and Technologies</a:t>
                      </a:r>
                    </a:p>
                  </a:txBody>
                  <a:tcPr/>
                </a:tc>
                <a:tc>
                  <a:txBody>
                    <a:bodyPr/>
                    <a:lstStyle/>
                    <a:p>
                      <a:r>
                        <a:rPr lang="en-AU" sz="1600" dirty="0">
                          <a:solidFill>
                            <a:schemeClr val="tx1"/>
                          </a:solidFill>
                        </a:rPr>
                        <a:t>Critical and Creative Thinking</a:t>
                      </a:r>
                    </a:p>
                  </a:txBody>
                  <a:tcPr/>
                </a:tc>
                <a:extLst>
                  <a:ext uri="{0D108BD9-81ED-4DB2-BD59-A6C34878D82A}">
                    <a16:rowId xmlns:a16="http://schemas.microsoft.com/office/drawing/2014/main" val="392699711"/>
                  </a:ext>
                </a:extLst>
              </a:tr>
              <a:tr h="370840">
                <a:tc>
                  <a:txBody>
                    <a:bodyPr/>
                    <a:lstStyle/>
                    <a:p>
                      <a:r>
                        <a:rPr lang="en-AU" sz="1600" dirty="0">
                          <a:solidFill>
                            <a:schemeClr val="tx1"/>
                          </a:solidFill>
                        </a:rPr>
                        <a:t>Content 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Generate, develop and test design ideas, plans and processes using </a:t>
                      </a:r>
                      <a:r>
                        <a:rPr lang="en-AU" sz="1600" kern="1200" baseline="0" dirty="0">
                          <a:solidFill>
                            <a:schemeClr val="dk1"/>
                          </a:solidFill>
                          <a:effectLst/>
                          <a:latin typeface="+mn-lt"/>
                          <a:ea typeface="+mn-ea"/>
                          <a:cs typeface="+mn-cs"/>
                        </a:rPr>
                        <a:t>appropriate technical terms and technologies including graphical representation techniques </a:t>
                      </a:r>
                      <a:r>
                        <a:rPr lang="en-AU" sz="1600" u="sng" kern="1200" baseline="0" dirty="0">
                          <a:solidFill>
                            <a:srgbClr val="0099E3"/>
                          </a:solidFill>
                          <a:effectLst/>
                          <a:latin typeface="+mn-lt"/>
                          <a:ea typeface="+mn-ea"/>
                          <a:cs typeface="+mn-cs"/>
                          <a:hlinkClick r:id="rId3" tooltip="View elaborations and additional details of VCDSCD050"/>
                        </a:rPr>
                        <a:t>(VCDSCD050)</a:t>
                      </a:r>
                      <a:endParaRPr lang="en-AU" sz="1600" kern="1200" baseline="0" dirty="0">
                        <a:solidFill>
                          <a:srgbClr val="0099E3"/>
                        </a:solidFill>
                        <a:effectLst/>
                        <a:latin typeface="+mn-lt"/>
                        <a:ea typeface="+mn-ea"/>
                        <a:cs typeface="+mn-cs"/>
                      </a:endParaRPr>
                    </a:p>
                    <a:p>
                      <a:endParaRPr lang="en-AU" sz="16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Consider a range of strategies to represent ideas and explain and justify thinking processes to </a:t>
                      </a:r>
                      <a:r>
                        <a:rPr lang="en-AU" sz="1600" kern="1200" baseline="0" dirty="0">
                          <a:solidFill>
                            <a:schemeClr val="dk1"/>
                          </a:solidFill>
                          <a:effectLst/>
                          <a:latin typeface="+mn-lt"/>
                          <a:ea typeface="+mn-ea"/>
                          <a:cs typeface="+mn-cs"/>
                        </a:rPr>
                        <a:t>others </a:t>
                      </a:r>
                      <a:r>
                        <a:rPr lang="en-AU" sz="1600" u="sng" kern="1200" baseline="0" dirty="0">
                          <a:solidFill>
                            <a:schemeClr val="dk1"/>
                          </a:solidFill>
                          <a:effectLst/>
                          <a:latin typeface="+mn-lt"/>
                          <a:ea typeface="+mn-ea"/>
                          <a:cs typeface="+mn-cs"/>
                          <a:hlinkClick r:id="rId4" tooltip="View elaborations and additional details of VCCCTM040"/>
                        </a:rPr>
                        <a:t>(VCCCTM040)</a:t>
                      </a:r>
                      <a:endParaRPr lang="en-AU" sz="1600" kern="1200" baseline="0" dirty="0">
                        <a:solidFill>
                          <a:schemeClr val="dk1"/>
                        </a:solidFill>
                        <a:effectLst/>
                        <a:latin typeface="+mn-lt"/>
                        <a:ea typeface="+mn-ea"/>
                        <a:cs typeface="+mn-cs"/>
                      </a:endParaRPr>
                    </a:p>
                    <a:p>
                      <a:endParaRPr lang="en-AU" sz="1600" baseline="0" dirty="0"/>
                    </a:p>
                  </a:txBody>
                  <a:tcPr/>
                </a:tc>
                <a:extLst>
                  <a:ext uri="{0D108BD9-81ED-4DB2-BD59-A6C34878D82A}">
                    <a16:rowId xmlns:a16="http://schemas.microsoft.com/office/drawing/2014/main" val="3694463995"/>
                  </a:ext>
                </a:extLst>
              </a:tr>
              <a:tr h="370840">
                <a:tc>
                  <a:txBody>
                    <a:bodyPr/>
                    <a:lstStyle/>
                    <a:p>
                      <a:r>
                        <a:rPr lang="en-AU" sz="1600" dirty="0">
                          <a:solidFill>
                            <a:schemeClr val="tx1"/>
                          </a:solidFill>
                        </a:rPr>
                        <a:t>Achievement standard extract</a:t>
                      </a:r>
                    </a:p>
                  </a:txBody>
                  <a:tcPr/>
                </a:tc>
                <a:tc>
                  <a:txBody>
                    <a:bodyPr/>
                    <a:lstStyle/>
                    <a:p>
                      <a:r>
                        <a:rPr lang="en-AU" sz="1600" kern="1200" dirty="0">
                          <a:solidFill>
                            <a:schemeClr val="dk1"/>
                          </a:solidFill>
                          <a:effectLst/>
                          <a:latin typeface="+mn-lt"/>
                          <a:ea typeface="+mn-ea"/>
                          <a:cs typeface="+mn-cs"/>
                        </a:rPr>
                        <a:t>By the end of Level 8, students create and adapt design ideas, make considered decisions and communicate to different audiences using appropriate technical terms and a range of technologies and graphical representation techniques.</a:t>
                      </a:r>
                      <a:endParaRPr lang="en-AU" sz="1600" dirty="0"/>
                    </a:p>
                  </a:txBody>
                  <a:tcPr/>
                </a:tc>
                <a:tc>
                  <a:txBody>
                    <a:bodyPr/>
                    <a:lstStyle/>
                    <a:p>
                      <a:r>
                        <a:rPr lang="en-AU" sz="1600" kern="1200" dirty="0">
                          <a:solidFill>
                            <a:schemeClr val="dk1"/>
                          </a:solidFill>
                          <a:effectLst/>
                          <a:latin typeface="+mn-lt"/>
                          <a:ea typeface="+mn-ea"/>
                          <a:cs typeface="+mn-cs"/>
                        </a:rPr>
                        <a:t>By the end of Level 8, students use a range of strategies to represent ideas and explain and justify thinking processes to others.</a:t>
                      </a:r>
                      <a:endParaRPr lang="en-AU" sz="1600" dirty="0"/>
                    </a:p>
                  </a:txBody>
                  <a:tcPr/>
                </a:tc>
                <a:extLst>
                  <a:ext uri="{0D108BD9-81ED-4DB2-BD59-A6C34878D82A}">
                    <a16:rowId xmlns:a16="http://schemas.microsoft.com/office/drawing/2014/main" val="1837165004"/>
                  </a:ext>
                </a:extLst>
              </a:tr>
            </a:tbl>
          </a:graphicData>
        </a:graphic>
      </p:graphicFrame>
    </p:spTree>
    <p:extLst>
      <p:ext uri="{BB962C8B-B14F-4D97-AF65-F5344CB8AC3E}">
        <p14:creationId xmlns:p14="http://schemas.microsoft.com/office/powerpoint/2010/main" val="20118556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5EEC1D1D-EC4C-41F4-888F-2A4AA6ED4EF7}"/>
              </a:ext>
            </a:extLst>
          </p:cNvPr>
          <p:cNvGraphicFramePr>
            <a:graphicFrameLocks noGrp="1"/>
          </p:cNvGraphicFramePr>
          <p:nvPr>
            <p:ph idx="1"/>
            <p:extLst>
              <p:ext uri="{D42A27DB-BD31-4B8C-83A1-F6EECF244321}">
                <p14:modId xmlns:p14="http://schemas.microsoft.com/office/powerpoint/2010/main" val="2713700052"/>
              </p:ext>
            </p:extLst>
          </p:nvPr>
        </p:nvGraphicFramePr>
        <p:xfrm>
          <a:off x="107504" y="123479"/>
          <a:ext cx="8713661" cy="4466829"/>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956076032"/>
                    </a:ext>
                  </a:extLst>
                </a:gridCol>
                <a:gridCol w="312183">
                  <a:extLst>
                    <a:ext uri="{9D8B030D-6E8A-4147-A177-3AD203B41FA5}">
                      <a16:colId xmlns:a16="http://schemas.microsoft.com/office/drawing/2014/main" val="1601307681"/>
                    </a:ext>
                  </a:extLst>
                </a:gridCol>
                <a:gridCol w="2904595">
                  <a:extLst>
                    <a:ext uri="{9D8B030D-6E8A-4147-A177-3AD203B41FA5}">
                      <a16:colId xmlns:a16="http://schemas.microsoft.com/office/drawing/2014/main" val="2794909088"/>
                    </a:ext>
                  </a:extLst>
                </a:gridCol>
                <a:gridCol w="167598">
                  <a:extLst>
                    <a:ext uri="{9D8B030D-6E8A-4147-A177-3AD203B41FA5}">
                      <a16:colId xmlns:a16="http://schemas.microsoft.com/office/drawing/2014/main" val="2153444337"/>
                    </a:ext>
                  </a:extLst>
                </a:gridCol>
                <a:gridCol w="2736997">
                  <a:extLst>
                    <a:ext uri="{9D8B030D-6E8A-4147-A177-3AD203B41FA5}">
                      <a16:colId xmlns:a16="http://schemas.microsoft.com/office/drawing/2014/main" val="61601299"/>
                    </a:ext>
                  </a:extLst>
                </a:gridCol>
              </a:tblGrid>
              <a:tr h="1517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Students represent thinking processes </a:t>
                      </a:r>
                      <a:r>
                        <a:rPr lang="en-US" sz="1800" b="1" i="0" kern="1200" dirty="0">
                          <a:solidFill>
                            <a:schemeClr val="tx1"/>
                          </a:solidFill>
                          <a:effectLst/>
                          <a:latin typeface="+mn-lt"/>
                          <a:ea typeface="+mn-ea"/>
                          <a:cs typeface="+mn-cs"/>
                        </a:rPr>
                        <a:t>using</a:t>
                      </a:r>
                      <a:r>
                        <a:rPr lang="en-US" sz="1800" b="0" i="0" kern="1200" dirty="0">
                          <a:solidFill>
                            <a:schemeClr val="tx1"/>
                          </a:solidFill>
                          <a:effectLst/>
                          <a:latin typeface="+mn-lt"/>
                          <a:ea typeface="+mn-ea"/>
                          <a:cs typeface="+mn-cs"/>
                        </a:rPr>
                        <a:t> visual models and language. (5 and 6)</a:t>
                      </a:r>
                      <a:endParaRPr lang="en-AU" sz="1600" b="0" i="0" u="none" strike="noStrike" dirty="0">
                        <a:solidFill>
                          <a:schemeClr val="tx1"/>
                        </a:solidFill>
                        <a:effectLst/>
                        <a:latin typeface="Arial" panose="020B0604020202020204" pitchFamily="34" charset="0"/>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Students use a range of strategies to represent ideas and </a:t>
                      </a:r>
                      <a:r>
                        <a:rPr lang="en-US" sz="1800" b="1" i="0" kern="1200" dirty="0">
                          <a:solidFill>
                            <a:schemeClr val="tx1"/>
                          </a:solidFill>
                          <a:effectLst/>
                          <a:latin typeface="+mn-lt"/>
                          <a:ea typeface="+mn-ea"/>
                          <a:cs typeface="+mn-cs"/>
                        </a:rPr>
                        <a:t>explain and justify </a:t>
                      </a:r>
                      <a:r>
                        <a:rPr lang="en-US" sz="1800" b="0" i="0" kern="1200" dirty="0">
                          <a:solidFill>
                            <a:schemeClr val="tx1"/>
                          </a:solidFill>
                          <a:effectLst/>
                          <a:latin typeface="+mn-lt"/>
                          <a:ea typeface="+mn-ea"/>
                          <a:cs typeface="+mn-cs"/>
                        </a:rPr>
                        <a:t>thinking processes to others (7 and 8)</a:t>
                      </a:r>
                      <a:endParaRPr lang="en-AU" sz="1600" b="0" i="0" u="none" strike="noStrike" dirty="0">
                        <a:solidFill>
                          <a:schemeClr val="tx1"/>
                        </a:solidFill>
                        <a:effectLst/>
                        <a:latin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1"/>
                          </a:solidFill>
                          <a:effectLst/>
                          <a:latin typeface="Arial" panose="020B0604020202020204" pitchFamily="34" charset="0"/>
                        </a:rPr>
                        <a:t> They practice and apply learning strategies,</a:t>
                      </a:r>
                      <a:r>
                        <a:rPr lang="en-AU" sz="1600" b="0" i="0" u="none" strike="noStrike" dirty="0">
                          <a:solidFill>
                            <a:schemeClr val="bg1"/>
                          </a:solidFill>
                          <a:effectLst/>
                          <a:latin typeface="Arial" panose="020B0604020202020204" pitchFamily="34" charset="0"/>
                        </a:rPr>
                        <a:t> (5 and 6) </a:t>
                      </a:r>
                    </a:p>
                    <a:p>
                      <a:endParaRPr lang="en-AU" sz="1600" dirty="0">
                        <a:solidFill>
                          <a:schemeClr val="bg1"/>
                        </a:solidFill>
                      </a:endParaRPr>
                    </a:p>
                  </a:txBody>
                  <a:tcPr/>
                </a:tc>
                <a:tc hMerge="1">
                  <a:txBody>
                    <a:bodyPr/>
                    <a:lstStyle/>
                    <a:p>
                      <a:r>
                        <a:rPr lang="en-US" sz="1600" b="0" i="0" dirty="0">
                          <a:solidFill>
                            <a:schemeClr val="bg1"/>
                          </a:solidFill>
                          <a:effectLst/>
                          <a:latin typeface="Arial" panose="020B0604020202020204" pitchFamily="34" charset="0"/>
                        </a:rPr>
                        <a:t>They evaluate the effectiveness of a range of learning strategies and select strategies that best meet the requirements of a task.</a:t>
                      </a:r>
                      <a:r>
                        <a:rPr lang="en-AU" sz="1600" b="0" i="0" u="none" strike="noStrike" dirty="0">
                          <a:solidFill>
                            <a:schemeClr val="bg1"/>
                          </a:solidFill>
                          <a:effectLst/>
                          <a:latin typeface="Arial" panose="020B0604020202020204" pitchFamily="34" charset="0"/>
                        </a:rPr>
                        <a:t> (7 and 8</a:t>
                      </a:r>
                    </a:p>
                    <a:p>
                      <a:endParaRPr lang="en-AU" sz="1600" dirty="0">
                        <a:solidFill>
                          <a:schemeClr val="bg1"/>
                        </a:solidFill>
                      </a:endParaRPr>
                    </a:p>
                  </a:txBody>
                  <a:tcPr/>
                </a:tc>
                <a:tc>
                  <a:txBody>
                    <a:bodyPr/>
                    <a:lstStyle/>
                    <a:p>
                      <a:r>
                        <a:rPr lang="en-US" sz="1800" b="0" i="0" kern="1200" dirty="0">
                          <a:solidFill>
                            <a:schemeClr val="tx1"/>
                          </a:solidFill>
                          <a:effectLst/>
                          <a:latin typeface="+mn-lt"/>
                          <a:ea typeface="+mn-ea"/>
                          <a:cs typeface="+mn-cs"/>
                        </a:rPr>
                        <a:t>Students identify, articulate, analyse and </a:t>
                      </a:r>
                      <a:r>
                        <a:rPr lang="en-US" sz="1800" b="1" i="0" kern="1200" dirty="0">
                          <a:solidFill>
                            <a:schemeClr val="tx1"/>
                          </a:solidFill>
                          <a:effectLst/>
                          <a:latin typeface="+mn-lt"/>
                          <a:ea typeface="+mn-ea"/>
                          <a:cs typeface="+mn-cs"/>
                        </a:rPr>
                        <a:t>reflect</a:t>
                      </a:r>
                      <a:r>
                        <a:rPr lang="en-US" sz="1800" b="0" i="0" kern="1200" dirty="0">
                          <a:solidFill>
                            <a:schemeClr val="tx1"/>
                          </a:solidFill>
                          <a:effectLst/>
                          <a:latin typeface="+mn-lt"/>
                          <a:ea typeface="+mn-ea"/>
                          <a:cs typeface="+mn-cs"/>
                        </a:rPr>
                        <a:t> on their own and others thinking processes (9 and 10)</a:t>
                      </a:r>
                      <a:endParaRPr lang="en-AU" sz="1600" b="0" i="0" u="none" strike="noStrike" dirty="0">
                        <a:solidFill>
                          <a:schemeClr val="tx1"/>
                        </a:solidFill>
                        <a:effectLst/>
                        <a:latin typeface="Arial" panose="020B0604020202020204" pitchFamily="34" charset="0"/>
                      </a:endParaRPr>
                    </a:p>
                  </a:txBody>
                  <a:tcPr/>
                </a:tc>
                <a:extLst>
                  <a:ext uri="{0D108BD9-81ED-4DB2-BD59-A6C34878D82A}">
                    <a16:rowId xmlns:a16="http://schemas.microsoft.com/office/drawing/2014/main" val="388442330"/>
                  </a:ext>
                </a:extLst>
              </a:tr>
              <a:tr h="93769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dk1"/>
                          </a:solidFill>
                          <a:effectLst/>
                          <a:latin typeface="+mn-lt"/>
                          <a:ea typeface="+mn-ea"/>
                          <a:cs typeface="+mn-cs"/>
                        </a:rPr>
                        <a:t>Consider a range of strategies to represent ideas and explain and justify thinking processes to others </a:t>
                      </a:r>
                      <a:r>
                        <a:rPr lang="en-AU" sz="1800" u="sng" kern="1200" dirty="0">
                          <a:solidFill>
                            <a:schemeClr val="dk1"/>
                          </a:solidFill>
                          <a:effectLst/>
                          <a:latin typeface="+mn-lt"/>
                          <a:ea typeface="+mn-ea"/>
                          <a:cs typeface="+mn-cs"/>
                          <a:hlinkClick r:id="rId3" tooltip="View elaborations and additional details of VCCCTM040"/>
                        </a:rPr>
                        <a:t>(VCCCTM040)</a:t>
                      </a:r>
                      <a:endParaRPr lang="en-AU" sz="1800" kern="1200" dirty="0">
                        <a:solidFill>
                          <a:schemeClr val="dk1"/>
                        </a:solidFill>
                        <a:effectLst/>
                        <a:latin typeface="+mn-lt"/>
                        <a:ea typeface="+mn-ea"/>
                        <a:cs typeface="+mn-cs"/>
                      </a:endParaRPr>
                    </a:p>
                    <a:p>
                      <a:endParaRPr lang="en-US" sz="1800" b="0" i="0" u="none" strike="noStrike" kern="1200" dirty="0">
                        <a:solidFill>
                          <a:schemeClr val="dk1"/>
                        </a:solidFill>
                        <a:effectLst/>
                        <a:latin typeface="+mn-lt"/>
                        <a:ea typeface="+mn-ea"/>
                        <a:cs typeface="+mn-cs"/>
                      </a:endParaRPr>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dirty="0"/>
                    </a:p>
                  </a:txBody>
                  <a:tcPr/>
                </a:tc>
                <a:extLst>
                  <a:ext uri="{0D108BD9-81ED-4DB2-BD59-A6C34878D82A}">
                    <a16:rowId xmlns:a16="http://schemas.microsoft.com/office/drawing/2014/main" val="2534611145"/>
                  </a:ext>
                </a:extLst>
              </a:tr>
              <a:tr h="1937338">
                <a:tc gridSpan="2">
                  <a:txBody>
                    <a:bodyPr/>
                    <a:lstStyle/>
                    <a:p>
                      <a:r>
                        <a:rPr lang="en-AU" dirty="0"/>
                        <a:t>I </a:t>
                      </a:r>
                      <a:r>
                        <a:rPr lang="en-AU" b="1" dirty="0"/>
                        <a:t>can use </a:t>
                      </a:r>
                      <a:r>
                        <a:rPr lang="en-AU" b="0" dirty="0"/>
                        <a:t>a range of graphical representation techniques</a:t>
                      </a:r>
                      <a:endParaRPr lang="en-AU" dirty="0"/>
                    </a:p>
                  </a:txBody>
                  <a:tcPr/>
                </a:tc>
                <a:tc hMerge="1">
                  <a:txBody>
                    <a:bodyPr/>
                    <a:lstStyle/>
                    <a:p>
                      <a:endParaRPr lang="en-AU" dirty="0"/>
                    </a:p>
                  </a:txBody>
                  <a:tcPr/>
                </a:tc>
                <a:tc>
                  <a:txBody>
                    <a:bodyPr/>
                    <a:lstStyle/>
                    <a:p>
                      <a:r>
                        <a:rPr lang="en-AU" dirty="0"/>
                        <a:t>I </a:t>
                      </a:r>
                      <a:r>
                        <a:rPr lang="en-AU" b="1" dirty="0"/>
                        <a:t>know </a:t>
                      </a:r>
                      <a:r>
                        <a:rPr lang="en-AU" b="0" dirty="0"/>
                        <a:t>the strengths and limitations of techniques; I </a:t>
                      </a:r>
                      <a:r>
                        <a:rPr lang="en-AU" b="1" dirty="0"/>
                        <a:t>can discuss</a:t>
                      </a:r>
                      <a:r>
                        <a:rPr lang="en-AU" b="0" dirty="0"/>
                        <a:t> these with others; and I</a:t>
                      </a:r>
                      <a:r>
                        <a:rPr lang="en-AU" b="0" baseline="0" dirty="0"/>
                        <a:t> </a:t>
                      </a:r>
                      <a:r>
                        <a:rPr lang="en-AU" b="1" baseline="0" dirty="0"/>
                        <a:t>can</a:t>
                      </a:r>
                      <a:r>
                        <a:rPr lang="en-AU" b="1" dirty="0"/>
                        <a:t> use my knowledge</a:t>
                      </a:r>
                      <a:r>
                        <a:rPr lang="en-AU" b="1" dirty="0">
                          <a:solidFill>
                            <a:srgbClr val="303132"/>
                          </a:solidFill>
                        </a:rPr>
                        <a:t> to communicate</a:t>
                      </a:r>
                      <a:r>
                        <a:rPr lang="en-AU" b="0" dirty="0"/>
                        <a:t> to audiences</a:t>
                      </a:r>
                      <a:endParaRPr lang="en-AU" dirty="0"/>
                    </a:p>
                  </a:txBody>
                  <a:tcPr/>
                </a:tc>
                <a:tc gridSpan="2">
                  <a:txBody>
                    <a:bodyPr/>
                    <a:lstStyle/>
                    <a:p>
                      <a:r>
                        <a:rPr lang="en-AU" dirty="0"/>
                        <a:t>I can </a:t>
                      </a:r>
                      <a:r>
                        <a:rPr lang="en-AU" b="1" dirty="0"/>
                        <a:t>evaluate</a:t>
                      </a:r>
                      <a:r>
                        <a:rPr lang="en-AU" dirty="0"/>
                        <a:t> techniques used and </a:t>
                      </a:r>
                      <a:r>
                        <a:rPr lang="en-AU" b="1" dirty="0"/>
                        <a:t>identify strengths and ways to improve</a:t>
                      </a:r>
                    </a:p>
                  </a:txBody>
                  <a:tcPr/>
                </a:tc>
                <a:tc hMerge="1">
                  <a:txBody>
                    <a:bodyPr/>
                    <a:lstStyle/>
                    <a:p>
                      <a:endParaRPr lang="en-AU" dirty="0"/>
                    </a:p>
                  </a:txBody>
                  <a:tcPr/>
                </a:tc>
                <a:extLst>
                  <a:ext uri="{0D108BD9-81ED-4DB2-BD59-A6C34878D82A}">
                    <a16:rowId xmlns:a16="http://schemas.microsoft.com/office/drawing/2014/main" val="3750679149"/>
                  </a:ext>
                </a:extLst>
              </a:tr>
            </a:tbl>
          </a:graphicData>
        </a:graphic>
      </p:graphicFrame>
      <p:cxnSp>
        <p:nvCxnSpPr>
          <p:cNvPr id="5" name="Straight Arrow Connector 4">
            <a:extLst>
              <a:ext uri="{FF2B5EF4-FFF2-40B4-BE49-F238E27FC236}">
                <a16:creationId xmlns:a16="http://schemas.microsoft.com/office/drawing/2014/main" id="{467296CF-E1AE-4686-A4B9-1ACDA3607650}"/>
              </a:ext>
            </a:extLst>
          </p:cNvPr>
          <p:cNvCxnSpPr/>
          <p:nvPr/>
        </p:nvCxnSpPr>
        <p:spPr bwMode="auto">
          <a:xfrm>
            <a:off x="4175956" y="1001917"/>
            <a:ext cx="36004" cy="1713849"/>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DDEA8A9D-36C0-4D86-A464-0EFF56982D32}"/>
              </a:ext>
            </a:extLst>
          </p:cNvPr>
          <p:cNvCxnSpPr/>
          <p:nvPr/>
        </p:nvCxnSpPr>
        <p:spPr bwMode="auto">
          <a:xfrm>
            <a:off x="539552" y="1001917"/>
            <a:ext cx="288032" cy="1641841"/>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30ED37BC-0E11-4738-B98F-8C573733A783}"/>
              </a:ext>
            </a:extLst>
          </p:cNvPr>
          <p:cNvCxnSpPr/>
          <p:nvPr/>
        </p:nvCxnSpPr>
        <p:spPr bwMode="auto">
          <a:xfrm>
            <a:off x="6588224" y="1001917"/>
            <a:ext cx="216024" cy="1641841"/>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672394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7F30-7C00-4918-AD1B-CB850C513AF1}"/>
              </a:ext>
            </a:extLst>
          </p:cNvPr>
          <p:cNvSpPr>
            <a:spLocks noGrp="1"/>
          </p:cNvSpPr>
          <p:nvPr>
            <p:ph type="title"/>
          </p:nvPr>
        </p:nvSpPr>
        <p:spPr>
          <a:xfrm>
            <a:off x="179512" y="109736"/>
            <a:ext cx="8712968" cy="373782"/>
          </a:xfrm>
        </p:spPr>
        <p:txBody>
          <a:bodyPr/>
          <a:lstStyle/>
          <a:p>
            <a:r>
              <a:rPr lang="en-AU" sz="2800" dirty="0"/>
              <a:t>Teaching strategies</a:t>
            </a:r>
          </a:p>
        </p:txBody>
      </p:sp>
      <p:graphicFrame>
        <p:nvGraphicFramePr>
          <p:cNvPr id="4" name="Table 4">
            <a:extLst>
              <a:ext uri="{FF2B5EF4-FFF2-40B4-BE49-F238E27FC236}">
                <a16:creationId xmlns:a16="http://schemas.microsoft.com/office/drawing/2014/main" id="{C9A46F23-188C-4F74-9C87-D659778A1EAE}"/>
              </a:ext>
            </a:extLst>
          </p:cNvPr>
          <p:cNvGraphicFramePr>
            <a:graphicFrameLocks noGrp="1"/>
          </p:cNvGraphicFramePr>
          <p:nvPr>
            <p:ph idx="1"/>
            <p:extLst>
              <p:ext uri="{D42A27DB-BD31-4B8C-83A1-F6EECF244321}">
                <p14:modId xmlns:p14="http://schemas.microsoft.com/office/powerpoint/2010/main" val="3435571179"/>
              </p:ext>
            </p:extLst>
          </p:nvPr>
        </p:nvGraphicFramePr>
        <p:xfrm>
          <a:off x="250827" y="1265730"/>
          <a:ext cx="8713785" cy="2969974"/>
        </p:xfrm>
        <a:graphic>
          <a:graphicData uri="http://schemas.openxmlformats.org/drawingml/2006/table">
            <a:tbl>
              <a:tblPr firstRow="1" bandRow="1">
                <a:tableStyleId>{5C22544A-7EE6-4342-B048-85BDC9FD1C3A}</a:tableStyleId>
              </a:tblPr>
              <a:tblGrid>
                <a:gridCol w="2904595">
                  <a:extLst>
                    <a:ext uri="{9D8B030D-6E8A-4147-A177-3AD203B41FA5}">
                      <a16:colId xmlns:a16="http://schemas.microsoft.com/office/drawing/2014/main" val="1658449762"/>
                    </a:ext>
                  </a:extLst>
                </a:gridCol>
                <a:gridCol w="2904595">
                  <a:extLst>
                    <a:ext uri="{9D8B030D-6E8A-4147-A177-3AD203B41FA5}">
                      <a16:colId xmlns:a16="http://schemas.microsoft.com/office/drawing/2014/main" val="3025493752"/>
                    </a:ext>
                  </a:extLst>
                </a:gridCol>
                <a:gridCol w="2904595">
                  <a:extLst>
                    <a:ext uri="{9D8B030D-6E8A-4147-A177-3AD203B41FA5}">
                      <a16:colId xmlns:a16="http://schemas.microsoft.com/office/drawing/2014/main" val="916963581"/>
                    </a:ext>
                  </a:extLst>
                </a:gridCol>
              </a:tblGrid>
              <a:tr h="582474">
                <a:tc>
                  <a:txBody>
                    <a:bodyPr/>
                    <a:lstStyle/>
                    <a:p>
                      <a:r>
                        <a:rPr lang="en-AU" dirty="0">
                          <a:solidFill>
                            <a:schemeClr val="tx1"/>
                          </a:solidFill>
                        </a:rPr>
                        <a:t>What is explicitly taught</a:t>
                      </a:r>
                    </a:p>
                  </a:txBody>
                  <a:tcPr/>
                </a:tc>
                <a:tc>
                  <a:txBody>
                    <a:bodyPr/>
                    <a:lstStyle/>
                    <a:p>
                      <a:r>
                        <a:rPr lang="en-AU" dirty="0">
                          <a:solidFill>
                            <a:schemeClr val="tx1"/>
                          </a:solidFill>
                        </a:rPr>
                        <a:t>Alignment to achievement standards</a:t>
                      </a:r>
                    </a:p>
                  </a:txBody>
                  <a:tcPr/>
                </a:tc>
                <a:tc>
                  <a:txBody>
                    <a:bodyPr/>
                    <a:lstStyle/>
                    <a:p>
                      <a:r>
                        <a:rPr lang="en-AU" dirty="0">
                          <a:solidFill>
                            <a:schemeClr val="tx1"/>
                          </a:solidFill>
                        </a:rPr>
                        <a:t>Aligned learning activities</a:t>
                      </a:r>
                    </a:p>
                  </a:txBody>
                  <a:tcPr/>
                </a:tc>
                <a:extLst>
                  <a:ext uri="{0D108BD9-81ED-4DB2-BD59-A6C34878D82A}">
                    <a16:rowId xmlns:a16="http://schemas.microsoft.com/office/drawing/2014/main" val="3988331103"/>
                  </a:ext>
                </a:extLst>
              </a:tr>
              <a:tr h="2329894">
                <a:tc>
                  <a:txBody>
                    <a:bodyPr/>
                    <a:lstStyle/>
                    <a:p>
                      <a:r>
                        <a:rPr lang="en-AU" sz="1600" dirty="0"/>
                        <a:t>Different techniques for graphical representation</a:t>
                      </a:r>
                    </a:p>
                    <a:p>
                      <a:endParaRPr lang="en-AU" sz="1600" dirty="0"/>
                    </a:p>
                    <a:p>
                      <a:r>
                        <a:rPr lang="en-AU" sz="1600" dirty="0"/>
                        <a:t>Strategic thinking</a:t>
                      </a:r>
                    </a:p>
                    <a:p>
                      <a:r>
                        <a:rPr lang="en-AU" sz="1600" dirty="0"/>
                        <a:t>- Strengths and limitations</a:t>
                      </a:r>
                    </a:p>
                    <a:p>
                      <a:endParaRPr lang="en-AU" sz="1600" dirty="0"/>
                    </a:p>
                  </a:txBody>
                  <a:tcPr/>
                </a:tc>
                <a:tc>
                  <a:txBody>
                    <a:bodyPr/>
                    <a:lstStyle/>
                    <a:p>
                      <a:r>
                        <a:rPr lang="en-AU" sz="1600" dirty="0"/>
                        <a:t>Using techniques (5 and 6)</a:t>
                      </a:r>
                    </a:p>
                    <a:p>
                      <a:endParaRPr lang="en-AU" sz="1600" dirty="0"/>
                    </a:p>
                    <a:p>
                      <a:endParaRPr lang="en-AU" sz="1600" dirty="0"/>
                    </a:p>
                    <a:p>
                      <a:r>
                        <a:rPr lang="en-AU" sz="1600" dirty="0"/>
                        <a:t>Explain and justify (7 and 8)</a:t>
                      </a:r>
                    </a:p>
                    <a:p>
                      <a:endParaRPr lang="en-AU" sz="1600" dirty="0"/>
                    </a:p>
                    <a:p>
                      <a:r>
                        <a:rPr lang="en-AU" sz="1600" dirty="0"/>
                        <a:t>Reflect (9 and 10)</a:t>
                      </a:r>
                    </a:p>
                    <a:p>
                      <a:endParaRPr lang="en-AU" sz="1600" dirty="0"/>
                    </a:p>
                    <a:p>
                      <a:endParaRPr lang="en-AU" sz="1600" dirty="0"/>
                    </a:p>
                  </a:txBody>
                  <a:tcPr/>
                </a:tc>
                <a:tc>
                  <a:txBody>
                    <a:bodyPr/>
                    <a:lstStyle/>
                    <a:p>
                      <a:r>
                        <a:rPr lang="en-AU" sz="1600" dirty="0"/>
                        <a:t>Practise constructing graphical representations </a:t>
                      </a:r>
                    </a:p>
                    <a:p>
                      <a:endParaRPr lang="en-AU" sz="1600" dirty="0"/>
                    </a:p>
                    <a:p>
                      <a:r>
                        <a:rPr lang="en-AU" sz="1600" dirty="0"/>
                        <a:t>Design challenges where more than one kind of representation would work, leading to a need for discussion and communication and reflection</a:t>
                      </a:r>
                    </a:p>
                  </a:txBody>
                  <a:tcPr/>
                </a:tc>
                <a:extLst>
                  <a:ext uri="{0D108BD9-81ED-4DB2-BD59-A6C34878D82A}">
                    <a16:rowId xmlns:a16="http://schemas.microsoft.com/office/drawing/2014/main" val="3060968369"/>
                  </a:ext>
                </a:extLst>
              </a:tr>
            </a:tbl>
          </a:graphicData>
        </a:graphic>
      </p:graphicFrame>
      <p:sp>
        <p:nvSpPr>
          <p:cNvPr id="5" name="TextBox 4">
            <a:extLst>
              <a:ext uri="{FF2B5EF4-FFF2-40B4-BE49-F238E27FC236}">
                <a16:creationId xmlns:a16="http://schemas.microsoft.com/office/drawing/2014/main" id="{7D927F19-0664-428F-9183-E979D0BFF47B}"/>
              </a:ext>
            </a:extLst>
          </p:cNvPr>
          <p:cNvSpPr txBox="1"/>
          <p:nvPr/>
        </p:nvSpPr>
        <p:spPr>
          <a:xfrm>
            <a:off x="250827" y="483518"/>
            <a:ext cx="6942926" cy="1015663"/>
          </a:xfrm>
          <a:prstGeom prst="rect">
            <a:avLst/>
          </a:prstGeom>
          <a:noFill/>
        </p:spPr>
        <p:txBody>
          <a:bodyPr wrap="none" rtlCol="0">
            <a:spAutoFit/>
          </a:bodyPr>
          <a:lstStyle/>
          <a:p>
            <a:r>
              <a:rPr lang="en-AU" sz="1800" kern="1200" dirty="0">
                <a:solidFill>
                  <a:schemeClr val="dk1"/>
                </a:solidFill>
                <a:effectLst/>
                <a:latin typeface="+mn-lt"/>
                <a:ea typeface="+mn-ea"/>
                <a:cs typeface="+mn-cs"/>
              </a:rPr>
              <a:t>Consider a range of strategies to represent ideas and explain and </a:t>
            </a:r>
          </a:p>
          <a:p>
            <a:r>
              <a:rPr lang="en-AU" sz="1800" kern="1200" dirty="0">
                <a:solidFill>
                  <a:schemeClr val="dk1"/>
                </a:solidFill>
                <a:effectLst/>
                <a:latin typeface="+mn-lt"/>
                <a:ea typeface="+mn-ea"/>
                <a:cs typeface="+mn-cs"/>
              </a:rPr>
              <a:t>justify thinking processes to others </a:t>
            </a:r>
            <a:r>
              <a:rPr lang="en-AU" sz="1800" u="sng" kern="1200" dirty="0">
                <a:solidFill>
                  <a:schemeClr val="dk1"/>
                </a:solidFill>
                <a:effectLst/>
                <a:latin typeface="+mn-lt"/>
                <a:ea typeface="+mn-ea"/>
                <a:cs typeface="+mn-cs"/>
                <a:hlinkClick r:id="rId3" tooltip="View elaborations and additional details of VCCCTM040"/>
              </a:rPr>
              <a:t>(VCCCTM040)</a:t>
            </a:r>
            <a:endParaRPr lang="en-AU" sz="1800" kern="1200" dirty="0">
              <a:solidFill>
                <a:schemeClr val="dk1"/>
              </a:solidFill>
              <a:effectLst/>
              <a:latin typeface="+mn-lt"/>
              <a:ea typeface="+mn-ea"/>
              <a:cs typeface="+mn-cs"/>
            </a:endParaRPr>
          </a:p>
          <a:p>
            <a:endParaRPr lang="en-AU" dirty="0"/>
          </a:p>
        </p:txBody>
      </p:sp>
    </p:spTree>
    <p:extLst>
      <p:ext uri="{BB962C8B-B14F-4D97-AF65-F5344CB8AC3E}">
        <p14:creationId xmlns:p14="http://schemas.microsoft.com/office/powerpoint/2010/main" val="3250918877"/>
      </p:ext>
    </p:extLst>
  </p:cSld>
  <p:clrMapOvr>
    <a:masterClrMapping/>
  </p:clrMapOvr>
  <p:transition/>
</p:sld>
</file>

<file path=ppt/theme/theme1.xml><?xml version="1.0" encoding="utf-8"?>
<a:theme xmlns:a="http://schemas.openxmlformats.org/drawingml/2006/main" name="VCAA Powerpoint Template">
  <a:themeElements>
    <a:clrScheme name="Custom 1">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0066FF"/>
      </a:hlink>
      <a:folHlink>
        <a:srgbClr val="808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2.xml><?xml version="1.0" encoding="utf-8"?>
<ds:datastoreItem xmlns:ds="http://schemas.openxmlformats.org/officeDocument/2006/customXml" ds:itemID="{CB5D4998-E244-425E-A785-DC42E28E37E5}"/>
</file>

<file path=customXml/itemProps3.xml><?xml version="1.0" encoding="utf-8"?>
<ds:datastoreItem xmlns:ds="http://schemas.openxmlformats.org/officeDocument/2006/customXml" ds:itemID="{74C10D6F-BCFD-4CED-BCD0-BD434EE4B160}">
  <ds:schemaRef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47844</TotalTime>
  <Words>5116</Words>
  <Application>Microsoft Office PowerPoint</Application>
  <PresentationFormat>On-screen Show (16:9)</PresentationFormat>
  <Paragraphs>462</Paragraphs>
  <Slides>29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vt:lpstr>
      <vt:lpstr>Arial Narrow</vt:lpstr>
      <vt:lpstr>Calibri</vt:lpstr>
      <vt:lpstr>Times New Roman</vt:lpstr>
      <vt:lpstr>Verdana</vt:lpstr>
      <vt:lpstr>VCAA Powerpoint Template</vt:lpstr>
      <vt:lpstr>Linking Design and Technologies and the Capabilities</vt:lpstr>
      <vt:lpstr>Objectives</vt:lpstr>
      <vt:lpstr>Design and Technologies         Capabilities</vt:lpstr>
      <vt:lpstr>Capabilities        Design and Technologies</vt:lpstr>
      <vt:lpstr>Planning </vt:lpstr>
      <vt:lpstr>Critical and Creative Thinking</vt:lpstr>
      <vt:lpstr>CCT example, Levels 7 and 8</vt:lpstr>
      <vt:lpstr>PowerPoint Presentation</vt:lpstr>
      <vt:lpstr>Teaching strategies</vt:lpstr>
      <vt:lpstr>Personal and Social Capability</vt:lpstr>
      <vt:lpstr>PowerPoint Presentation</vt:lpstr>
      <vt:lpstr>Teaching strategies</vt:lpstr>
      <vt:lpstr>Ethical Capability</vt:lpstr>
      <vt:lpstr>PowerPoint Presentation</vt:lpstr>
      <vt:lpstr>Teaching strategies</vt:lpstr>
      <vt:lpstr>Intercultural Capability</vt:lpstr>
      <vt:lpstr>PowerPoint Presentation</vt:lpstr>
      <vt:lpstr>Teaching strategies</vt:lpstr>
      <vt:lpstr>Transfer to new situations</vt:lpstr>
      <vt:lpstr>Assessment method examples</vt:lpstr>
      <vt:lpstr>Which capability? What to look for</vt:lpstr>
      <vt:lpstr>Resources</vt:lpstr>
      <vt:lpstr>Resources</vt:lpstr>
      <vt:lpstr>Resources</vt:lpstr>
      <vt:lpstr>Types of resources</vt:lpstr>
      <vt:lpstr>Resources</vt:lpstr>
      <vt:lpstr>Resources</vt:lpstr>
      <vt:lpstr>Questions?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Garner, Georgina K</cp:lastModifiedBy>
  <cp:revision>343</cp:revision>
  <dcterms:created xsi:type="dcterms:W3CDTF">2019-11-06T22:47:18Z</dcterms:created>
  <dcterms:modified xsi:type="dcterms:W3CDTF">2022-10-14T03:31:32Z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