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Layouts/slideLayout22.xml" ContentType="application/vnd.openxmlformats-officedocument.presentationml.slideLayout+xml"/>
  <Override PartName="/ppt/slideMasters/slideMaster2.xml" ContentType="application/vnd.openxmlformats-officedocument.presentationml.slideMaster+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7" r:id="rId3"/>
    <p:sldId id="258" r:id="rId4"/>
    <p:sldId id="262" r:id="rId5"/>
    <p:sldId id="263" r:id="rId6"/>
    <p:sldId id="270" r:id="rId7"/>
    <p:sldId id="264" r:id="rId8"/>
    <p:sldId id="269" r:id="rId9"/>
    <p:sldId id="265" r:id="rId10"/>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433340839"/>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565370688"/>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36951851"/>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24043221"/>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43978293"/>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44447921"/>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1284675"/>
      </p:ext>
    </p:extLst>
  </p:cSld>
  <p:clrMapOvr>
    <a:masterClrMapping/>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029096"/>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34672048"/>
      </p:ext>
    </p:extLst>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061762512"/>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4404162"/>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extLst>
      <p:ext uri="{BB962C8B-B14F-4D97-AF65-F5344CB8AC3E}">
        <p14:creationId xmlns:p14="http://schemas.microsoft.com/office/powerpoint/2010/main" val="1335805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Introducing Design </a:t>
            </a:r>
            <a:r>
              <a:rPr lang="en-AU" smtClean="0"/>
              <a:t>and Technologies</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1143000"/>
          </a:xfrm>
        </p:spPr>
        <p:txBody>
          <a:bodyPr/>
          <a:lstStyle/>
          <a:p>
            <a:r>
              <a:rPr lang="en-AU" dirty="0" smtClean="0"/>
              <a:t>Aims</a:t>
            </a:r>
            <a:endParaRPr lang="en-AU" dirty="0"/>
          </a:p>
        </p:txBody>
      </p:sp>
      <p:sp>
        <p:nvSpPr>
          <p:cNvPr id="3" name="Content Placeholder 2"/>
          <p:cNvSpPr>
            <a:spLocks noGrp="1"/>
          </p:cNvSpPr>
          <p:nvPr>
            <p:ph idx="1"/>
          </p:nvPr>
        </p:nvSpPr>
        <p:spPr>
          <a:xfrm>
            <a:off x="323528" y="1196752"/>
            <a:ext cx="8424936" cy="3962400"/>
          </a:xfrm>
        </p:spPr>
        <p:txBody>
          <a:bodyPr/>
          <a:lstStyle/>
          <a:p>
            <a:pPr marL="0" indent="0">
              <a:buNone/>
            </a:pPr>
            <a:r>
              <a:rPr lang="en-US" sz="2000" b="0" dirty="0"/>
              <a:t>Design and Technologies aims to develop the knowledge, understanding and skills to ensure that </a:t>
            </a:r>
            <a:r>
              <a:rPr lang="en-US" sz="2000" b="0" dirty="0" smtClean="0"/>
              <a:t>students:</a:t>
            </a:r>
            <a:endParaRPr lang="en-US" sz="2000" b="0" dirty="0"/>
          </a:p>
          <a:p>
            <a:pPr>
              <a:buFont typeface="Arial" panose="020B0604020202020204" pitchFamily="34" charset="0"/>
              <a:buChar char="•"/>
            </a:pPr>
            <a:r>
              <a:rPr lang="en-US" sz="2000" b="0" dirty="0"/>
              <a:t>become critical users of technologies, and designers and producers of designed solutions</a:t>
            </a:r>
          </a:p>
          <a:p>
            <a:pPr>
              <a:buFont typeface="Arial" panose="020B0604020202020204" pitchFamily="34" charset="0"/>
              <a:buChar char="•"/>
            </a:pPr>
            <a:r>
              <a:rPr lang="en-US" sz="2000" b="0" dirty="0"/>
              <a:t>can investigate, generate and critique designed solutions for sustainable futures</a:t>
            </a:r>
          </a:p>
          <a:p>
            <a:pPr>
              <a:buFont typeface="Arial" panose="020B0604020202020204" pitchFamily="34" charset="0"/>
              <a:buChar char="•"/>
            </a:pPr>
            <a:r>
              <a:rPr lang="en-US" sz="2000" b="0" dirty="0"/>
              <a:t>use design and systems thinking to generate innovative and ethical design ideas, and communicate these to a range of audiences</a:t>
            </a:r>
          </a:p>
          <a:p>
            <a:pPr>
              <a:buFont typeface="Arial" panose="020B0604020202020204" pitchFamily="34" charset="0"/>
              <a:buChar char="•"/>
            </a:pPr>
            <a:r>
              <a:rPr lang="en-US" sz="2000" b="0" dirty="0"/>
              <a:t>create designed solutions suitable for a range of contexts by creatively selecting and safely manipulating a range of materials, systems, components, tools and equipment</a:t>
            </a:r>
          </a:p>
          <a:p>
            <a:pPr>
              <a:buFont typeface="Arial" panose="020B0604020202020204" pitchFamily="34" charset="0"/>
              <a:buChar char="•"/>
            </a:pPr>
            <a:r>
              <a:rPr lang="en-US" sz="2000" b="0" dirty="0"/>
              <a:t>learn how to transfer the knowledge and skills from design and technologies to new situations</a:t>
            </a:r>
          </a:p>
          <a:p>
            <a:pPr>
              <a:buFont typeface="Arial" panose="020B0604020202020204" pitchFamily="34" charset="0"/>
              <a:buChar char="•"/>
            </a:pPr>
            <a:r>
              <a:rPr lang="en-US" sz="2000" b="0" dirty="0"/>
              <a:t>understand the roles and responsibilities of people in design and technologies occupations, and how they contribute to society.</a:t>
            </a:r>
            <a:endParaRPr lang="en-AU" sz="2000" dirty="0"/>
          </a:p>
        </p:txBody>
      </p:sp>
    </p:spTree>
    <p:extLst>
      <p:ext uri="{BB962C8B-B14F-4D97-AF65-F5344CB8AC3E}">
        <p14:creationId xmlns:p14="http://schemas.microsoft.com/office/powerpoint/2010/main" val="31575258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032" y="341784"/>
            <a:ext cx="7772400" cy="1143000"/>
          </a:xfrm>
        </p:spPr>
        <p:txBody>
          <a:bodyPr/>
          <a:lstStyle/>
          <a:p>
            <a:r>
              <a:rPr lang="en-AU" dirty="0" smtClean="0"/>
              <a:t>Structure</a:t>
            </a:r>
            <a:endParaRPr lang="en-AU" dirty="0"/>
          </a:p>
        </p:txBody>
      </p:sp>
      <p:sp>
        <p:nvSpPr>
          <p:cNvPr id="6" name="TextBox 5"/>
          <p:cNvSpPr txBox="1"/>
          <p:nvPr/>
        </p:nvSpPr>
        <p:spPr>
          <a:xfrm>
            <a:off x="611560" y="1291777"/>
            <a:ext cx="7848872" cy="400110"/>
          </a:xfrm>
          <a:prstGeom prst="rect">
            <a:avLst/>
          </a:prstGeom>
          <a:noFill/>
        </p:spPr>
        <p:txBody>
          <a:bodyPr wrap="square" rtlCol="0">
            <a:spAutoFit/>
          </a:bodyPr>
          <a:lstStyle/>
          <a:p>
            <a:r>
              <a:rPr lang="en-AU" sz="2000" b="1" dirty="0" smtClean="0">
                <a:solidFill>
                  <a:prstClr val="black"/>
                </a:solidFill>
                <a:latin typeface="Arial"/>
              </a:rPr>
              <a:t>Strands and sub-strands</a:t>
            </a:r>
            <a:endParaRPr lang="en-AU" sz="2000" b="1" dirty="0">
              <a:solidFill>
                <a:prstClr val="black"/>
              </a:solidFill>
              <a:latin typeface="Arial"/>
            </a:endParaRPr>
          </a:p>
        </p:txBody>
      </p:sp>
      <p:pic>
        <p:nvPicPr>
          <p:cNvPr id="1025"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5056" y="1844824"/>
            <a:ext cx="8421880"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33509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00808"/>
            <a:ext cx="7772400" cy="3962400"/>
          </a:xfrm>
        </p:spPr>
        <p:txBody>
          <a:bodyPr/>
          <a:lstStyle/>
          <a:p>
            <a:pPr marL="0" indent="0">
              <a:buNone/>
            </a:pPr>
            <a:r>
              <a:rPr lang="en-US" sz="2400" dirty="0">
                <a:solidFill>
                  <a:prstClr val="black"/>
                </a:solidFill>
              </a:rPr>
              <a:t>Achievement </a:t>
            </a:r>
            <a:r>
              <a:rPr lang="en-US" sz="2400" dirty="0" smtClean="0">
                <a:solidFill>
                  <a:prstClr val="black"/>
                </a:solidFill>
              </a:rPr>
              <a:t>standards</a:t>
            </a:r>
          </a:p>
          <a:p>
            <a:pPr marL="0" indent="0">
              <a:buNone/>
            </a:pPr>
            <a:endParaRPr lang="en-US" sz="1200" dirty="0">
              <a:solidFill>
                <a:prstClr val="black"/>
              </a:solidFill>
            </a:endParaRPr>
          </a:p>
          <a:p>
            <a:pPr>
              <a:buFont typeface="Arial" panose="020B0604020202020204" pitchFamily="34" charset="0"/>
              <a:buChar char="•"/>
            </a:pPr>
            <a:r>
              <a:rPr lang="en-US" sz="2200" b="0" dirty="0" smtClean="0">
                <a:solidFill>
                  <a:prstClr val="black"/>
                </a:solidFill>
              </a:rPr>
              <a:t>The </a:t>
            </a:r>
            <a:r>
              <a:rPr lang="en-US" sz="2200" b="0" dirty="0">
                <a:solidFill>
                  <a:prstClr val="black"/>
                </a:solidFill>
              </a:rPr>
              <a:t>first achievement standard at Foundation – Level 2, and then at Levels 4, 6, 8 and 10. </a:t>
            </a:r>
          </a:p>
          <a:p>
            <a:pPr>
              <a:buFont typeface="Arial" panose="020B0604020202020204" pitchFamily="34" charset="0"/>
              <a:buChar char="•"/>
            </a:pPr>
            <a:r>
              <a:rPr lang="en-US" sz="2200" b="0" dirty="0">
                <a:solidFill>
                  <a:prstClr val="black"/>
                </a:solidFill>
              </a:rPr>
              <a:t>A curriculum for students with disabilities is provided in this learning area. The Level A - D continuum contains one content description for each strand. This provides greater flexibility to schools when developing their teaching and learning programs</a:t>
            </a:r>
            <a:r>
              <a:rPr lang="en-US" sz="2400" b="0" dirty="0">
                <a:solidFill>
                  <a:prstClr val="black"/>
                </a:solidFill>
              </a:rPr>
              <a:t>.</a:t>
            </a:r>
            <a:endParaRPr lang="en-AU" sz="2400" b="0" dirty="0">
              <a:solidFill>
                <a:prstClr val="black"/>
              </a:solidFill>
            </a:endParaRPr>
          </a:p>
          <a:p>
            <a:endParaRPr lang="en-AU" dirty="0"/>
          </a:p>
        </p:txBody>
      </p:sp>
      <p:sp>
        <p:nvSpPr>
          <p:cNvPr id="4" name="Title 1"/>
          <p:cNvSpPr>
            <a:spLocks noGrp="1"/>
          </p:cNvSpPr>
          <p:nvPr>
            <p:ph type="title"/>
          </p:nvPr>
        </p:nvSpPr>
        <p:spPr/>
        <p:txBody>
          <a:bodyPr/>
          <a:lstStyle/>
          <a:p>
            <a:r>
              <a:rPr lang="en-AU" dirty="0" smtClean="0"/>
              <a:t>Structure</a:t>
            </a:r>
            <a:endParaRPr lang="en-AU" dirty="0"/>
          </a:p>
        </p:txBody>
      </p:sp>
    </p:spTree>
    <p:extLst>
      <p:ext uri="{BB962C8B-B14F-4D97-AF65-F5344CB8AC3E}">
        <p14:creationId xmlns:p14="http://schemas.microsoft.com/office/powerpoint/2010/main" val="2268159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008112"/>
          </a:xfrm>
        </p:spPr>
        <p:txBody>
          <a:bodyPr/>
          <a:lstStyle/>
          <a:p>
            <a:r>
              <a:rPr lang="en-AU" dirty="0" smtClean="0"/>
              <a:t>Key messages</a:t>
            </a:r>
            <a:endParaRPr lang="en-AU" dirty="0"/>
          </a:p>
        </p:txBody>
      </p:sp>
      <p:sp>
        <p:nvSpPr>
          <p:cNvPr id="3" name="Content Placeholder 2"/>
          <p:cNvSpPr>
            <a:spLocks noGrp="1"/>
          </p:cNvSpPr>
          <p:nvPr>
            <p:ph idx="1"/>
          </p:nvPr>
        </p:nvSpPr>
        <p:spPr>
          <a:xfrm>
            <a:off x="251520" y="980728"/>
            <a:ext cx="8784976" cy="3672408"/>
          </a:xfrm>
        </p:spPr>
        <p:txBody>
          <a:bodyPr/>
          <a:lstStyle/>
          <a:p>
            <a:pPr marL="0" indent="0">
              <a:buNone/>
            </a:pPr>
            <a:r>
              <a:rPr lang="en-US" sz="1400" dirty="0" smtClean="0"/>
              <a:t>Technologies </a:t>
            </a:r>
            <a:r>
              <a:rPr lang="en-US" sz="1400" dirty="0"/>
              <a:t>contexts </a:t>
            </a:r>
            <a:endParaRPr lang="en-US" sz="1400" dirty="0" smtClean="0"/>
          </a:p>
          <a:p>
            <a:pPr marL="0" indent="0">
              <a:buNone/>
            </a:pPr>
            <a:r>
              <a:rPr lang="en-US" sz="1400" dirty="0" smtClean="0"/>
              <a:t>Engineering principles and systems</a:t>
            </a:r>
          </a:p>
          <a:p>
            <a:pPr>
              <a:buFont typeface="Arial" panose="020B0604020202020204" pitchFamily="34" charset="0"/>
              <a:buChar char="•"/>
            </a:pPr>
            <a:r>
              <a:rPr lang="en-US" sz="1400" b="0" dirty="0"/>
              <a:t>explores how forces can be used to create light, sound, heat, movement, control or support in systems </a:t>
            </a:r>
          </a:p>
          <a:p>
            <a:pPr>
              <a:buFont typeface="Arial" panose="020B0604020202020204" pitchFamily="34" charset="0"/>
              <a:buChar char="•"/>
            </a:pPr>
            <a:r>
              <a:rPr lang="en-US" sz="1400" b="0" dirty="0"/>
              <a:t>students develop an understanding of how forces and the properties of materials affect the </a:t>
            </a:r>
            <a:r>
              <a:rPr lang="en-US" sz="1400" b="0" dirty="0" err="1"/>
              <a:t>behaviour</a:t>
            </a:r>
            <a:r>
              <a:rPr lang="en-US" sz="1400" b="0" dirty="0"/>
              <a:t> and performance of designed engineering </a:t>
            </a:r>
            <a:r>
              <a:rPr lang="en-US" sz="1400" b="0" dirty="0" smtClean="0"/>
              <a:t>solutions</a:t>
            </a:r>
          </a:p>
          <a:p>
            <a:pPr marL="0" indent="0">
              <a:buNone/>
            </a:pPr>
            <a:r>
              <a:rPr lang="en-US" sz="1400" dirty="0" smtClean="0"/>
              <a:t>Food and </a:t>
            </a:r>
            <a:r>
              <a:rPr lang="en-US" sz="1400" dirty="0" err="1" smtClean="0"/>
              <a:t>fibre</a:t>
            </a:r>
            <a:r>
              <a:rPr lang="en-US" sz="1400" dirty="0" smtClean="0"/>
              <a:t> production</a:t>
            </a:r>
          </a:p>
          <a:p>
            <a:pPr>
              <a:buFont typeface="Arial" panose="020B0604020202020204" pitchFamily="34" charset="0"/>
              <a:buChar char="•"/>
            </a:pPr>
            <a:r>
              <a:rPr lang="en-US" sz="1400" b="0" dirty="0"/>
              <a:t>focuses on food and </a:t>
            </a:r>
            <a:r>
              <a:rPr lang="en-US" sz="1400" b="0" dirty="0" err="1"/>
              <a:t>fibre</a:t>
            </a:r>
            <a:r>
              <a:rPr lang="en-US" sz="1400" b="0" dirty="0"/>
              <a:t> as human-produced or harvested resources, and how food and </a:t>
            </a:r>
            <a:r>
              <a:rPr lang="en-US" sz="1400" b="0" dirty="0" err="1"/>
              <a:t>fibre</a:t>
            </a:r>
            <a:r>
              <a:rPr lang="en-US" sz="1400" b="0" dirty="0"/>
              <a:t> are produced in managed environments such as farms or plantations, or harvested from wild stocks.</a:t>
            </a:r>
          </a:p>
          <a:p>
            <a:pPr>
              <a:buFont typeface="Arial" panose="020B0604020202020204" pitchFamily="34" charset="0"/>
              <a:buChar char="•"/>
            </a:pPr>
            <a:r>
              <a:rPr lang="en-US" sz="1400" b="0" dirty="0"/>
              <a:t>develop an </a:t>
            </a:r>
            <a:r>
              <a:rPr lang="en-US" sz="1400" b="0" dirty="0" smtClean="0"/>
              <a:t>understanding of </a:t>
            </a:r>
            <a:r>
              <a:rPr lang="en-US" sz="1400" b="0" dirty="0"/>
              <a:t>the challenges involved in managing these resources within sustainable agricultural systems. </a:t>
            </a:r>
          </a:p>
          <a:p>
            <a:pPr>
              <a:buFont typeface="Arial" panose="020B0604020202020204" pitchFamily="34" charset="0"/>
              <a:buChar char="•"/>
            </a:pPr>
            <a:r>
              <a:rPr lang="en-US" sz="1400" b="0" dirty="0"/>
              <a:t>develop their knowledge and understanding about the managed systems that produce food and </a:t>
            </a:r>
            <a:r>
              <a:rPr lang="en-US" sz="1400" b="0" dirty="0" err="1"/>
              <a:t>fibre</a:t>
            </a:r>
            <a:r>
              <a:rPr lang="en-US" sz="1400" b="0" dirty="0"/>
              <a:t> through creating designed solutions</a:t>
            </a:r>
            <a:r>
              <a:rPr lang="en-US" sz="1400" b="0" dirty="0" smtClean="0"/>
              <a:t>.</a:t>
            </a:r>
          </a:p>
          <a:p>
            <a:pPr marL="0" indent="0">
              <a:buNone/>
            </a:pPr>
            <a:r>
              <a:rPr lang="en-US" sz="1400" dirty="0" smtClean="0"/>
              <a:t>Food </a:t>
            </a:r>
            <a:r>
              <a:rPr lang="en-US" sz="1400" dirty="0" err="1" smtClean="0"/>
              <a:t>specialisations</a:t>
            </a:r>
            <a:endParaRPr lang="en-US" sz="1400" dirty="0" smtClean="0"/>
          </a:p>
          <a:p>
            <a:pPr>
              <a:buFont typeface="Arial" panose="020B0604020202020204" pitchFamily="34" charset="0"/>
              <a:buChar char="•"/>
            </a:pPr>
            <a:r>
              <a:rPr lang="en-US" sz="1400" b="0" dirty="0"/>
              <a:t>explores the application of nutrition principles and the characteristics and properties of food, food selection and preparation, and contemporary food issues. </a:t>
            </a:r>
          </a:p>
          <a:p>
            <a:pPr>
              <a:buFont typeface="Arial" panose="020B0604020202020204" pitchFamily="34" charset="0"/>
              <a:buChar char="•"/>
            </a:pPr>
            <a:r>
              <a:rPr lang="en-US" sz="1400" b="0" dirty="0"/>
              <a:t>come to understand the importance of a variety of foods, sound nutrition principles, food preparation skills and food </a:t>
            </a:r>
            <a:r>
              <a:rPr lang="en-US" sz="1400" b="0" dirty="0" smtClean="0"/>
              <a:t>safety</a:t>
            </a:r>
          </a:p>
          <a:p>
            <a:pPr marL="0" indent="0">
              <a:buNone/>
            </a:pPr>
            <a:r>
              <a:rPr lang="en-US" sz="1400" dirty="0" smtClean="0"/>
              <a:t>Materials and technologies </a:t>
            </a:r>
            <a:r>
              <a:rPr lang="en-US" sz="1400" dirty="0" err="1" smtClean="0"/>
              <a:t>specialisations</a:t>
            </a:r>
            <a:endParaRPr lang="en-US" sz="1400" dirty="0" smtClean="0"/>
          </a:p>
          <a:p>
            <a:pPr>
              <a:buFont typeface="Arial" panose="020B0604020202020204" pitchFamily="34" charset="0"/>
              <a:buChar char="•"/>
            </a:pPr>
            <a:r>
              <a:rPr lang="en-US" sz="1400" b="0" dirty="0"/>
              <a:t>explores a broad range of traditional, contemporary and emerging materials, and specialist areas that involve an extensive use of technologies. </a:t>
            </a:r>
          </a:p>
          <a:p>
            <a:pPr>
              <a:buFont typeface="Arial" panose="020B0604020202020204" pitchFamily="34" charset="0"/>
              <a:buChar char="•"/>
            </a:pPr>
            <a:r>
              <a:rPr lang="en-US" sz="1400" b="0" dirty="0"/>
              <a:t>students learn to make ethical and sustainable decisions about designed solutions and processes by learning about and working with materials and production processes.</a:t>
            </a:r>
          </a:p>
          <a:p>
            <a:pPr marL="0" indent="0">
              <a:buNone/>
            </a:pPr>
            <a:endParaRPr lang="en-US" sz="1400" b="0" dirty="0" smtClean="0"/>
          </a:p>
          <a:p>
            <a:pPr marL="0" indent="0">
              <a:buNone/>
            </a:pPr>
            <a:endParaRPr lang="en-AU" dirty="0"/>
          </a:p>
        </p:txBody>
      </p:sp>
    </p:spTree>
    <p:extLst>
      <p:ext uri="{BB962C8B-B14F-4D97-AF65-F5344CB8AC3E}">
        <p14:creationId xmlns:p14="http://schemas.microsoft.com/office/powerpoint/2010/main" val="15576890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43000"/>
          </a:xfrm>
        </p:spPr>
        <p:txBody>
          <a:bodyPr/>
          <a:lstStyle/>
          <a:p>
            <a:r>
              <a:rPr lang="en-AU" dirty="0" smtClean="0"/>
              <a:t>Key messages</a:t>
            </a:r>
            <a:endParaRPr lang="en-AU" dirty="0"/>
          </a:p>
        </p:txBody>
      </p:sp>
      <p:sp>
        <p:nvSpPr>
          <p:cNvPr id="3" name="Content Placeholder 2"/>
          <p:cNvSpPr>
            <a:spLocks noGrp="1"/>
          </p:cNvSpPr>
          <p:nvPr>
            <p:ph idx="1"/>
          </p:nvPr>
        </p:nvSpPr>
        <p:spPr>
          <a:xfrm>
            <a:off x="395536" y="1340768"/>
            <a:ext cx="8352928" cy="3962400"/>
          </a:xfrm>
        </p:spPr>
        <p:txBody>
          <a:bodyPr/>
          <a:lstStyle/>
          <a:p>
            <a:pPr>
              <a:buFont typeface="Arial" panose="020B0604020202020204" pitchFamily="34" charset="0"/>
              <a:buChar char="•"/>
            </a:pPr>
            <a:r>
              <a:rPr lang="en-US" sz="2000" b="0" dirty="0"/>
              <a:t>Teaching and learning programs will typically integrate content from each strand. By the end of each band level, students will have had the opportunity to create different types of designed solutions that addresses all four sub-strands from Technologies Contexts. </a:t>
            </a:r>
          </a:p>
          <a:p>
            <a:pPr>
              <a:buFont typeface="Arial" panose="020B0604020202020204" pitchFamily="34" charset="0"/>
              <a:buChar char="•"/>
            </a:pPr>
            <a:r>
              <a:rPr lang="en-US" sz="2000" b="0" dirty="0" smtClean="0"/>
              <a:t>The </a:t>
            </a:r>
            <a:r>
              <a:rPr lang="en-US" sz="2000" b="0" dirty="0"/>
              <a:t>combination of contexts and types of designed solutions is a school decision</a:t>
            </a:r>
            <a:r>
              <a:rPr lang="en-US" sz="2000" b="0" dirty="0" smtClean="0"/>
              <a:t>.</a:t>
            </a:r>
          </a:p>
          <a:p>
            <a:pPr>
              <a:buFont typeface="Arial" panose="020B0604020202020204" pitchFamily="34" charset="0"/>
              <a:buChar char="•"/>
            </a:pPr>
            <a:r>
              <a:rPr lang="en-US" sz="2000" b="0" dirty="0"/>
              <a:t>Students spend a substantial amount of time engaged in developing processes and production skills</a:t>
            </a:r>
            <a:r>
              <a:rPr lang="en-US" sz="2000" b="0" dirty="0" smtClean="0"/>
              <a:t>.</a:t>
            </a:r>
            <a:r>
              <a:rPr lang="en-US" sz="2000" dirty="0"/>
              <a:t> </a:t>
            </a:r>
            <a:endParaRPr lang="en-US" sz="2000" dirty="0" smtClean="0"/>
          </a:p>
          <a:p>
            <a:pPr>
              <a:buFont typeface="Arial" panose="020B0604020202020204" pitchFamily="34" charset="0"/>
              <a:buChar char="•"/>
            </a:pPr>
            <a:r>
              <a:rPr lang="en-US" sz="2000" b="0" dirty="0" smtClean="0"/>
              <a:t>Design </a:t>
            </a:r>
            <a:r>
              <a:rPr lang="en-US" sz="2000" b="0" dirty="0"/>
              <a:t>thinking underpins learning in Design and Technologies. Design processes require students to identify and investigate a need or an opportunity, to generate, plan, manage and create designed solutions, and evaluate products and processes. Consideration of economic, environmental and social impacts that result from designed solutions are </a:t>
            </a:r>
            <a:r>
              <a:rPr lang="en-US" sz="2000" b="0" dirty="0" smtClean="0"/>
              <a:t>core.</a:t>
            </a:r>
            <a:endParaRPr lang="en-US" sz="2000" b="0" dirty="0" smtClean="0"/>
          </a:p>
          <a:p>
            <a:pPr marL="0" indent="0">
              <a:buNone/>
            </a:pPr>
            <a:endParaRPr lang="en-US" sz="2000" b="0" dirty="0" smtClean="0"/>
          </a:p>
          <a:p>
            <a:pPr marL="0" indent="0">
              <a:buNone/>
            </a:pPr>
            <a:endParaRPr lang="en-AU" dirty="0"/>
          </a:p>
        </p:txBody>
      </p:sp>
    </p:spTree>
    <p:extLst>
      <p:ext uri="{BB962C8B-B14F-4D97-AF65-F5344CB8AC3E}">
        <p14:creationId xmlns:p14="http://schemas.microsoft.com/office/powerpoint/2010/main" val="26801484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772400" cy="1008112"/>
          </a:xfrm>
        </p:spPr>
        <p:txBody>
          <a:bodyPr/>
          <a:lstStyle/>
          <a:p>
            <a:r>
              <a:rPr lang="en-AU" dirty="0" smtClean="0"/>
              <a:t>Key messages</a:t>
            </a:r>
            <a:endParaRPr lang="en-AU" dirty="0"/>
          </a:p>
        </p:txBody>
      </p:sp>
      <p:sp>
        <p:nvSpPr>
          <p:cNvPr id="3" name="Content Placeholder 2"/>
          <p:cNvSpPr>
            <a:spLocks noGrp="1"/>
          </p:cNvSpPr>
          <p:nvPr>
            <p:ph idx="1"/>
          </p:nvPr>
        </p:nvSpPr>
        <p:spPr>
          <a:xfrm>
            <a:off x="395536" y="1196752"/>
            <a:ext cx="8280920" cy="3962400"/>
          </a:xfrm>
        </p:spPr>
        <p:txBody>
          <a:bodyPr/>
          <a:lstStyle/>
          <a:p>
            <a:pPr marL="0" indent="0">
              <a:buNone/>
            </a:pPr>
            <a:r>
              <a:rPr lang="en-AU" sz="2000" dirty="0" smtClean="0"/>
              <a:t>Curriculum connections</a:t>
            </a:r>
          </a:p>
          <a:p>
            <a:pPr marL="0" indent="0">
              <a:buNone/>
            </a:pPr>
            <a:r>
              <a:rPr lang="en-AU" sz="1800" dirty="0"/>
              <a:t>Design</a:t>
            </a:r>
          </a:p>
          <a:p>
            <a:pPr marL="0" indent="0">
              <a:buNone/>
            </a:pPr>
            <a:r>
              <a:rPr lang="en-US" sz="1800" b="0" dirty="0"/>
              <a:t>Design thinking and design processes feature significantly in Design and Technologies, Digital Technologies, and The Arts. Design thinking and design processes are also examples of critical and creative thinking</a:t>
            </a:r>
            <a:r>
              <a:rPr lang="en-US" sz="1800" b="0" dirty="0" smtClean="0"/>
              <a:t>.</a:t>
            </a:r>
          </a:p>
          <a:p>
            <a:pPr marL="0" indent="0">
              <a:buNone/>
            </a:pPr>
            <a:r>
              <a:rPr lang="en-AU" sz="1800" dirty="0"/>
              <a:t>Food and nutrition</a:t>
            </a:r>
          </a:p>
          <a:p>
            <a:pPr marL="0" indent="0">
              <a:buNone/>
            </a:pPr>
            <a:r>
              <a:rPr lang="en-US" sz="1800" b="0" dirty="0"/>
              <a:t>In the Victorian Curriculum, students are taught about food and nutrition in Health and Physical Education and in Design and Technologies</a:t>
            </a:r>
            <a:r>
              <a:rPr lang="en-US" sz="1800" b="0" dirty="0" smtClean="0"/>
              <a:t>.</a:t>
            </a:r>
          </a:p>
          <a:p>
            <a:pPr marL="0" indent="0">
              <a:buNone/>
            </a:pPr>
            <a:r>
              <a:rPr lang="en-AU" sz="1800" dirty="0"/>
              <a:t>Home </a:t>
            </a:r>
            <a:r>
              <a:rPr lang="en-AU" sz="1800" dirty="0" smtClean="0"/>
              <a:t>Economics</a:t>
            </a:r>
            <a:r>
              <a:rPr lang="en-AU" sz="1800" b="0" i="1" dirty="0"/>
              <a:t> </a:t>
            </a:r>
          </a:p>
          <a:p>
            <a:pPr marL="0" indent="0">
              <a:buNone/>
            </a:pPr>
            <a:r>
              <a:rPr lang="en-US" sz="1800" b="0" dirty="0"/>
              <a:t>Where Home Economics is offered as a subject, the teaching and learning program is based on curriculum drawn from both Health and Physical Education and Design Technologies</a:t>
            </a:r>
            <a:r>
              <a:rPr lang="en-US" sz="1800" b="0" dirty="0" smtClean="0"/>
              <a:t>.</a:t>
            </a:r>
          </a:p>
          <a:p>
            <a:pPr marL="0" indent="0">
              <a:buNone/>
            </a:pPr>
            <a:r>
              <a:rPr lang="en-AU" sz="1800" dirty="0"/>
              <a:t>Multimedia </a:t>
            </a:r>
          </a:p>
          <a:p>
            <a:pPr marL="0" indent="0">
              <a:buNone/>
            </a:pPr>
            <a:r>
              <a:rPr lang="en-US" sz="1800" b="0" dirty="0"/>
              <a:t>Explicit content descriptions detailing the knowledge, understanding and skills that students must acquire in relation to multimedia are found in Digital Technologies and Media Arts.</a:t>
            </a:r>
            <a:endParaRPr lang="en-AU" sz="1800" b="0" dirty="0"/>
          </a:p>
          <a:p>
            <a:pPr marL="0" indent="0">
              <a:buNone/>
            </a:pPr>
            <a:endParaRPr lang="en-AU" sz="1600" dirty="0"/>
          </a:p>
        </p:txBody>
      </p:sp>
    </p:spTree>
    <p:extLst>
      <p:ext uri="{BB962C8B-B14F-4D97-AF65-F5344CB8AC3E}">
        <p14:creationId xmlns:p14="http://schemas.microsoft.com/office/powerpoint/2010/main" val="1748058276"/>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CAA Powerpoin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2DE77B-C510-4A4E-AE4E-E3C5E14207FC}"/>
</file>

<file path=customXml/itemProps2.xml><?xml version="1.0" encoding="utf-8"?>
<ds:datastoreItem xmlns:ds="http://schemas.openxmlformats.org/officeDocument/2006/customXml" ds:itemID="{FB995AA9-51BF-4EBD-B18A-9F264815979F}"/>
</file>

<file path=customXml/itemProps3.xml><?xml version="1.0" encoding="utf-8"?>
<ds:datastoreItem xmlns:ds="http://schemas.openxmlformats.org/officeDocument/2006/customXml" ds:itemID="{4BE35856-39DB-4FBB-A0D9-6EC185833EC3}"/>
</file>

<file path=docProps/app.xml><?xml version="1.0" encoding="utf-8"?>
<Properties xmlns="http://schemas.openxmlformats.org/officeDocument/2006/extended-properties" xmlns:vt="http://schemas.openxmlformats.org/officeDocument/2006/docPropsVTypes">
  <Template>F10 PPT Template</Template>
  <TotalTime>102</TotalTime>
  <Words>662</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F10 PPT Template</vt:lpstr>
      <vt:lpstr>VCAA Powerpoint Template</vt:lpstr>
      <vt:lpstr>Introducing Design and Technologies</vt:lpstr>
      <vt:lpstr>Victorian Curriculum F–10</vt:lpstr>
      <vt:lpstr>Aims</vt:lpstr>
      <vt:lpstr>Structure</vt:lpstr>
      <vt:lpstr>Structure</vt:lpstr>
      <vt:lpstr>Key messages</vt:lpstr>
      <vt:lpstr>Key messages</vt:lpstr>
      <vt:lpstr>Key messages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Design and Technologies</dc:title>
  <dc:creator>Fisher, Peter P</dc:creator>
  <cp:keywords>Design and Technologies, Powerpoint</cp:keywords>
  <cp:lastModifiedBy>Foster, Sharon A</cp:lastModifiedBy>
  <cp:revision>14</cp:revision>
  <dcterms:created xsi:type="dcterms:W3CDTF">2016-01-15T00:08:11Z</dcterms:created>
  <dcterms:modified xsi:type="dcterms:W3CDTF">2016-01-19T22:53:30Z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