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7" r:id="rId5"/>
    <p:sldId id="258" r:id="rId6"/>
    <p:sldId id="262" r:id="rId7"/>
    <p:sldId id="263" r:id="rId8"/>
    <p:sldId id="268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E3"/>
    <a:srgbClr val="0099CC"/>
    <a:srgbClr val="306278"/>
    <a:srgbClr val="468EAE"/>
    <a:srgbClr val="646566"/>
    <a:srgbClr val="C0C0C0"/>
    <a:srgbClr val="75AEC7"/>
    <a:srgbClr val="777879"/>
    <a:srgbClr val="303132"/>
    <a:srgbClr val="2A5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2" d="100"/>
          <a:sy n="102" d="100"/>
        </p:scale>
        <p:origin x="-180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138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2A6D20FD-8F03-4CD0-8EBE-BDFFACD302B2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5227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922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922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922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86DB27-C44E-42FC-8577-04AF19E06BB2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9700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245689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54801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19838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22853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26592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50836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58415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2944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2709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3008313" cy="8864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48680"/>
            <a:ext cx="5111750" cy="55774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61646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86814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 smtClean="0"/>
              <a:t> 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E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q"/>
        <a:defRPr sz="3000" b="1">
          <a:solidFill>
            <a:srgbClr val="30313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rgbClr val="30313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300">
          <a:solidFill>
            <a:srgbClr val="30313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victoriancurriculum.vcaa.vic.edu.au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Introducing </a:t>
            </a:r>
            <a:br>
              <a:rPr lang="en-AU" dirty="0" smtClean="0"/>
            </a:br>
            <a:r>
              <a:rPr lang="en-AU" dirty="0" smtClean="0"/>
              <a:t>Digital Technologies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13930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Victorian Curriculum F–10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4320480" cy="3962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sz="2000" b="0" dirty="0" smtClean="0"/>
              <a:t>Released in September 2015 as a central component of the Education State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000" b="0" dirty="0" smtClean="0"/>
              <a:t>Provides a stable foundation for the development and implementation of whole-school teaching and learning programs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000" b="0" dirty="0" smtClean="0"/>
              <a:t>The Victorian </a:t>
            </a:r>
            <a:r>
              <a:rPr lang="en-AU" sz="2000" b="0" dirty="0"/>
              <a:t>Curriculum </a:t>
            </a:r>
            <a:r>
              <a:rPr lang="en-AU" sz="2000" b="0" dirty="0" smtClean="0"/>
              <a:t>F–10 incorporates the Australian Curriculum and reflects Victorian priorities and standards</a:t>
            </a:r>
            <a:endParaRPr lang="en-AU" sz="2000" b="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013" y="2060848"/>
            <a:ext cx="4137467" cy="306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5445224"/>
            <a:ext cx="9036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>
                <a:latin typeface="+mn-lt"/>
                <a:hlinkClick r:id="rId3"/>
              </a:rPr>
              <a:t>http://victoriancurriculum.vcaa.vic.edu.au</a:t>
            </a:r>
            <a:r>
              <a:rPr lang="en-AU" sz="2000" dirty="0" smtClean="0">
                <a:latin typeface="+mn-lt"/>
                <a:hlinkClick r:id="rId3"/>
              </a:rPr>
              <a:t>/</a:t>
            </a:r>
            <a:r>
              <a:rPr lang="en-AU" sz="2000" dirty="0" smtClean="0">
                <a:latin typeface="+mn-lt"/>
              </a:rPr>
              <a:t> </a:t>
            </a:r>
            <a:endParaRPr lang="en-AU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39482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772400" cy="1143000"/>
          </a:xfrm>
        </p:spPr>
        <p:txBody>
          <a:bodyPr/>
          <a:lstStyle/>
          <a:p>
            <a:r>
              <a:rPr lang="en-AU" dirty="0" smtClean="0"/>
              <a:t>Aims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424936" cy="3962400"/>
          </a:xfrm>
        </p:spPr>
        <p:txBody>
          <a:bodyPr/>
          <a:lstStyle/>
          <a:p>
            <a:pPr marL="0" indent="0">
              <a:buNone/>
            </a:pPr>
            <a:r>
              <a:rPr lang="en-US" sz="2000" b="0" dirty="0"/>
              <a:t>The Digital Technologies curriculum aims to ensure that students can</a:t>
            </a:r>
            <a:r>
              <a:rPr lang="en-US" sz="2000" b="0" dirty="0" smtClean="0"/>
              <a:t>: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design, create, manage and evaluate sustainable and innovative digital solutions to meet and redefine current and future needs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use computational thinking and the key concepts of abstraction; data collection, representation and interpretation; specification, algorithms and development to create digital solutions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apply systems thinking to monitor, </a:t>
            </a:r>
            <a:r>
              <a:rPr lang="en-US" sz="2000" b="0" dirty="0" err="1"/>
              <a:t>analyse</a:t>
            </a:r>
            <a:r>
              <a:rPr lang="en-US" sz="2000" b="0" dirty="0"/>
              <a:t>, predict and shape the interactions within and between information systems and the impact of these systems on individuals, societies, economies and environments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confidently use digital systems to efficiently and effectively automate the transformation of data into information and to creatively communicate ideas in a range of settings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apply protocols and legal practices that support safe, ethical and respectful communications and collaboration with known and unknown audiences</a:t>
            </a:r>
            <a:r>
              <a:rPr lang="en-US" sz="1600" b="0" dirty="0"/>
              <a:t>.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335077552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Structure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9852238"/>
              </p:ext>
            </p:extLst>
          </p:nvPr>
        </p:nvGraphicFramePr>
        <p:xfrm>
          <a:off x="685800" y="1981200"/>
          <a:ext cx="7486599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5533"/>
                <a:gridCol w="2495533"/>
                <a:gridCol w="2495533"/>
              </a:tblGrid>
              <a:tr h="583704">
                <a:tc>
                  <a:txBody>
                    <a:bodyPr/>
                    <a:lstStyle/>
                    <a:p>
                      <a:r>
                        <a:rPr lang="en-AU" sz="20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Digital Systems</a:t>
                      </a:r>
                      <a:endParaRPr lang="en-A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and Information</a:t>
                      </a:r>
                      <a:endParaRPr lang="en-A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Creating Digital Solutions</a:t>
                      </a:r>
                      <a:endParaRPr lang="en-AU" sz="20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3140968"/>
            <a:ext cx="78488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  <a:latin typeface="Arial"/>
              </a:rPr>
              <a:t>Achievement </a:t>
            </a:r>
            <a:r>
              <a:rPr lang="en-US" sz="2000" b="1" dirty="0" smtClean="0">
                <a:solidFill>
                  <a:prstClr val="black"/>
                </a:solidFill>
                <a:latin typeface="Arial"/>
              </a:rPr>
              <a:t>standards</a:t>
            </a:r>
          </a:p>
          <a:p>
            <a:endParaRPr lang="en-US" sz="2000" dirty="0">
              <a:solidFill>
                <a:prstClr val="black"/>
              </a:solidFill>
              <a:latin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Arial"/>
              </a:rPr>
              <a:t>The 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first achievement standard at Foundation – Level 2 and then at Levels 4, 6, 8 and 10. </a:t>
            </a:r>
            <a:endParaRPr lang="en-US" sz="2000" dirty="0" smtClean="0">
              <a:solidFill>
                <a:prstClr val="black"/>
              </a:solidFill>
              <a:latin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Arial"/>
              </a:rPr>
              <a:t>A </a:t>
            </a:r>
            <a:r>
              <a:rPr lang="en-US" sz="2000" smtClean="0">
                <a:solidFill>
                  <a:prstClr val="black"/>
                </a:solidFill>
                <a:latin typeface="Arial"/>
              </a:rPr>
              <a:t>Towards Foundation 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curriculum for students with 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disabilities and </a:t>
            </a:r>
            <a:r>
              <a:rPr lang="en-US" sz="2000" smtClean="0">
                <a:solidFill>
                  <a:prstClr val="black"/>
                </a:solidFill>
                <a:latin typeface="Arial"/>
              </a:rPr>
              <a:t>additional learning needs 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is provided in this learning area.</a:t>
            </a:r>
            <a:endParaRPr lang="en-AU" sz="20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484784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prstClr val="black"/>
                </a:solidFill>
                <a:latin typeface="Arial"/>
              </a:rPr>
              <a:t>Strands</a:t>
            </a:r>
          </a:p>
        </p:txBody>
      </p:sp>
    </p:spTree>
    <p:extLst>
      <p:ext uri="{BB962C8B-B14F-4D97-AF65-F5344CB8AC3E}">
        <p14:creationId xmlns:p14="http://schemas.microsoft.com/office/powerpoint/2010/main" val="254201127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080120"/>
          </a:xfrm>
        </p:spPr>
        <p:txBody>
          <a:bodyPr/>
          <a:lstStyle/>
          <a:p>
            <a:r>
              <a:rPr lang="en-AU" dirty="0" smtClean="0"/>
              <a:t>Key messages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424936" cy="396240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smtClean="0"/>
              <a:t>Focus of different types of thinking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Design </a:t>
            </a:r>
            <a:r>
              <a:rPr lang="en-US" sz="2200" dirty="0"/>
              <a:t>thinking</a:t>
            </a:r>
          </a:p>
          <a:p>
            <a:pPr marL="0" indent="0">
              <a:buNone/>
            </a:pPr>
            <a:r>
              <a:rPr lang="en-US" sz="2000" b="0" dirty="0"/>
              <a:t>Use of strategies for understanding </a:t>
            </a:r>
            <a:r>
              <a:rPr lang="en-US" sz="2000" b="0" dirty="0" smtClean="0"/>
              <a:t>design </a:t>
            </a:r>
            <a:r>
              <a:rPr lang="en-US" sz="2000" b="0" dirty="0"/>
              <a:t>needs and </a:t>
            </a:r>
            <a:r>
              <a:rPr lang="en-US" sz="2000" b="0" dirty="0" smtClean="0"/>
              <a:t>opportunities, for example generating </a:t>
            </a:r>
            <a:r>
              <a:rPr lang="en-US" sz="2000" b="0" dirty="0"/>
              <a:t>ideas for further </a:t>
            </a:r>
            <a:r>
              <a:rPr lang="en-US" sz="2000" b="0" dirty="0" smtClean="0"/>
              <a:t>development, evaluating ideas </a:t>
            </a:r>
            <a:r>
              <a:rPr lang="en-US" sz="2000" b="0" dirty="0"/>
              <a:t>based on </a:t>
            </a:r>
            <a:r>
              <a:rPr lang="en-US" sz="2000" b="0" dirty="0" smtClean="0"/>
              <a:t>criteria and conceiving </a:t>
            </a:r>
            <a:r>
              <a:rPr lang="en-US" sz="2000" b="0" dirty="0"/>
              <a:t>opportunities for new </a:t>
            </a:r>
            <a:r>
              <a:rPr lang="en-US" sz="2000" b="0" dirty="0" smtClean="0"/>
              <a:t>solutions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Systems </a:t>
            </a:r>
            <a:r>
              <a:rPr lang="en-US" sz="2200" dirty="0"/>
              <a:t>thinking</a:t>
            </a:r>
          </a:p>
          <a:p>
            <a:pPr marL="0" indent="0">
              <a:buNone/>
            </a:pPr>
            <a:r>
              <a:rPr lang="en-US" sz="2000" b="0" dirty="0" smtClean="0"/>
              <a:t>Seeing </a:t>
            </a:r>
            <a:r>
              <a:rPr lang="en-US" sz="2000" b="0" dirty="0"/>
              <a:t>connections between solutions, systems and </a:t>
            </a:r>
            <a:r>
              <a:rPr lang="en-US" sz="2000" b="0" dirty="0" smtClean="0"/>
              <a:t>society, identifying </a:t>
            </a:r>
            <a:r>
              <a:rPr lang="en-US" sz="2000" b="0" dirty="0"/>
              <a:t>components of </a:t>
            </a:r>
            <a:r>
              <a:rPr lang="en-US" sz="2000" b="0" dirty="0" smtClean="0"/>
              <a:t>systems and identifying </a:t>
            </a:r>
            <a:r>
              <a:rPr lang="en-US" sz="2000" b="0" dirty="0"/>
              <a:t>intended and unintended outputs of a system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Computational </a:t>
            </a:r>
            <a:r>
              <a:rPr lang="en-US" sz="2200" dirty="0"/>
              <a:t>thinking</a:t>
            </a:r>
          </a:p>
          <a:p>
            <a:pPr marL="0" indent="0">
              <a:buNone/>
            </a:pPr>
            <a:r>
              <a:rPr lang="en-US" sz="2000" b="0" dirty="0" smtClean="0"/>
              <a:t>Includes modelling </a:t>
            </a:r>
            <a:r>
              <a:rPr lang="en-US" sz="2000" b="0" dirty="0"/>
              <a:t>aspects of </a:t>
            </a:r>
            <a:r>
              <a:rPr lang="en-US" sz="2000" b="0" dirty="0" smtClean="0"/>
              <a:t>solutions, sequencing </a:t>
            </a:r>
            <a:r>
              <a:rPr lang="en-US" sz="2000" b="0" dirty="0"/>
              <a:t>steps and decisions (</a:t>
            </a:r>
            <a:r>
              <a:rPr lang="en-US" sz="2000" b="0" dirty="0" smtClean="0"/>
              <a:t>algorithms) and deconstructing </a:t>
            </a:r>
            <a:r>
              <a:rPr lang="en-US" sz="2000" b="0" dirty="0"/>
              <a:t>problems into their component parts</a:t>
            </a:r>
          </a:p>
          <a:p>
            <a:pPr marL="0" indent="0">
              <a:buNone/>
            </a:pPr>
            <a:endParaRPr lang="en-US" sz="2200" b="0" dirty="0" smtClean="0"/>
          </a:p>
          <a:p>
            <a:pPr marL="0" indent="0">
              <a:buNone/>
            </a:pPr>
            <a:endParaRPr lang="en-US" sz="1400" b="0" dirty="0" smtClean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0957707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Key messages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00808"/>
            <a:ext cx="7772400" cy="3962400"/>
          </a:xfrm>
        </p:spPr>
        <p:txBody>
          <a:bodyPr/>
          <a:lstStyle/>
          <a:p>
            <a:pPr marL="0" indent="0">
              <a:buNone/>
            </a:pPr>
            <a:r>
              <a:rPr lang="en-US" sz="2200" b="0" dirty="0"/>
              <a:t>Underpinning the learning </a:t>
            </a:r>
            <a:r>
              <a:rPr lang="en-US" sz="2200" b="0" dirty="0" smtClean="0"/>
              <a:t>is </a:t>
            </a:r>
            <a:r>
              <a:rPr lang="en-US" sz="2200" b="0" dirty="0"/>
              <a:t>a set of key concepts (outlined below) that establish a way of thinking about problems, opportunities and information systems and provide a framework for knowledge and </a:t>
            </a:r>
            <a:r>
              <a:rPr lang="en-US" sz="2200" b="0" dirty="0" smtClean="0"/>
              <a:t>practice </a:t>
            </a:r>
          </a:p>
          <a:p>
            <a:pPr marL="0" indent="0">
              <a:buNone/>
            </a:pPr>
            <a:r>
              <a:rPr lang="en-AU" sz="2200" dirty="0" smtClean="0"/>
              <a:t>Key concepts: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200" b="0" dirty="0" smtClean="0"/>
              <a:t>Abstraction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200" b="0" dirty="0" smtClean="0"/>
              <a:t>Data collection, representation and interpretation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200" b="0" dirty="0" smtClean="0"/>
              <a:t>Specification, algorithms and development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200" b="0" dirty="0" smtClean="0"/>
              <a:t>Digital systems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200" b="0" dirty="0" smtClean="0"/>
              <a:t>Interactions and impacts</a:t>
            </a:r>
          </a:p>
          <a:p>
            <a:pPr>
              <a:buFont typeface="Arial" panose="020B0604020202020204" pitchFamily="34" charset="0"/>
              <a:buChar char="•"/>
            </a:pPr>
            <a:endParaRPr lang="en-AU" sz="1400" dirty="0" smtClean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2172560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1143000"/>
          </a:xfrm>
        </p:spPr>
        <p:txBody>
          <a:bodyPr/>
          <a:lstStyle/>
          <a:p>
            <a:r>
              <a:rPr lang="en-AU" dirty="0" smtClean="0"/>
              <a:t>Key messages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84784"/>
            <a:ext cx="7772400" cy="3962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Digital </a:t>
            </a:r>
            <a:r>
              <a:rPr lang="en-US" sz="2200" b="0" dirty="0"/>
              <a:t>Technologies is a new curriculum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Computational </a:t>
            </a:r>
            <a:r>
              <a:rPr lang="en-US" sz="2200" b="0" dirty="0"/>
              <a:t>thinking is the main focus of this curriculum. Students will develop problem solving skills when creating digital solutions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Students </a:t>
            </a:r>
            <a:r>
              <a:rPr lang="en-US" sz="2200" b="0" dirty="0"/>
              <a:t>will learn various programming languages (coding) to purpose-design digital solutions to solve specific problems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Teachers </a:t>
            </a:r>
            <a:r>
              <a:rPr lang="en-US" sz="2200" b="0" dirty="0"/>
              <a:t>and students need to learn the terminology in the curriculum. It provides students with the vocabulary to describe their learning and explain digital systems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9378048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1143000"/>
          </a:xfrm>
        </p:spPr>
        <p:txBody>
          <a:bodyPr/>
          <a:lstStyle/>
          <a:p>
            <a:r>
              <a:rPr lang="en-AU" dirty="0" smtClean="0"/>
              <a:t>Key messages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12776"/>
            <a:ext cx="7772400" cy="3962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Around 50 per cent </a:t>
            </a:r>
            <a:r>
              <a:rPr lang="en-US" sz="2200" b="0" dirty="0"/>
              <a:t>of the curriculum can be taught without the use of a computer. We refer to this as ‘unplugged’ learning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/>
              <a:t>Aspects of the curriculum can be integrated with other curriculum areas, </a:t>
            </a:r>
            <a:r>
              <a:rPr lang="en-US" sz="2200" b="0" dirty="0" smtClean="0"/>
              <a:t>particularly Mathematics, Science, Geography and the Arts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As </a:t>
            </a:r>
            <a:r>
              <a:rPr lang="en-US" sz="2200" b="0" dirty="0"/>
              <a:t>this is a new curriculum, older students may need to begin their learning at lower levels. This will provide the necessary scaffolding and ultimately support progression of learning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Whole-school </a:t>
            </a:r>
            <a:r>
              <a:rPr lang="en-US" sz="2200" b="0" dirty="0"/>
              <a:t>planning is essential for schools to determine how and when the curriculum is taught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6544276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F10 PPT Template">
  <a:themeElements>
    <a:clrScheme name="VCAA">
      <a:dk1>
        <a:sysClr val="windowText" lastClr="000000"/>
      </a:dk1>
      <a:lt1>
        <a:sysClr val="window" lastClr="FFFFFF"/>
      </a:lt1>
      <a:dk2>
        <a:srgbClr val="999999"/>
      </a:dk2>
      <a:lt2>
        <a:srgbClr val="0099E3"/>
      </a:lt2>
      <a:accent1>
        <a:srgbClr val="517AB8"/>
      </a:accent1>
      <a:accent2>
        <a:srgbClr val="C6006F"/>
      </a:accent2>
      <a:accent3>
        <a:srgbClr val="F16D9A"/>
      </a:accent3>
      <a:accent4>
        <a:srgbClr val="8DC63F"/>
      </a:accent4>
      <a:accent5>
        <a:srgbClr val="FFC700"/>
      </a:accent5>
      <a:accent6>
        <a:srgbClr val="F78E1E"/>
      </a:accent6>
      <a:hlink>
        <a:srgbClr val="7F3F98"/>
      </a:hlink>
      <a:folHlink>
        <a:srgbClr val="00336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EECD_Expired xmlns="http://schemas.microsoft.com/sharepoint/v3">false</DEECD_Expired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A2A11A40BE9045AE22BD0150786171" ma:contentTypeVersion="2" ma:contentTypeDescription="Create a new document." ma:contentTypeScope="" ma:versionID="a30143d08fe7ba904f479db3a82dc8d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2b686e5b4d9b38ce3c7d81e5cb6e22f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1:DEECD_Expir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  <xsd:element name="DEECD_Expired" ma:index="10" nillable="true" ma:displayName="Expired" ma:default="0" ma:internalName="DEECD_Expired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B1ACADE-F58C-4E19-821B-CC5FEC0F851A}"/>
</file>

<file path=customXml/itemProps2.xml><?xml version="1.0" encoding="utf-8"?>
<ds:datastoreItem xmlns:ds="http://schemas.openxmlformats.org/officeDocument/2006/customXml" ds:itemID="{C0B2CE9D-6E19-4682-82B9-B413D509EFCB}"/>
</file>

<file path=customXml/itemProps3.xml><?xml version="1.0" encoding="utf-8"?>
<ds:datastoreItem xmlns:ds="http://schemas.openxmlformats.org/officeDocument/2006/customXml" ds:itemID="{BB477E02-7688-46E4-8BF4-6DB4455A0FE3}"/>
</file>

<file path=docProps/app.xml><?xml version="1.0" encoding="utf-8"?>
<Properties xmlns="http://schemas.openxmlformats.org/officeDocument/2006/extended-properties" xmlns:vt="http://schemas.openxmlformats.org/officeDocument/2006/docPropsVTypes">
  <Template>F10 PPT Template</Template>
  <TotalTime>24</TotalTime>
  <Words>544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F10 PPT Template</vt:lpstr>
      <vt:lpstr>Introducing  Digital Technologies</vt:lpstr>
      <vt:lpstr>Victorian Curriculum F–10</vt:lpstr>
      <vt:lpstr>Aims</vt:lpstr>
      <vt:lpstr>Structure</vt:lpstr>
      <vt:lpstr>Key messages</vt:lpstr>
      <vt:lpstr>Key messages</vt:lpstr>
      <vt:lpstr>Key messages</vt:lpstr>
      <vt:lpstr>Key messages</vt:lpstr>
    </vt:vector>
  </TitlesOfParts>
  <Company>Victorian Curriculum and Assessment Authority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Digital Technologies</dc:title>
  <dc:creator>Fisher, Peter P</dc:creator>
  <cp:keywords>Digital Technologies, Powerpoint</cp:keywords>
  <cp:lastModifiedBy>Driver, Tim P</cp:lastModifiedBy>
  <cp:revision>8</cp:revision>
  <dcterms:created xsi:type="dcterms:W3CDTF">2016-01-15T00:09:32Z</dcterms:created>
  <dcterms:modified xsi:type="dcterms:W3CDTF">2018-02-06T02:52:15Z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0x0101007BA2A11A40BE9045AE22BD0150786171</vt:lpwstr>
  </property>
  <property fmtid="{D5CDD505-2E9C-101B-9397-08002B2CF9AE}" pid="3" name="DEECD_Author">
    <vt:lpwstr>25;#VCAA|ae0180aa-7478-4220-a827-32d8158f8b8e</vt:lpwstr>
  </property>
  <property fmtid="{D5CDD505-2E9C-101B-9397-08002B2CF9AE}" pid="4" name="DEECD_SubjectCategory">
    <vt:lpwstr/>
  </property>
  <property fmtid="{D5CDD505-2E9C-101B-9397-08002B2CF9AE}" pid="5" name="DEECD_ItemType">
    <vt:lpwstr>40;#Page|eb523acf-a821-456c-a76b-7607578309d7</vt:lpwstr>
  </property>
  <property fmtid="{D5CDD505-2E9C-101B-9397-08002B2CF9AE}" pid="6" name="DEECD_Audience">
    <vt:lpwstr/>
  </property>
</Properties>
</file>