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7" r:id="rId5"/>
    <p:sldId id="258" r:id="rId6"/>
    <p:sldId id="262" r:id="rId7"/>
    <p:sldId id="263" r:id="rId8"/>
    <p:sldId id="268" r:id="rId9"/>
  </p:sldIdLst>
  <p:sldSz cx="9144000" cy="6858000" type="screen4x3"/>
  <p:notesSz cx="6858000" cy="9144000"/>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E3"/>
    <a:srgbClr val="0099CC"/>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02" d="100"/>
          <a:sy n="102" d="100"/>
        </p:scale>
        <p:origin x="-18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smtClean="0"/>
              <a:t>Introducing Drama</a:t>
            </a:r>
            <a:endParaRPr lang="en-AU"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Aims</a:t>
            </a:r>
            <a:endParaRPr lang="en-AU" dirty="0"/>
          </a:p>
        </p:txBody>
      </p:sp>
      <p:sp>
        <p:nvSpPr>
          <p:cNvPr id="3" name="Content Placeholder 2"/>
          <p:cNvSpPr>
            <a:spLocks noGrp="1"/>
          </p:cNvSpPr>
          <p:nvPr>
            <p:ph idx="1"/>
          </p:nvPr>
        </p:nvSpPr>
        <p:spPr>
          <a:xfrm>
            <a:off x="611560" y="1628800"/>
            <a:ext cx="7772400" cy="3962400"/>
          </a:xfrm>
        </p:spPr>
        <p:txBody>
          <a:bodyPr/>
          <a:lstStyle/>
          <a:p>
            <a:pPr marL="0" indent="0">
              <a:buNone/>
            </a:pPr>
            <a:r>
              <a:rPr lang="en-US" sz="2000" b="0" dirty="0"/>
              <a:t>The Drama curriculum aims to develop students’:</a:t>
            </a:r>
          </a:p>
          <a:p>
            <a:pPr>
              <a:buFont typeface="Arial" panose="020B0604020202020204" pitchFamily="34" charset="0"/>
              <a:buChar char="•"/>
            </a:pPr>
            <a:r>
              <a:rPr lang="en-US" sz="2000" b="0" dirty="0"/>
              <a:t>confidence and self-esteem to explore, depict and celebrate human experience, take risks and challenge their own creativity through drama</a:t>
            </a:r>
          </a:p>
          <a:p>
            <a:pPr>
              <a:buFont typeface="Arial" panose="020B0604020202020204" pitchFamily="34" charset="0"/>
              <a:buChar char="•"/>
            </a:pPr>
            <a:r>
              <a:rPr lang="en-US" sz="2000" b="0" dirty="0"/>
              <a:t>knowledge and understanding in controlling, applying and </a:t>
            </a:r>
            <a:r>
              <a:rPr lang="en-US" sz="2000" b="0" dirty="0" err="1"/>
              <a:t>analysing</a:t>
            </a:r>
            <a:r>
              <a:rPr lang="en-US" sz="2000" b="0" dirty="0"/>
              <a:t> the elements, skills, processes, forms, styles and techniques of drama to engage audiences and create meaning</a:t>
            </a:r>
          </a:p>
          <a:p>
            <a:pPr>
              <a:buFont typeface="Arial" panose="020B0604020202020204" pitchFamily="34" charset="0"/>
              <a:buChar char="•"/>
            </a:pPr>
            <a:r>
              <a:rPr lang="en-US" sz="2000" b="0" dirty="0"/>
              <a:t>sense of curiosity, aesthetic knowledge, enjoyment and achievement through exploring and playing roles, and imagining situations, actions and ideas as drama makers and audiences</a:t>
            </a:r>
          </a:p>
          <a:p>
            <a:pPr>
              <a:buFont typeface="Arial" panose="020B0604020202020204" pitchFamily="34" charset="0"/>
              <a:buChar char="•"/>
            </a:pPr>
            <a:r>
              <a:rPr lang="en-US" sz="2000" b="0" dirty="0"/>
              <a:t>knowledge and understanding of traditional and contemporary drama as critical and active participants and audiences.</a:t>
            </a:r>
          </a:p>
          <a:p>
            <a:endParaRPr lang="en-AU" sz="1400" dirty="0"/>
          </a:p>
        </p:txBody>
      </p:sp>
    </p:spTree>
    <p:extLst>
      <p:ext uri="{BB962C8B-B14F-4D97-AF65-F5344CB8AC3E}">
        <p14:creationId xmlns:p14="http://schemas.microsoft.com/office/powerpoint/2010/main" val="409333625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553386"/>
              </p:ext>
            </p:extLst>
          </p:nvPr>
        </p:nvGraphicFramePr>
        <p:xfrm>
          <a:off x="685800" y="1981200"/>
          <a:ext cx="7772400" cy="70104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AU" sz="2000" b="1" i="0" kern="1200" dirty="0" smtClean="0">
                          <a:solidFill>
                            <a:schemeClr val="lt1"/>
                          </a:solidFill>
                          <a:effectLst/>
                          <a:latin typeface="+mn-lt"/>
                          <a:ea typeface="+mn-ea"/>
                          <a:cs typeface="+mn-cs"/>
                        </a:rPr>
                        <a:t>Explore and Express Ideas</a:t>
                      </a:r>
                      <a:endParaRPr lang="en-AU" sz="2000" b="1" dirty="0"/>
                    </a:p>
                  </a:txBody>
                  <a:tcPr/>
                </a:tc>
                <a:tc>
                  <a:txBody>
                    <a:bodyPr/>
                    <a:lstStyle/>
                    <a:p>
                      <a:r>
                        <a:rPr lang="en-AU" sz="2000" b="1" i="0" kern="1200" dirty="0" smtClean="0">
                          <a:solidFill>
                            <a:schemeClr val="lt1"/>
                          </a:solidFill>
                          <a:effectLst/>
                          <a:latin typeface="+mn-lt"/>
                          <a:ea typeface="+mn-ea"/>
                          <a:cs typeface="+mn-cs"/>
                        </a:rPr>
                        <a:t>Drama Practices</a:t>
                      </a:r>
                      <a:endParaRPr lang="en-AU" sz="2000" b="1" dirty="0"/>
                    </a:p>
                  </a:txBody>
                  <a:tcPr/>
                </a:tc>
                <a:tc>
                  <a:txBody>
                    <a:bodyPr/>
                    <a:lstStyle/>
                    <a:p>
                      <a:r>
                        <a:rPr lang="en-AU" sz="2000" b="1" i="0" kern="1200" dirty="0" smtClean="0">
                          <a:solidFill>
                            <a:schemeClr val="lt1"/>
                          </a:solidFill>
                          <a:effectLst/>
                          <a:latin typeface="+mn-lt"/>
                          <a:ea typeface="+mn-ea"/>
                          <a:cs typeface="+mn-cs"/>
                        </a:rPr>
                        <a:t>Present and Perform</a:t>
                      </a:r>
                      <a:endParaRPr lang="en-AU" sz="2000" b="1" dirty="0"/>
                    </a:p>
                  </a:txBody>
                  <a:tcPr/>
                </a:tc>
                <a:tc>
                  <a:txBody>
                    <a:bodyPr/>
                    <a:lstStyle/>
                    <a:p>
                      <a:r>
                        <a:rPr lang="en-AU" sz="2000" b="1" i="0" kern="1200" dirty="0" smtClean="0">
                          <a:solidFill>
                            <a:schemeClr val="lt1"/>
                          </a:solidFill>
                          <a:effectLst/>
                          <a:latin typeface="+mn-lt"/>
                          <a:ea typeface="+mn-ea"/>
                          <a:cs typeface="+mn-cs"/>
                        </a:rPr>
                        <a:t>Respond and Interpret</a:t>
                      </a:r>
                      <a:endParaRPr lang="en-AU" sz="2000" b="1" dirty="0"/>
                    </a:p>
                  </a:txBody>
                  <a:tcPr/>
                </a:tc>
              </a:tr>
            </a:tbl>
          </a:graphicData>
        </a:graphic>
      </p:graphicFrame>
      <p:sp>
        <p:nvSpPr>
          <p:cNvPr id="5" name="TextBox 4"/>
          <p:cNvSpPr txBox="1"/>
          <p:nvPr/>
        </p:nvSpPr>
        <p:spPr>
          <a:xfrm>
            <a:off x="611560" y="2852936"/>
            <a:ext cx="7848872" cy="2369880"/>
          </a:xfrm>
          <a:prstGeom prst="rect">
            <a:avLst/>
          </a:prstGeom>
          <a:noFill/>
        </p:spPr>
        <p:txBody>
          <a:bodyPr wrap="square" rtlCol="0">
            <a:spAutoFit/>
          </a:bodyPr>
          <a:lstStyle/>
          <a:p>
            <a:endParaRPr lang="en-US" sz="1600" b="1" dirty="0" smtClean="0">
              <a:latin typeface="+mn-lt"/>
            </a:endParaRPr>
          </a:p>
          <a:p>
            <a:r>
              <a:rPr lang="en-US" sz="2000" b="1" dirty="0" smtClean="0">
                <a:latin typeface="+mn-lt"/>
              </a:rPr>
              <a:t>Achievement standards</a:t>
            </a:r>
          </a:p>
          <a:p>
            <a:endParaRPr lang="en-US" sz="1600" dirty="0">
              <a:latin typeface="+mn-lt"/>
            </a:endParaRPr>
          </a:p>
          <a:p>
            <a:pPr>
              <a:buFont typeface="Arial" pitchFamily="34" charset="0"/>
              <a:buChar char="•"/>
            </a:pPr>
            <a:r>
              <a:rPr lang="en-US" sz="2000" dirty="0" smtClean="0">
                <a:latin typeface="+mn-lt"/>
              </a:rPr>
              <a:t>  The </a:t>
            </a:r>
            <a:r>
              <a:rPr lang="en-US" sz="2000" dirty="0">
                <a:latin typeface="+mn-lt"/>
              </a:rPr>
              <a:t>first achievement </a:t>
            </a:r>
            <a:r>
              <a:rPr lang="en-US" sz="2000" dirty="0" smtClean="0">
                <a:latin typeface="+mn-lt"/>
              </a:rPr>
              <a:t>standard is </a:t>
            </a:r>
            <a:r>
              <a:rPr lang="en-US" sz="2000" dirty="0">
                <a:latin typeface="+mn-lt"/>
              </a:rPr>
              <a:t>at Foundation and then at Levels 2, 4, 6, 8 and 10. </a:t>
            </a:r>
            <a:endParaRPr lang="en-US" sz="2000" dirty="0" smtClean="0">
              <a:latin typeface="+mn-lt"/>
            </a:endParaRPr>
          </a:p>
          <a:p>
            <a:pPr>
              <a:buFont typeface="Arial" pitchFamily="34" charset="0"/>
              <a:buChar char="•"/>
            </a:pPr>
            <a:r>
              <a:rPr lang="en-US" sz="2000" dirty="0" smtClean="0">
                <a:latin typeface="+mn-lt"/>
              </a:rPr>
              <a:t>  A </a:t>
            </a:r>
            <a:r>
              <a:rPr lang="en-US" sz="2000" dirty="0">
                <a:latin typeface="+mn-lt"/>
              </a:rPr>
              <a:t>curriculum for students with disabilities is provided in this learning area</a:t>
            </a:r>
            <a:r>
              <a:rPr lang="en-US" sz="1600" dirty="0" smtClean="0">
                <a:latin typeface="+mn-lt"/>
              </a:rPr>
              <a:t>.</a:t>
            </a:r>
          </a:p>
          <a:p>
            <a:endParaRPr lang="en-US" sz="1600" dirty="0">
              <a:latin typeface="+mn-lt"/>
            </a:endParaRPr>
          </a:p>
        </p:txBody>
      </p:sp>
      <p:sp>
        <p:nvSpPr>
          <p:cNvPr id="6" name="TextBox 5"/>
          <p:cNvSpPr txBox="1"/>
          <p:nvPr/>
        </p:nvSpPr>
        <p:spPr>
          <a:xfrm>
            <a:off x="611560" y="1484784"/>
            <a:ext cx="7848872" cy="400110"/>
          </a:xfrm>
          <a:prstGeom prst="rect">
            <a:avLst/>
          </a:prstGeom>
          <a:noFill/>
        </p:spPr>
        <p:txBody>
          <a:bodyPr wrap="square" rtlCol="0">
            <a:spAutoFit/>
          </a:bodyPr>
          <a:lstStyle/>
          <a:p>
            <a:r>
              <a:rPr lang="en-AU" sz="2000" b="1" dirty="0">
                <a:latin typeface="+mn-lt"/>
              </a:rPr>
              <a:t>Strands</a:t>
            </a:r>
          </a:p>
        </p:txBody>
      </p:sp>
    </p:spTree>
    <p:extLst>
      <p:ext uri="{BB962C8B-B14F-4D97-AF65-F5344CB8AC3E}">
        <p14:creationId xmlns:p14="http://schemas.microsoft.com/office/powerpoint/2010/main" val="265420121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936104"/>
          </a:xfrm>
        </p:spPr>
        <p:txBody>
          <a:bodyPr/>
          <a:lstStyle/>
          <a:p>
            <a:r>
              <a:rPr lang="en-AU" dirty="0" smtClean="0"/>
              <a:t>Key messages</a:t>
            </a:r>
            <a:endParaRPr lang="en-AU" dirty="0"/>
          </a:p>
        </p:txBody>
      </p:sp>
      <p:sp>
        <p:nvSpPr>
          <p:cNvPr id="3" name="Content Placeholder 2"/>
          <p:cNvSpPr>
            <a:spLocks noGrp="1"/>
          </p:cNvSpPr>
          <p:nvPr>
            <p:ph idx="1"/>
          </p:nvPr>
        </p:nvSpPr>
        <p:spPr>
          <a:xfrm>
            <a:off x="467544" y="1268760"/>
            <a:ext cx="8136904" cy="3962400"/>
          </a:xfrm>
        </p:spPr>
        <p:txBody>
          <a:bodyPr/>
          <a:lstStyle/>
          <a:p>
            <a:pPr marL="0" indent="0">
              <a:buFont typeface="Arial" pitchFamily="34" charset="0"/>
              <a:buChar char="•"/>
            </a:pPr>
            <a:r>
              <a:rPr lang="en-US" sz="2000" b="0" dirty="0" smtClean="0"/>
              <a:t>    Each </a:t>
            </a:r>
            <a:r>
              <a:rPr lang="en-US" sz="2000" b="0" dirty="0"/>
              <a:t>Arts discipline is based on two overarching principles:</a:t>
            </a:r>
          </a:p>
          <a:p>
            <a:pPr lvl="1">
              <a:buFont typeface="Wingdings" pitchFamily="2" charset="2"/>
              <a:buChar char="Ø"/>
            </a:pPr>
            <a:r>
              <a:rPr lang="en-US" sz="2000" b="0" dirty="0" smtClean="0"/>
              <a:t>students </a:t>
            </a:r>
            <a:r>
              <a:rPr lang="en-US" sz="2000" b="0" dirty="0"/>
              <a:t>learn as artist and as audience</a:t>
            </a:r>
          </a:p>
          <a:p>
            <a:pPr lvl="1">
              <a:buFont typeface="Wingdings" pitchFamily="2" charset="2"/>
              <a:buChar char="Ø"/>
            </a:pPr>
            <a:r>
              <a:rPr lang="en-US" sz="2000" b="0" dirty="0"/>
              <a:t>students learn through making and </a:t>
            </a:r>
            <a:r>
              <a:rPr lang="en-US" sz="2000" b="0" dirty="0" smtClean="0"/>
              <a:t>responding</a:t>
            </a:r>
          </a:p>
          <a:p>
            <a:pPr>
              <a:buFont typeface="Wingdings" pitchFamily="2" charset="2"/>
              <a:buChar char="Ø"/>
            </a:pPr>
            <a:endParaRPr lang="en-US" sz="1000" b="0" dirty="0" smtClean="0"/>
          </a:p>
          <a:p>
            <a:pPr>
              <a:buFont typeface="Arial" panose="020B0604020202020204" pitchFamily="34" charset="0"/>
              <a:buChar char="•"/>
            </a:pPr>
            <a:r>
              <a:rPr lang="en-US" sz="2000" b="0" smtClean="0"/>
              <a:t>The </a:t>
            </a:r>
            <a:r>
              <a:rPr lang="en-US" sz="2000" b="0" smtClean="0"/>
              <a:t>achievement </a:t>
            </a:r>
            <a:r>
              <a:rPr lang="en-US" sz="2000" b="0" dirty="0" smtClean="0"/>
              <a:t>standard in Foundation reflects the advice in </a:t>
            </a:r>
            <a:r>
              <a:rPr lang="en-US" sz="2000" b="0" i="1" dirty="0" smtClean="0"/>
              <a:t>Victorian Curriculum F–10: Revised curriculum planning and reporting guidelines </a:t>
            </a:r>
            <a:r>
              <a:rPr lang="en-US" sz="2000" b="0" dirty="0" smtClean="0"/>
              <a:t>about the importance of the Arts in the early years of schooling</a:t>
            </a:r>
          </a:p>
          <a:p>
            <a:pPr>
              <a:buFont typeface="Arial" panose="020B0604020202020204" pitchFamily="34" charset="0"/>
              <a:buChar char="•"/>
            </a:pPr>
            <a:endParaRPr lang="en-US" sz="1000" b="0" dirty="0" smtClean="0"/>
          </a:p>
          <a:p>
            <a:pPr>
              <a:buFont typeface="Arial" panose="020B0604020202020204" pitchFamily="34" charset="0"/>
              <a:buChar char="•"/>
            </a:pPr>
            <a:r>
              <a:rPr lang="en-AU" sz="2000" b="0" dirty="0" smtClean="0"/>
              <a:t>The elements of drama work dynamically together to create and focus dramatic action and dramatic meaning. Drama is conceived, organised, and shaped by aspects of and combinations of role, character and relationships, situation, voice and movement, space and time, focus, tension, language, ideas and dramatic meaning, mood and atmosphere and symbol</a:t>
            </a:r>
          </a:p>
          <a:p>
            <a:pPr>
              <a:buFont typeface="Arial" panose="020B0604020202020204" pitchFamily="34" charset="0"/>
              <a:buChar char="•"/>
            </a:pPr>
            <a:endParaRPr lang="en-AU" sz="1000" b="0" dirty="0" smtClean="0"/>
          </a:p>
          <a:p>
            <a:pPr marL="0" indent="0">
              <a:buNone/>
            </a:pPr>
            <a:r>
              <a:rPr lang="en-US" sz="2000" b="0" dirty="0" smtClean="0"/>
              <a:t>   </a:t>
            </a:r>
          </a:p>
          <a:p>
            <a:pPr>
              <a:buFont typeface="Arial" panose="020B0604020202020204" pitchFamily="34" charset="0"/>
              <a:buChar char="•"/>
            </a:pPr>
            <a:endParaRPr lang="en-US" sz="2000" b="0" dirty="0" smtClean="0"/>
          </a:p>
          <a:p>
            <a:pPr>
              <a:buFont typeface="Arial" panose="020B0604020202020204" pitchFamily="34" charset="0"/>
              <a:buChar char="•"/>
            </a:pPr>
            <a:endParaRPr lang="en-US" sz="1600" b="0" dirty="0"/>
          </a:p>
          <a:p>
            <a:endParaRPr lang="en-AU" dirty="0"/>
          </a:p>
        </p:txBody>
      </p:sp>
    </p:spTree>
    <p:extLst>
      <p:ext uri="{BB962C8B-B14F-4D97-AF65-F5344CB8AC3E}">
        <p14:creationId xmlns:p14="http://schemas.microsoft.com/office/powerpoint/2010/main" val="2601302299"/>
      </p:ext>
    </p:extLst>
  </p:cSld>
  <p:clrMapOvr>
    <a:masterClrMapping/>
  </p:clrMapOvr>
  <p:transition/>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F095D8-6B72-49D7-8A1B-E57D660B8DCC}"/>
</file>

<file path=customXml/itemProps2.xml><?xml version="1.0" encoding="utf-8"?>
<ds:datastoreItem xmlns:ds="http://schemas.openxmlformats.org/officeDocument/2006/customXml" ds:itemID="{5F4DCDBA-2DB1-40F2-9025-3E2A6DC0B5D2}"/>
</file>

<file path=customXml/itemProps3.xml><?xml version="1.0" encoding="utf-8"?>
<ds:datastoreItem xmlns:ds="http://schemas.openxmlformats.org/officeDocument/2006/customXml" ds:itemID="{F9C67E4C-7789-4C63-A5DE-EA07DC871B9E}"/>
</file>

<file path=docProps/app.xml><?xml version="1.0" encoding="utf-8"?>
<Properties xmlns="http://schemas.openxmlformats.org/officeDocument/2006/extended-properties" xmlns:vt="http://schemas.openxmlformats.org/officeDocument/2006/docPropsVTypes">
  <Template>F10 PPT Template</Template>
  <TotalTime>50</TotalTime>
  <Words>131</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F10 PPT Template</vt:lpstr>
      <vt:lpstr>Introducing Drama</vt:lpstr>
      <vt:lpstr>Victorian Curriculum F–10</vt:lpstr>
      <vt:lpstr>Aims</vt:lpstr>
      <vt:lpstr>Structure</vt:lpstr>
      <vt:lpstr>Key messages</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Drama</dc:title>
  <dc:creator>Fisher, Peter P</dc:creator>
  <cp:keywords>Drama, powerpoint</cp:keywords>
  <cp:lastModifiedBy>Driver, Tim P</cp:lastModifiedBy>
  <cp:revision>13</cp:revision>
  <dcterms:created xsi:type="dcterms:W3CDTF">2016-01-14T23:46:27Z</dcterms:created>
  <dcterms:modified xsi:type="dcterms:W3CDTF">2018-02-06T00:22:43Z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