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handoutMasterIdLst>
    <p:handoutMasterId r:id="rId46"/>
  </p:handoutMasterIdLst>
  <p:sldIdLst>
    <p:sldId id="257" r:id="rId5"/>
    <p:sldId id="324" r:id="rId6"/>
    <p:sldId id="325" r:id="rId7"/>
    <p:sldId id="266" r:id="rId8"/>
    <p:sldId id="326" r:id="rId9"/>
    <p:sldId id="318" r:id="rId10"/>
    <p:sldId id="327" r:id="rId11"/>
    <p:sldId id="328" r:id="rId12"/>
    <p:sldId id="329" r:id="rId13"/>
    <p:sldId id="320" r:id="rId14"/>
    <p:sldId id="319" r:id="rId15"/>
    <p:sldId id="316" r:id="rId16"/>
    <p:sldId id="347" r:id="rId17"/>
    <p:sldId id="348" r:id="rId18"/>
    <p:sldId id="321" r:id="rId19"/>
    <p:sldId id="322" r:id="rId20"/>
    <p:sldId id="330" r:id="rId21"/>
    <p:sldId id="331" r:id="rId22"/>
    <p:sldId id="332" r:id="rId23"/>
    <p:sldId id="301" r:id="rId24"/>
    <p:sldId id="272" r:id="rId25"/>
    <p:sldId id="273" r:id="rId26"/>
    <p:sldId id="274" r:id="rId27"/>
    <p:sldId id="333" r:id="rId28"/>
    <p:sldId id="334" r:id="rId29"/>
    <p:sldId id="335" r:id="rId30"/>
    <p:sldId id="336" r:id="rId31"/>
    <p:sldId id="337" r:id="rId32"/>
    <p:sldId id="338" r:id="rId33"/>
    <p:sldId id="341" r:id="rId34"/>
    <p:sldId id="342" r:id="rId35"/>
    <p:sldId id="340" r:id="rId36"/>
    <p:sldId id="345" r:id="rId37"/>
    <p:sldId id="307" r:id="rId38"/>
    <p:sldId id="344" r:id="rId39"/>
    <p:sldId id="308" r:id="rId40"/>
    <p:sldId id="309" r:id="rId41"/>
    <p:sldId id="288" r:id="rId42"/>
    <p:sldId id="349" r:id="rId43"/>
    <p:sldId id="292" r:id="rId44"/>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68EAE"/>
    <a:srgbClr val="517AB8"/>
    <a:srgbClr val="8DC63F"/>
    <a:srgbClr val="C6006F"/>
    <a:srgbClr val="7F3F98"/>
    <a:srgbClr val="0099E3"/>
    <a:srgbClr val="0099CC"/>
    <a:srgbClr val="306278"/>
    <a:srgbClr val="64656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41" autoAdjust="0"/>
    <p:restoredTop sz="44241" autoAdjust="0"/>
  </p:normalViewPr>
  <p:slideViewPr>
    <p:cSldViewPr>
      <p:cViewPr varScale="1">
        <p:scale>
          <a:sx n="40" d="100"/>
          <a:sy n="40" d="100"/>
        </p:scale>
        <p:origin x="2176" y="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5A265-1BB5-EE45-95C3-BA05184F87C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E4722DF-37AF-A646-9269-3E4695E4687A}">
      <dgm:prSet phldrT="[Text]" custT="1"/>
      <dgm:spPr>
        <a:xfrm>
          <a:off x="550280" y="410"/>
          <a:ext cx="1955438" cy="921950"/>
        </a:xfrm>
        <a:prstGeom prst="roundRect">
          <a:avLst>
            <a:gd name="adj" fmla="val 10000"/>
          </a:avLst>
        </a:prstGeom>
        <a:solidFill>
          <a:srgbClr val="F78E1E">
            <a:lumMod val="60000"/>
            <a:lumOff val="40000"/>
          </a:srgbClr>
        </a:solidFill>
        <a:ln w="34925" cap="flat" cmpd="sng" algn="ctr">
          <a:solidFill>
            <a:srgbClr val="0099E3">
              <a:lumMod val="75000"/>
            </a:srgbClr>
          </a:solidFill>
          <a:prstDash val="solid"/>
        </a:ln>
        <a:effectLst/>
      </dgm:spPr>
      <dgm:t>
        <a:bodyPr/>
        <a:lstStyle/>
        <a:p>
          <a:pPr>
            <a:buNone/>
          </a:pPr>
          <a:r>
            <a:rPr lang="en-US" sz="1800" dirty="0">
              <a:solidFill>
                <a:sysClr val="windowText" lastClr="000000"/>
              </a:solidFill>
              <a:latin typeface="Arial"/>
              <a:ea typeface="+mn-ea"/>
              <a:cs typeface="+mn-cs"/>
            </a:rPr>
            <a:t>Communication</a:t>
          </a:r>
        </a:p>
      </dgm:t>
    </dgm:pt>
    <dgm:pt modelId="{8F7F8E4B-211E-F642-B54F-6D4131BAA028}" type="parTrans" cxnId="{A472B783-34D9-EC41-9A45-17B5CA0DE77C}">
      <dgm:prSet/>
      <dgm:spPr/>
      <dgm:t>
        <a:bodyPr/>
        <a:lstStyle/>
        <a:p>
          <a:endParaRPr lang="en-US"/>
        </a:p>
      </dgm:t>
    </dgm:pt>
    <dgm:pt modelId="{3EF77BB3-EC28-D842-B40D-D7C9711F0A38}" type="sibTrans" cxnId="{A472B783-34D9-EC41-9A45-17B5CA0DE77C}">
      <dgm:prSet/>
      <dgm:spPr/>
      <dgm:t>
        <a:bodyPr/>
        <a:lstStyle/>
        <a:p>
          <a:endParaRPr lang="en-US"/>
        </a:p>
      </dgm:t>
    </dgm:pt>
    <dgm:pt modelId="{627E72CE-36D5-5B4A-BE28-313175FD02B5}">
      <dgm:prSet phldrT="[Text]" custT="1"/>
      <dgm:spPr>
        <a:xfrm>
          <a:off x="3513111" y="1210910"/>
          <a:ext cx="1903528" cy="786710"/>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Cultural understandings</a:t>
          </a:r>
        </a:p>
      </dgm:t>
    </dgm:pt>
    <dgm:pt modelId="{9E41830A-FA96-F945-9B4C-FA234C6E0EB6}" type="parTrans" cxnId="{F72D883F-3E9A-B341-AA59-21DD8BBE0130}">
      <dgm:prSet/>
      <dgm:spPr>
        <a:xfrm>
          <a:off x="3329310" y="922361"/>
          <a:ext cx="183801" cy="681904"/>
        </a:xfrm>
        <a:custGeom>
          <a:avLst/>
          <a:gdLst/>
          <a:ahLst/>
          <a:cxnLst/>
          <a:rect l="0" t="0" r="0" b="0"/>
          <a:pathLst>
            <a:path>
              <a:moveTo>
                <a:pt x="0" y="0"/>
              </a:moveTo>
              <a:lnTo>
                <a:pt x="0" y="681904"/>
              </a:lnTo>
              <a:lnTo>
                <a:pt x="183801" y="681904"/>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934F3559-595E-7547-B3A6-7255FFE78848}" type="sibTrans" cxnId="{F72D883F-3E9A-B341-AA59-21DD8BBE0130}">
      <dgm:prSet/>
      <dgm:spPr/>
      <dgm:t>
        <a:bodyPr/>
        <a:lstStyle/>
        <a:p>
          <a:endParaRPr lang="en-US"/>
        </a:p>
      </dgm:t>
    </dgm:pt>
    <dgm:pt modelId="{E50F08BB-3D83-2644-A997-67A84F614677}">
      <dgm:prSet phldrT="[Text]" custT="1"/>
      <dgm:spPr>
        <a:xfrm>
          <a:off x="5894296" y="410"/>
          <a:ext cx="2054857" cy="921950"/>
        </a:xfrm>
        <a:prstGeom prst="roundRect">
          <a:avLst>
            <a:gd name="adj" fmla="val 10000"/>
          </a:avLst>
        </a:prstGeom>
        <a:solidFill>
          <a:srgbClr val="F78E1E">
            <a:lumMod val="20000"/>
            <a:lumOff val="80000"/>
          </a:srgbClr>
        </a:solidFill>
        <a:ln w="34925" cap="flat" cmpd="sng" algn="ctr">
          <a:solidFill>
            <a:srgbClr val="0099E3">
              <a:lumMod val="75000"/>
            </a:srgbClr>
          </a:solidFill>
          <a:prstDash val="solid"/>
        </a:ln>
        <a:effectLst/>
      </dgm:spPr>
      <dgm:t>
        <a:bodyPr/>
        <a:lstStyle/>
        <a:p>
          <a:pPr>
            <a:buNone/>
          </a:pPr>
          <a:r>
            <a:rPr lang="en-US" sz="2000" dirty="0">
              <a:solidFill>
                <a:sysClr val="windowText" lastClr="000000"/>
              </a:solidFill>
              <a:latin typeface="Arial"/>
              <a:ea typeface="+mn-ea"/>
              <a:cs typeface="+mn-cs"/>
            </a:rPr>
            <a:t>Linguistic structures &amp; features</a:t>
          </a:r>
        </a:p>
      </dgm:t>
    </dgm:pt>
    <dgm:pt modelId="{483F9483-07E3-2345-84D2-215EEB42993B}" type="parTrans" cxnId="{BE7769C1-B77E-0B45-94C8-EB4131D7A812}">
      <dgm:prSet/>
      <dgm:spPr/>
      <dgm:t>
        <a:bodyPr/>
        <a:lstStyle/>
        <a:p>
          <a:endParaRPr lang="en-US"/>
        </a:p>
      </dgm:t>
    </dgm:pt>
    <dgm:pt modelId="{C7C0A269-E563-1C46-A485-B44331DC7809}" type="sibTrans" cxnId="{BE7769C1-B77E-0B45-94C8-EB4131D7A812}">
      <dgm:prSet/>
      <dgm:spPr/>
      <dgm:t>
        <a:bodyPr/>
        <a:lstStyle/>
        <a:p>
          <a:endParaRPr lang="en-US"/>
        </a:p>
      </dgm:t>
    </dgm:pt>
    <dgm:pt modelId="{C8C696B8-88E5-C342-81DB-BF2CC40B24AE}">
      <dgm:prSet phldrT="[Text]" custT="1"/>
      <dgm:spPr>
        <a:xfrm>
          <a:off x="3111635" y="410"/>
          <a:ext cx="2176743" cy="921950"/>
        </a:xfrm>
        <a:prstGeom prst="roundRect">
          <a:avLst>
            <a:gd name="adj" fmla="val 10000"/>
          </a:avLst>
        </a:prstGeom>
        <a:solidFill>
          <a:srgbClr val="F78E1E">
            <a:lumMod val="40000"/>
            <a:lumOff val="60000"/>
          </a:srgbClr>
        </a:solidFill>
        <a:ln w="34925" cap="flat" cmpd="sng" algn="ctr">
          <a:solidFill>
            <a:srgbClr val="0099E3">
              <a:lumMod val="75000"/>
            </a:srgbClr>
          </a:solidFill>
          <a:prstDash val="solid"/>
        </a:ln>
        <a:effectLst/>
      </dgm:spPr>
      <dgm:t>
        <a:bodyPr/>
        <a:lstStyle/>
        <a:p>
          <a:pPr>
            <a:buNone/>
          </a:pPr>
          <a:r>
            <a:rPr lang="en-US" sz="2000" dirty="0">
              <a:solidFill>
                <a:sysClr val="windowText" lastClr="000000"/>
              </a:solidFill>
              <a:latin typeface="Arial"/>
              <a:ea typeface="+mn-ea"/>
              <a:cs typeface="+mn-cs"/>
            </a:rPr>
            <a:t>Cultural &amp; plurilingual awareness</a:t>
          </a:r>
        </a:p>
      </dgm:t>
    </dgm:pt>
    <dgm:pt modelId="{306C2038-DA01-4E4D-BE33-DF84278B4330}" type="parTrans" cxnId="{26E3130B-5407-ED45-9454-E628E3041356}">
      <dgm:prSet/>
      <dgm:spPr/>
      <dgm:t>
        <a:bodyPr/>
        <a:lstStyle/>
        <a:p>
          <a:endParaRPr lang="en-US"/>
        </a:p>
      </dgm:t>
    </dgm:pt>
    <dgm:pt modelId="{48D1A1B0-AAE4-FC43-A90D-A605C09C64EA}" type="sibTrans" cxnId="{26E3130B-5407-ED45-9454-E628E3041356}">
      <dgm:prSet/>
      <dgm:spPr/>
      <dgm:t>
        <a:bodyPr/>
        <a:lstStyle/>
        <a:p>
          <a:endParaRPr lang="en-US"/>
        </a:p>
      </dgm:t>
    </dgm:pt>
    <dgm:pt modelId="{E996E3B4-6521-3A4D-8034-A99D60E1BBCA}">
      <dgm:prSet phldrT="[Text]" custT="1"/>
      <dgm:spPr>
        <a:xfrm>
          <a:off x="6305267" y="1225319"/>
          <a:ext cx="1464883" cy="714981"/>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Text structure and </a:t>
          </a:r>
          <a:r>
            <a:rPr lang="en-US" sz="1400" dirty="0" err="1">
              <a:solidFill>
                <a:sysClr val="windowText" lastClr="000000">
                  <a:hueOff val="0"/>
                  <a:satOff val="0"/>
                  <a:lumOff val="0"/>
                  <a:alphaOff val="0"/>
                </a:sysClr>
              </a:solidFill>
              <a:latin typeface="Arial"/>
              <a:ea typeface="+mn-ea"/>
              <a:cs typeface="+mn-cs"/>
            </a:rPr>
            <a:t>organisation</a:t>
          </a:r>
          <a:endParaRPr lang="en-US" sz="1400" dirty="0">
            <a:solidFill>
              <a:sysClr val="windowText" lastClr="000000">
                <a:hueOff val="0"/>
                <a:satOff val="0"/>
                <a:lumOff val="0"/>
                <a:alphaOff val="0"/>
              </a:sysClr>
            </a:solidFill>
            <a:latin typeface="Arial"/>
            <a:ea typeface="+mn-ea"/>
            <a:cs typeface="+mn-cs"/>
          </a:endParaRPr>
        </a:p>
      </dgm:t>
    </dgm:pt>
    <dgm:pt modelId="{01158839-58C7-1348-9C5E-C7B12FB8D8A7}" type="parTrans" cxnId="{E3D5C688-D53A-474C-AD1C-95749797B2FD}">
      <dgm:prSet/>
      <dgm:spPr>
        <a:xfrm>
          <a:off x="6099781" y="922361"/>
          <a:ext cx="205485" cy="660449"/>
        </a:xfrm>
        <a:custGeom>
          <a:avLst/>
          <a:gdLst/>
          <a:ahLst/>
          <a:cxnLst/>
          <a:rect l="0" t="0" r="0" b="0"/>
          <a:pathLst>
            <a:path>
              <a:moveTo>
                <a:pt x="0" y="0"/>
              </a:moveTo>
              <a:lnTo>
                <a:pt x="0" y="660449"/>
              </a:lnTo>
              <a:lnTo>
                <a:pt x="205485" y="660449"/>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AF78A628-E1CB-C04F-9B25-57AA04D8A8FD}" type="sibTrans" cxnId="{E3D5C688-D53A-474C-AD1C-95749797B2FD}">
      <dgm:prSet/>
      <dgm:spPr/>
      <dgm:t>
        <a:bodyPr/>
        <a:lstStyle/>
        <a:p>
          <a:endParaRPr lang="en-US"/>
        </a:p>
      </dgm:t>
    </dgm:pt>
    <dgm:pt modelId="{4D775BD9-DC16-B446-9C65-31BBD9520057}">
      <dgm:prSet phldrT="[Text]" custT="1"/>
      <dgm:spPr>
        <a:xfrm>
          <a:off x="3546984" y="2314988"/>
          <a:ext cx="1720861" cy="690030"/>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Plurilingual strategies</a:t>
          </a:r>
        </a:p>
      </dgm:t>
    </dgm:pt>
    <dgm:pt modelId="{2AF2D695-E569-3A41-A915-4B2DE362A084}" type="parTrans" cxnId="{5F0B3255-DDBD-0144-B3FB-5CB5C66FAAB3}">
      <dgm:prSet/>
      <dgm:spPr>
        <a:xfrm>
          <a:off x="3329310" y="922361"/>
          <a:ext cx="217674" cy="1737641"/>
        </a:xfrm>
        <a:custGeom>
          <a:avLst/>
          <a:gdLst/>
          <a:ahLst/>
          <a:cxnLst/>
          <a:rect l="0" t="0" r="0" b="0"/>
          <a:pathLst>
            <a:path>
              <a:moveTo>
                <a:pt x="0" y="0"/>
              </a:moveTo>
              <a:lnTo>
                <a:pt x="0" y="1737641"/>
              </a:lnTo>
              <a:lnTo>
                <a:pt x="217674" y="1737641"/>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527EE9E3-04D1-5A4C-8419-4329BEB5833C}" type="sibTrans" cxnId="{5F0B3255-DDBD-0144-B3FB-5CB5C66FAAB3}">
      <dgm:prSet/>
      <dgm:spPr/>
      <dgm:t>
        <a:bodyPr/>
        <a:lstStyle/>
        <a:p>
          <a:endParaRPr lang="en-US"/>
        </a:p>
      </dgm:t>
    </dgm:pt>
    <dgm:pt modelId="{E4DB5A38-A7B5-0545-9397-0F26139ED8C8}">
      <dgm:prSet phldrT="[Text]" custT="1"/>
      <dgm:spPr>
        <a:xfrm>
          <a:off x="6305267" y="2243259"/>
          <a:ext cx="1470215" cy="664787"/>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Grammatical patterns</a:t>
          </a:r>
        </a:p>
      </dgm:t>
    </dgm:pt>
    <dgm:pt modelId="{F0F7C9B5-B806-0141-AB87-1BA5362C46EF}" type="parTrans" cxnId="{C08DFE7A-0F95-3E4A-AD93-E88A6DA05D6B}">
      <dgm:prSet/>
      <dgm:spPr>
        <a:xfrm>
          <a:off x="6099781" y="922361"/>
          <a:ext cx="205485" cy="1653292"/>
        </a:xfrm>
        <a:custGeom>
          <a:avLst/>
          <a:gdLst/>
          <a:ahLst/>
          <a:cxnLst/>
          <a:rect l="0" t="0" r="0" b="0"/>
          <a:pathLst>
            <a:path>
              <a:moveTo>
                <a:pt x="0" y="0"/>
              </a:moveTo>
              <a:lnTo>
                <a:pt x="0" y="1653292"/>
              </a:lnTo>
              <a:lnTo>
                <a:pt x="205485" y="1653292"/>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FF7FE7BD-4A6A-9B4F-8E39-CF34C5C58CD9}" type="sibTrans" cxnId="{C08DFE7A-0F95-3E4A-AD93-E88A6DA05D6B}">
      <dgm:prSet/>
      <dgm:spPr/>
      <dgm:t>
        <a:bodyPr/>
        <a:lstStyle/>
        <a:p>
          <a:endParaRPr lang="en-US"/>
        </a:p>
      </dgm:t>
    </dgm:pt>
    <dgm:pt modelId="{0F73FCBB-E259-3D4E-A570-8A0829D325E1}">
      <dgm:prSet phldrT="[Text]" custT="1"/>
      <dgm:spPr>
        <a:xfrm>
          <a:off x="6305267" y="3211005"/>
          <a:ext cx="1454917" cy="562084"/>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Word knowledge</a:t>
          </a:r>
        </a:p>
      </dgm:t>
    </dgm:pt>
    <dgm:pt modelId="{087AA128-0527-5C49-9F3F-F3DC397E8AD6}" type="parTrans" cxnId="{C3AA037D-539C-2244-80C0-522C9BB51B25}">
      <dgm:prSet/>
      <dgm:spPr>
        <a:xfrm>
          <a:off x="6099781" y="922361"/>
          <a:ext cx="205485" cy="2569686"/>
        </a:xfrm>
        <a:custGeom>
          <a:avLst/>
          <a:gdLst/>
          <a:ahLst/>
          <a:cxnLst/>
          <a:rect l="0" t="0" r="0" b="0"/>
          <a:pathLst>
            <a:path>
              <a:moveTo>
                <a:pt x="0" y="0"/>
              </a:moveTo>
              <a:lnTo>
                <a:pt x="0" y="2569686"/>
              </a:lnTo>
              <a:lnTo>
                <a:pt x="205485" y="2569686"/>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12E090DD-EDE3-6048-A67D-354ECC583671}" type="sibTrans" cxnId="{C3AA037D-539C-2244-80C0-522C9BB51B25}">
      <dgm:prSet/>
      <dgm:spPr/>
      <dgm:t>
        <a:bodyPr/>
        <a:lstStyle/>
        <a:p>
          <a:endParaRPr lang="en-US"/>
        </a:p>
      </dgm:t>
    </dgm:pt>
    <dgm:pt modelId="{0F8DC049-C15D-304F-9C04-90CA4596A9EE}">
      <dgm:prSet phldrT="[Text]" custT="1"/>
      <dgm:spPr>
        <a:xfrm>
          <a:off x="6305267" y="4076048"/>
          <a:ext cx="1369488" cy="748076"/>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err="1">
              <a:solidFill>
                <a:sysClr val="windowText" lastClr="000000">
                  <a:hueOff val="0"/>
                  <a:satOff val="0"/>
                  <a:lumOff val="0"/>
                  <a:alphaOff val="0"/>
                </a:sysClr>
              </a:solidFill>
              <a:latin typeface="Arial"/>
              <a:ea typeface="+mn-ea"/>
              <a:cs typeface="+mn-cs"/>
            </a:rPr>
            <a:t>Grapho</a:t>
          </a:r>
          <a:r>
            <a:rPr lang="en-US" sz="1400" dirty="0">
              <a:solidFill>
                <a:sysClr val="windowText" lastClr="000000">
                  <a:hueOff val="0"/>
                  <a:satOff val="0"/>
                  <a:lumOff val="0"/>
                  <a:alphaOff val="0"/>
                </a:sysClr>
              </a:solidFill>
              <a:latin typeface="Arial"/>
              <a:ea typeface="+mn-ea"/>
              <a:cs typeface="+mn-cs"/>
            </a:rPr>
            <a:t>-phonics / phonology</a:t>
          </a:r>
        </a:p>
      </dgm:t>
    </dgm:pt>
    <dgm:pt modelId="{9364E9D6-B851-274B-98D4-B3022F1C0849}" type="parTrans" cxnId="{B235306A-C399-324C-8609-A6D6981FCE19}">
      <dgm:prSet/>
      <dgm:spPr>
        <a:xfrm>
          <a:off x="6099781" y="922361"/>
          <a:ext cx="205485" cy="3527725"/>
        </a:xfrm>
        <a:custGeom>
          <a:avLst/>
          <a:gdLst/>
          <a:ahLst/>
          <a:cxnLst/>
          <a:rect l="0" t="0" r="0" b="0"/>
          <a:pathLst>
            <a:path>
              <a:moveTo>
                <a:pt x="0" y="0"/>
              </a:moveTo>
              <a:lnTo>
                <a:pt x="0" y="3527725"/>
              </a:lnTo>
              <a:lnTo>
                <a:pt x="205485" y="3527725"/>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BBBAE8C8-6376-7544-B0FA-7FE19E414076}" type="sibTrans" cxnId="{B235306A-C399-324C-8609-A6D6981FCE19}">
      <dgm:prSet/>
      <dgm:spPr/>
      <dgm:t>
        <a:bodyPr/>
        <a:lstStyle/>
        <a:p>
          <a:endParaRPr lang="en-US"/>
        </a:p>
      </dgm:t>
    </dgm:pt>
    <dgm:pt modelId="{19FAF3AA-B8C3-464E-A40D-3CF7B016E2BD}" type="pres">
      <dgm:prSet presAssocID="{6BE5A265-1BB5-EE45-95C3-BA05184F87C9}" presName="diagram" presStyleCnt="0">
        <dgm:presLayoutVars>
          <dgm:chPref val="1"/>
          <dgm:dir/>
          <dgm:animOne val="branch"/>
          <dgm:animLvl val="lvl"/>
          <dgm:resizeHandles/>
        </dgm:presLayoutVars>
      </dgm:prSet>
      <dgm:spPr/>
      <dgm:t>
        <a:bodyPr/>
        <a:lstStyle/>
        <a:p>
          <a:endParaRPr lang="en-US"/>
        </a:p>
      </dgm:t>
    </dgm:pt>
    <dgm:pt modelId="{4EED5C04-6814-B94A-A49C-916FD7CD791B}" type="pres">
      <dgm:prSet presAssocID="{BE4722DF-37AF-A646-9269-3E4695E4687A}" presName="root" presStyleCnt="0"/>
      <dgm:spPr/>
    </dgm:pt>
    <dgm:pt modelId="{A283C6D0-DF66-8C4F-A6AD-CE28E97C8B78}" type="pres">
      <dgm:prSet presAssocID="{BE4722DF-37AF-A646-9269-3E4695E4687A}" presName="rootComposite" presStyleCnt="0"/>
      <dgm:spPr/>
    </dgm:pt>
    <dgm:pt modelId="{90D3AA89-C220-8A45-950F-DEB157B72D25}" type="pres">
      <dgm:prSet presAssocID="{BE4722DF-37AF-A646-9269-3E4695E4687A}" presName="rootText" presStyleLbl="node1" presStyleIdx="0" presStyleCnt="3" custScaleX="80681" custScaleY="76079"/>
      <dgm:spPr/>
      <dgm:t>
        <a:bodyPr/>
        <a:lstStyle/>
        <a:p>
          <a:endParaRPr lang="en-US"/>
        </a:p>
      </dgm:t>
    </dgm:pt>
    <dgm:pt modelId="{04809773-406B-0645-9673-F8F1491C6D33}" type="pres">
      <dgm:prSet presAssocID="{BE4722DF-37AF-A646-9269-3E4695E4687A}" presName="rootConnector" presStyleLbl="node1" presStyleIdx="0" presStyleCnt="3"/>
      <dgm:spPr/>
      <dgm:t>
        <a:bodyPr/>
        <a:lstStyle/>
        <a:p>
          <a:endParaRPr lang="en-US"/>
        </a:p>
      </dgm:t>
    </dgm:pt>
    <dgm:pt modelId="{55D94CE2-4468-364E-A696-26ECEA227B17}" type="pres">
      <dgm:prSet presAssocID="{BE4722DF-37AF-A646-9269-3E4695E4687A}" presName="childShape" presStyleCnt="0"/>
      <dgm:spPr/>
    </dgm:pt>
    <dgm:pt modelId="{3B921057-7AED-144D-A4BE-4106CFF49236}" type="pres">
      <dgm:prSet presAssocID="{C8C696B8-88E5-C342-81DB-BF2CC40B24AE}" presName="root" presStyleCnt="0"/>
      <dgm:spPr/>
    </dgm:pt>
    <dgm:pt modelId="{35726A63-FD5C-8A4C-8FAE-F3B4D00BCF52}" type="pres">
      <dgm:prSet presAssocID="{C8C696B8-88E5-C342-81DB-BF2CC40B24AE}" presName="rootComposite" presStyleCnt="0"/>
      <dgm:spPr/>
    </dgm:pt>
    <dgm:pt modelId="{7E5F10A5-0C94-D842-9C46-1F5F22C263A3}" type="pres">
      <dgm:prSet presAssocID="{C8C696B8-88E5-C342-81DB-BF2CC40B24AE}" presName="rootText" presStyleLbl="node1" presStyleIdx="1" presStyleCnt="3" custScaleX="89812" custScaleY="76079"/>
      <dgm:spPr/>
      <dgm:t>
        <a:bodyPr/>
        <a:lstStyle/>
        <a:p>
          <a:endParaRPr lang="en-US"/>
        </a:p>
      </dgm:t>
    </dgm:pt>
    <dgm:pt modelId="{ECDCBF00-BEB4-0949-938E-EACD1856ABC8}" type="pres">
      <dgm:prSet presAssocID="{C8C696B8-88E5-C342-81DB-BF2CC40B24AE}" presName="rootConnector" presStyleLbl="node1" presStyleIdx="1" presStyleCnt="3"/>
      <dgm:spPr/>
      <dgm:t>
        <a:bodyPr/>
        <a:lstStyle/>
        <a:p>
          <a:endParaRPr lang="en-US"/>
        </a:p>
      </dgm:t>
    </dgm:pt>
    <dgm:pt modelId="{B8654089-A9AB-1248-A06A-D9160BB03BD1}" type="pres">
      <dgm:prSet presAssocID="{C8C696B8-88E5-C342-81DB-BF2CC40B24AE}" presName="childShape" presStyleCnt="0"/>
      <dgm:spPr/>
    </dgm:pt>
    <dgm:pt modelId="{39DD0F18-D460-D940-B2AF-1BBBBA85B189}" type="pres">
      <dgm:prSet presAssocID="{9E41830A-FA96-F945-9B4C-FA234C6E0EB6}" presName="Name13" presStyleLbl="parChTrans1D2" presStyleIdx="0" presStyleCnt="6"/>
      <dgm:spPr/>
      <dgm:t>
        <a:bodyPr/>
        <a:lstStyle/>
        <a:p>
          <a:endParaRPr lang="en-US"/>
        </a:p>
      </dgm:t>
    </dgm:pt>
    <dgm:pt modelId="{46ABBD4E-8DD1-074E-93A7-8A51DEE17D39}" type="pres">
      <dgm:prSet presAssocID="{627E72CE-36D5-5B4A-BE28-313175FD02B5}" presName="childText" presStyleLbl="bgAcc1" presStyleIdx="0" presStyleCnt="6" custScaleX="98174" custScaleY="64919" custLinFactNeighborX="-1747" custLinFactNeighborY="-1189">
        <dgm:presLayoutVars>
          <dgm:bulletEnabled val="1"/>
        </dgm:presLayoutVars>
      </dgm:prSet>
      <dgm:spPr/>
      <dgm:t>
        <a:bodyPr/>
        <a:lstStyle/>
        <a:p>
          <a:endParaRPr lang="en-US"/>
        </a:p>
      </dgm:t>
    </dgm:pt>
    <dgm:pt modelId="{B5607927-AB64-5D4A-B717-9071055E1754}" type="pres">
      <dgm:prSet presAssocID="{2AF2D695-E569-3A41-A915-4B2DE362A084}" presName="Name13" presStyleLbl="parChTrans1D2" presStyleIdx="1" presStyleCnt="6"/>
      <dgm:spPr/>
      <dgm:t>
        <a:bodyPr/>
        <a:lstStyle/>
        <a:p>
          <a:endParaRPr lang="en-US"/>
        </a:p>
      </dgm:t>
    </dgm:pt>
    <dgm:pt modelId="{4D340B12-8C3A-3549-BB2F-6F80B9D83A38}" type="pres">
      <dgm:prSet presAssocID="{4D775BD9-DC16-B446-9C65-31BBD9520057}" presName="childText" presStyleLbl="bgAcc1" presStyleIdx="1" presStyleCnt="6" custScaleX="88753" custScaleY="56941">
        <dgm:presLayoutVars>
          <dgm:bulletEnabled val="1"/>
        </dgm:presLayoutVars>
      </dgm:prSet>
      <dgm:spPr/>
      <dgm:t>
        <a:bodyPr/>
        <a:lstStyle/>
        <a:p>
          <a:endParaRPr lang="en-US"/>
        </a:p>
      </dgm:t>
    </dgm:pt>
    <dgm:pt modelId="{F813DF69-AEBF-EB45-A4E6-F366F3683E45}" type="pres">
      <dgm:prSet presAssocID="{E50F08BB-3D83-2644-A997-67A84F614677}" presName="root" presStyleCnt="0"/>
      <dgm:spPr/>
    </dgm:pt>
    <dgm:pt modelId="{9C9892B8-A14F-A743-BBEC-F86E6CCF63DA}" type="pres">
      <dgm:prSet presAssocID="{E50F08BB-3D83-2644-A997-67A84F614677}" presName="rootComposite" presStyleCnt="0"/>
      <dgm:spPr/>
    </dgm:pt>
    <dgm:pt modelId="{E1DEF518-8844-7B47-8C8F-57AD0107EB78}" type="pres">
      <dgm:prSet presAssocID="{E50F08BB-3D83-2644-A997-67A84F614677}" presName="rootText" presStyleLbl="node1" presStyleIdx="2" presStyleCnt="3" custScaleX="84783" custScaleY="76079"/>
      <dgm:spPr/>
      <dgm:t>
        <a:bodyPr/>
        <a:lstStyle/>
        <a:p>
          <a:endParaRPr lang="en-US"/>
        </a:p>
      </dgm:t>
    </dgm:pt>
    <dgm:pt modelId="{AA1B0C9A-808B-1F4D-8713-067C26482102}" type="pres">
      <dgm:prSet presAssocID="{E50F08BB-3D83-2644-A997-67A84F614677}" presName="rootConnector" presStyleLbl="node1" presStyleIdx="2" presStyleCnt="3"/>
      <dgm:spPr/>
      <dgm:t>
        <a:bodyPr/>
        <a:lstStyle/>
        <a:p>
          <a:endParaRPr lang="en-US"/>
        </a:p>
      </dgm:t>
    </dgm:pt>
    <dgm:pt modelId="{6A134C64-3476-F64E-BDE8-D13E0D81A73C}" type="pres">
      <dgm:prSet presAssocID="{E50F08BB-3D83-2644-A997-67A84F614677}" presName="childShape" presStyleCnt="0"/>
      <dgm:spPr/>
    </dgm:pt>
    <dgm:pt modelId="{A60E7A55-47A7-BC4F-931C-9B3BC3884B3C}" type="pres">
      <dgm:prSet presAssocID="{01158839-58C7-1348-9C5E-C7B12FB8D8A7}" presName="Name13" presStyleLbl="parChTrans1D2" presStyleIdx="2" presStyleCnt="6"/>
      <dgm:spPr/>
      <dgm:t>
        <a:bodyPr/>
        <a:lstStyle/>
        <a:p>
          <a:endParaRPr lang="en-US"/>
        </a:p>
      </dgm:t>
    </dgm:pt>
    <dgm:pt modelId="{C5C7D0C7-9AAB-3D4D-A9B9-E6BA1B7F1A65}" type="pres">
      <dgm:prSet presAssocID="{E996E3B4-6521-3A4D-8034-A99D60E1BBCA}" presName="childText" presStyleLbl="bgAcc1" presStyleIdx="2" presStyleCnt="6" custScaleX="75551" custScaleY="59000">
        <dgm:presLayoutVars>
          <dgm:bulletEnabled val="1"/>
        </dgm:presLayoutVars>
      </dgm:prSet>
      <dgm:spPr/>
      <dgm:t>
        <a:bodyPr/>
        <a:lstStyle/>
        <a:p>
          <a:endParaRPr lang="en-US"/>
        </a:p>
      </dgm:t>
    </dgm:pt>
    <dgm:pt modelId="{5EF79DE6-2830-0B4D-8508-35CA1659CBF3}" type="pres">
      <dgm:prSet presAssocID="{F0F7C9B5-B806-0141-AB87-1BA5362C46EF}" presName="Name13" presStyleLbl="parChTrans1D2" presStyleIdx="3" presStyleCnt="6"/>
      <dgm:spPr/>
      <dgm:t>
        <a:bodyPr/>
        <a:lstStyle/>
        <a:p>
          <a:endParaRPr lang="en-US"/>
        </a:p>
      </dgm:t>
    </dgm:pt>
    <dgm:pt modelId="{3001CA3C-698F-7F4B-835A-92DE465FE070}" type="pres">
      <dgm:prSet presAssocID="{E4DB5A38-A7B5-0545-9397-0F26139ED8C8}" presName="childText" presStyleLbl="bgAcc1" presStyleIdx="3" presStyleCnt="6" custScaleX="75826" custScaleY="54858">
        <dgm:presLayoutVars>
          <dgm:bulletEnabled val="1"/>
        </dgm:presLayoutVars>
      </dgm:prSet>
      <dgm:spPr/>
      <dgm:t>
        <a:bodyPr/>
        <a:lstStyle/>
        <a:p>
          <a:endParaRPr lang="en-US"/>
        </a:p>
      </dgm:t>
    </dgm:pt>
    <dgm:pt modelId="{75409031-F539-E747-B36E-C89F55D63CC9}" type="pres">
      <dgm:prSet presAssocID="{087AA128-0527-5C49-9F3F-F3DC397E8AD6}" presName="Name13" presStyleLbl="parChTrans1D2" presStyleIdx="4" presStyleCnt="6"/>
      <dgm:spPr/>
      <dgm:t>
        <a:bodyPr/>
        <a:lstStyle/>
        <a:p>
          <a:endParaRPr lang="en-US"/>
        </a:p>
      </dgm:t>
    </dgm:pt>
    <dgm:pt modelId="{72E6A871-820D-CB47-80B0-64C61DD7E437}" type="pres">
      <dgm:prSet presAssocID="{0F73FCBB-E259-3D4E-A570-8A0829D325E1}" presName="childText" presStyleLbl="bgAcc1" presStyleIdx="4" presStyleCnt="6" custScaleX="75037" custScaleY="46383">
        <dgm:presLayoutVars>
          <dgm:bulletEnabled val="1"/>
        </dgm:presLayoutVars>
      </dgm:prSet>
      <dgm:spPr/>
      <dgm:t>
        <a:bodyPr/>
        <a:lstStyle/>
        <a:p>
          <a:endParaRPr lang="en-US"/>
        </a:p>
      </dgm:t>
    </dgm:pt>
    <dgm:pt modelId="{6EEA5241-8F27-3F43-A591-041CEABAE675}" type="pres">
      <dgm:prSet presAssocID="{9364E9D6-B851-274B-98D4-B3022F1C0849}" presName="Name13" presStyleLbl="parChTrans1D2" presStyleIdx="5" presStyleCnt="6"/>
      <dgm:spPr/>
      <dgm:t>
        <a:bodyPr/>
        <a:lstStyle/>
        <a:p>
          <a:endParaRPr lang="en-US"/>
        </a:p>
      </dgm:t>
    </dgm:pt>
    <dgm:pt modelId="{E937C941-5945-C24C-A204-8C51B41A9AF3}" type="pres">
      <dgm:prSet presAssocID="{0F8DC049-C15D-304F-9C04-90CA4596A9EE}" presName="childText" presStyleLbl="bgAcc1" presStyleIdx="5" presStyleCnt="6" custScaleX="70631" custScaleY="61731">
        <dgm:presLayoutVars>
          <dgm:bulletEnabled val="1"/>
        </dgm:presLayoutVars>
      </dgm:prSet>
      <dgm:spPr/>
      <dgm:t>
        <a:bodyPr/>
        <a:lstStyle/>
        <a:p>
          <a:endParaRPr lang="en-US"/>
        </a:p>
      </dgm:t>
    </dgm:pt>
  </dgm:ptLst>
  <dgm:cxnLst>
    <dgm:cxn modelId="{96C67E31-7464-D441-87E0-9A592119FC33}" type="presOf" srcId="{9E41830A-FA96-F945-9B4C-FA234C6E0EB6}" destId="{39DD0F18-D460-D940-B2AF-1BBBBA85B189}" srcOrd="0" destOrd="0" presId="urn:microsoft.com/office/officeart/2005/8/layout/hierarchy3"/>
    <dgm:cxn modelId="{BA6464F5-5C36-EC4B-BDA2-2A2314D79661}" type="presOf" srcId="{E996E3B4-6521-3A4D-8034-A99D60E1BBCA}" destId="{C5C7D0C7-9AAB-3D4D-A9B9-E6BA1B7F1A65}" srcOrd="0" destOrd="0" presId="urn:microsoft.com/office/officeart/2005/8/layout/hierarchy3"/>
    <dgm:cxn modelId="{669A468A-73C7-2949-AAF7-25565F068A4F}" type="presOf" srcId="{E50F08BB-3D83-2644-A997-67A84F614677}" destId="{AA1B0C9A-808B-1F4D-8713-067C26482102}" srcOrd="1" destOrd="0" presId="urn:microsoft.com/office/officeart/2005/8/layout/hierarchy3"/>
    <dgm:cxn modelId="{DF1A140A-7D25-4440-A1B6-E5F82F30B0BD}" type="presOf" srcId="{BE4722DF-37AF-A646-9269-3E4695E4687A}" destId="{90D3AA89-C220-8A45-950F-DEB157B72D25}" srcOrd="0" destOrd="0" presId="urn:microsoft.com/office/officeart/2005/8/layout/hierarchy3"/>
    <dgm:cxn modelId="{26E3130B-5407-ED45-9454-E628E3041356}" srcId="{6BE5A265-1BB5-EE45-95C3-BA05184F87C9}" destId="{C8C696B8-88E5-C342-81DB-BF2CC40B24AE}" srcOrd="1" destOrd="0" parTransId="{306C2038-DA01-4E4D-BE33-DF84278B4330}" sibTransId="{48D1A1B0-AAE4-FC43-A90D-A605C09C64EA}"/>
    <dgm:cxn modelId="{4C8186F4-F5DA-F647-AE7B-CE3B204936E1}" type="presOf" srcId="{F0F7C9B5-B806-0141-AB87-1BA5362C46EF}" destId="{5EF79DE6-2830-0B4D-8508-35CA1659CBF3}" srcOrd="0" destOrd="0" presId="urn:microsoft.com/office/officeart/2005/8/layout/hierarchy3"/>
    <dgm:cxn modelId="{F72D883F-3E9A-B341-AA59-21DD8BBE0130}" srcId="{C8C696B8-88E5-C342-81DB-BF2CC40B24AE}" destId="{627E72CE-36D5-5B4A-BE28-313175FD02B5}" srcOrd="0" destOrd="0" parTransId="{9E41830A-FA96-F945-9B4C-FA234C6E0EB6}" sibTransId="{934F3559-595E-7547-B3A6-7255FFE78848}"/>
    <dgm:cxn modelId="{A1AFFA5A-218B-B447-A6C9-8C18C932BDA3}" type="presOf" srcId="{9364E9D6-B851-274B-98D4-B3022F1C0849}" destId="{6EEA5241-8F27-3F43-A591-041CEABAE675}" srcOrd="0" destOrd="0" presId="urn:microsoft.com/office/officeart/2005/8/layout/hierarchy3"/>
    <dgm:cxn modelId="{BF2D02FA-DD51-1B4F-89E4-513C04F84964}" type="presOf" srcId="{E50F08BB-3D83-2644-A997-67A84F614677}" destId="{E1DEF518-8844-7B47-8C8F-57AD0107EB78}" srcOrd="0" destOrd="0" presId="urn:microsoft.com/office/officeart/2005/8/layout/hierarchy3"/>
    <dgm:cxn modelId="{E3D5C688-D53A-474C-AD1C-95749797B2FD}" srcId="{E50F08BB-3D83-2644-A997-67A84F614677}" destId="{E996E3B4-6521-3A4D-8034-A99D60E1BBCA}" srcOrd="0" destOrd="0" parTransId="{01158839-58C7-1348-9C5E-C7B12FB8D8A7}" sibTransId="{AF78A628-E1CB-C04F-9B25-57AA04D8A8FD}"/>
    <dgm:cxn modelId="{AFA6FEDF-6797-A541-9A87-680295BE85D1}" type="presOf" srcId="{0F73FCBB-E259-3D4E-A570-8A0829D325E1}" destId="{72E6A871-820D-CB47-80B0-64C61DD7E437}" srcOrd="0" destOrd="0" presId="urn:microsoft.com/office/officeart/2005/8/layout/hierarchy3"/>
    <dgm:cxn modelId="{5F0B3255-DDBD-0144-B3FB-5CB5C66FAAB3}" srcId="{C8C696B8-88E5-C342-81DB-BF2CC40B24AE}" destId="{4D775BD9-DC16-B446-9C65-31BBD9520057}" srcOrd="1" destOrd="0" parTransId="{2AF2D695-E569-3A41-A915-4B2DE362A084}" sibTransId="{527EE9E3-04D1-5A4C-8419-4329BEB5833C}"/>
    <dgm:cxn modelId="{B235306A-C399-324C-8609-A6D6981FCE19}" srcId="{E50F08BB-3D83-2644-A997-67A84F614677}" destId="{0F8DC049-C15D-304F-9C04-90CA4596A9EE}" srcOrd="3" destOrd="0" parTransId="{9364E9D6-B851-274B-98D4-B3022F1C0849}" sibTransId="{BBBAE8C8-6376-7544-B0FA-7FE19E414076}"/>
    <dgm:cxn modelId="{A472B783-34D9-EC41-9A45-17B5CA0DE77C}" srcId="{6BE5A265-1BB5-EE45-95C3-BA05184F87C9}" destId="{BE4722DF-37AF-A646-9269-3E4695E4687A}" srcOrd="0" destOrd="0" parTransId="{8F7F8E4B-211E-F642-B54F-6D4131BAA028}" sibTransId="{3EF77BB3-EC28-D842-B40D-D7C9711F0A38}"/>
    <dgm:cxn modelId="{513312C8-6A0B-B848-B53A-61D85619C581}" type="presOf" srcId="{2AF2D695-E569-3A41-A915-4B2DE362A084}" destId="{B5607927-AB64-5D4A-B717-9071055E1754}" srcOrd="0" destOrd="0" presId="urn:microsoft.com/office/officeart/2005/8/layout/hierarchy3"/>
    <dgm:cxn modelId="{C3AA037D-539C-2244-80C0-522C9BB51B25}" srcId="{E50F08BB-3D83-2644-A997-67A84F614677}" destId="{0F73FCBB-E259-3D4E-A570-8A0829D325E1}" srcOrd="2" destOrd="0" parTransId="{087AA128-0527-5C49-9F3F-F3DC397E8AD6}" sibTransId="{12E090DD-EDE3-6048-A67D-354ECC583671}"/>
    <dgm:cxn modelId="{EA541E9E-5DE3-704C-B889-3B5DD294F7F1}" type="presOf" srcId="{C8C696B8-88E5-C342-81DB-BF2CC40B24AE}" destId="{7E5F10A5-0C94-D842-9C46-1F5F22C263A3}" srcOrd="0" destOrd="0" presId="urn:microsoft.com/office/officeart/2005/8/layout/hierarchy3"/>
    <dgm:cxn modelId="{9BD13AA6-1FE9-034E-AA8C-F8D46F9E48E7}" type="presOf" srcId="{4D775BD9-DC16-B446-9C65-31BBD9520057}" destId="{4D340B12-8C3A-3549-BB2F-6F80B9D83A38}" srcOrd="0" destOrd="0" presId="urn:microsoft.com/office/officeart/2005/8/layout/hierarchy3"/>
    <dgm:cxn modelId="{61B1F9FC-DCB9-8B48-995D-49DFC9E99318}" type="presOf" srcId="{0F8DC049-C15D-304F-9C04-90CA4596A9EE}" destId="{E937C941-5945-C24C-A204-8C51B41A9AF3}" srcOrd="0" destOrd="0" presId="urn:microsoft.com/office/officeart/2005/8/layout/hierarchy3"/>
    <dgm:cxn modelId="{F9BF5987-98D6-B34C-B517-2FFAC311404C}" type="presOf" srcId="{01158839-58C7-1348-9C5E-C7B12FB8D8A7}" destId="{A60E7A55-47A7-BC4F-931C-9B3BC3884B3C}" srcOrd="0" destOrd="0" presId="urn:microsoft.com/office/officeart/2005/8/layout/hierarchy3"/>
    <dgm:cxn modelId="{15EDAE84-BB19-C342-B3F4-E7D609B517FC}" type="presOf" srcId="{BE4722DF-37AF-A646-9269-3E4695E4687A}" destId="{04809773-406B-0645-9673-F8F1491C6D33}" srcOrd="1" destOrd="0" presId="urn:microsoft.com/office/officeart/2005/8/layout/hierarchy3"/>
    <dgm:cxn modelId="{BE7769C1-B77E-0B45-94C8-EB4131D7A812}" srcId="{6BE5A265-1BB5-EE45-95C3-BA05184F87C9}" destId="{E50F08BB-3D83-2644-A997-67A84F614677}" srcOrd="2" destOrd="0" parTransId="{483F9483-07E3-2345-84D2-215EEB42993B}" sibTransId="{C7C0A269-E563-1C46-A485-B44331DC7809}"/>
    <dgm:cxn modelId="{57E2AACF-32B7-EF4A-9218-7EDF97A8F584}" type="presOf" srcId="{087AA128-0527-5C49-9F3F-F3DC397E8AD6}" destId="{75409031-F539-E747-B36E-C89F55D63CC9}" srcOrd="0" destOrd="0" presId="urn:microsoft.com/office/officeart/2005/8/layout/hierarchy3"/>
    <dgm:cxn modelId="{0BBC2BBA-4F21-5C4B-9A4B-0B2D6D1CD917}" type="presOf" srcId="{627E72CE-36D5-5B4A-BE28-313175FD02B5}" destId="{46ABBD4E-8DD1-074E-93A7-8A51DEE17D39}" srcOrd="0" destOrd="0" presId="urn:microsoft.com/office/officeart/2005/8/layout/hierarchy3"/>
    <dgm:cxn modelId="{9D9B02E4-0B3F-0845-9631-021487F41106}" type="presOf" srcId="{C8C696B8-88E5-C342-81DB-BF2CC40B24AE}" destId="{ECDCBF00-BEB4-0949-938E-EACD1856ABC8}" srcOrd="1" destOrd="0" presId="urn:microsoft.com/office/officeart/2005/8/layout/hierarchy3"/>
    <dgm:cxn modelId="{2B1639B0-4D87-D74D-98DF-67D6CE0FB0B3}" type="presOf" srcId="{E4DB5A38-A7B5-0545-9397-0F26139ED8C8}" destId="{3001CA3C-698F-7F4B-835A-92DE465FE070}" srcOrd="0" destOrd="0" presId="urn:microsoft.com/office/officeart/2005/8/layout/hierarchy3"/>
    <dgm:cxn modelId="{EC20CDAE-874E-9E49-8405-7AD56FC259D1}" type="presOf" srcId="{6BE5A265-1BB5-EE45-95C3-BA05184F87C9}" destId="{19FAF3AA-B8C3-464E-A40D-3CF7B016E2BD}" srcOrd="0" destOrd="0" presId="urn:microsoft.com/office/officeart/2005/8/layout/hierarchy3"/>
    <dgm:cxn modelId="{C08DFE7A-0F95-3E4A-AD93-E88A6DA05D6B}" srcId="{E50F08BB-3D83-2644-A997-67A84F614677}" destId="{E4DB5A38-A7B5-0545-9397-0F26139ED8C8}" srcOrd="1" destOrd="0" parTransId="{F0F7C9B5-B806-0141-AB87-1BA5362C46EF}" sibTransId="{FF7FE7BD-4A6A-9B4F-8E39-CF34C5C58CD9}"/>
    <dgm:cxn modelId="{14C6D1FD-78EF-4F43-8862-A9C41B225F9B}" type="presParOf" srcId="{19FAF3AA-B8C3-464E-A40D-3CF7B016E2BD}" destId="{4EED5C04-6814-B94A-A49C-916FD7CD791B}" srcOrd="0" destOrd="0" presId="urn:microsoft.com/office/officeart/2005/8/layout/hierarchy3"/>
    <dgm:cxn modelId="{2BEE13C7-CBC5-F24E-A6D6-28932236670C}" type="presParOf" srcId="{4EED5C04-6814-B94A-A49C-916FD7CD791B}" destId="{A283C6D0-DF66-8C4F-A6AD-CE28E97C8B78}" srcOrd="0" destOrd="0" presId="urn:microsoft.com/office/officeart/2005/8/layout/hierarchy3"/>
    <dgm:cxn modelId="{1F188B6B-0B8B-DF4A-8468-FD4FA12DECE6}" type="presParOf" srcId="{A283C6D0-DF66-8C4F-A6AD-CE28E97C8B78}" destId="{90D3AA89-C220-8A45-950F-DEB157B72D25}" srcOrd="0" destOrd="0" presId="urn:microsoft.com/office/officeart/2005/8/layout/hierarchy3"/>
    <dgm:cxn modelId="{76A76E5E-76B6-9947-95E5-A5C7E09C281D}" type="presParOf" srcId="{A283C6D0-DF66-8C4F-A6AD-CE28E97C8B78}" destId="{04809773-406B-0645-9673-F8F1491C6D33}" srcOrd="1" destOrd="0" presId="urn:microsoft.com/office/officeart/2005/8/layout/hierarchy3"/>
    <dgm:cxn modelId="{486DBEC1-F9D6-C041-8A6B-A91AABB99A1A}" type="presParOf" srcId="{4EED5C04-6814-B94A-A49C-916FD7CD791B}" destId="{55D94CE2-4468-364E-A696-26ECEA227B17}" srcOrd="1" destOrd="0" presId="urn:microsoft.com/office/officeart/2005/8/layout/hierarchy3"/>
    <dgm:cxn modelId="{F6278309-3805-F048-85AD-E4BE20C633CB}" type="presParOf" srcId="{19FAF3AA-B8C3-464E-A40D-3CF7B016E2BD}" destId="{3B921057-7AED-144D-A4BE-4106CFF49236}" srcOrd="1" destOrd="0" presId="urn:microsoft.com/office/officeart/2005/8/layout/hierarchy3"/>
    <dgm:cxn modelId="{BBB7A8C0-7B07-4048-93FE-391242F1776C}" type="presParOf" srcId="{3B921057-7AED-144D-A4BE-4106CFF49236}" destId="{35726A63-FD5C-8A4C-8FAE-F3B4D00BCF52}" srcOrd="0" destOrd="0" presId="urn:microsoft.com/office/officeart/2005/8/layout/hierarchy3"/>
    <dgm:cxn modelId="{A19C7B13-2121-A445-8857-4BF7C530C3E8}" type="presParOf" srcId="{35726A63-FD5C-8A4C-8FAE-F3B4D00BCF52}" destId="{7E5F10A5-0C94-D842-9C46-1F5F22C263A3}" srcOrd="0" destOrd="0" presId="urn:microsoft.com/office/officeart/2005/8/layout/hierarchy3"/>
    <dgm:cxn modelId="{93D3E801-D441-D148-89D7-9129C1E2B753}" type="presParOf" srcId="{35726A63-FD5C-8A4C-8FAE-F3B4D00BCF52}" destId="{ECDCBF00-BEB4-0949-938E-EACD1856ABC8}" srcOrd="1" destOrd="0" presId="urn:microsoft.com/office/officeart/2005/8/layout/hierarchy3"/>
    <dgm:cxn modelId="{3B0653DC-A846-AE45-B52B-12DAF2DBE40C}" type="presParOf" srcId="{3B921057-7AED-144D-A4BE-4106CFF49236}" destId="{B8654089-A9AB-1248-A06A-D9160BB03BD1}" srcOrd="1" destOrd="0" presId="urn:microsoft.com/office/officeart/2005/8/layout/hierarchy3"/>
    <dgm:cxn modelId="{EE5CE8A2-B6F1-8F49-9FC3-C71891710FE5}" type="presParOf" srcId="{B8654089-A9AB-1248-A06A-D9160BB03BD1}" destId="{39DD0F18-D460-D940-B2AF-1BBBBA85B189}" srcOrd="0" destOrd="0" presId="urn:microsoft.com/office/officeart/2005/8/layout/hierarchy3"/>
    <dgm:cxn modelId="{266BCC16-6B39-8C43-835B-143FA464180A}" type="presParOf" srcId="{B8654089-A9AB-1248-A06A-D9160BB03BD1}" destId="{46ABBD4E-8DD1-074E-93A7-8A51DEE17D39}" srcOrd="1" destOrd="0" presId="urn:microsoft.com/office/officeart/2005/8/layout/hierarchy3"/>
    <dgm:cxn modelId="{9D916512-44FC-D441-8E33-E89DF5FE5FE2}" type="presParOf" srcId="{B8654089-A9AB-1248-A06A-D9160BB03BD1}" destId="{B5607927-AB64-5D4A-B717-9071055E1754}" srcOrd="2" destOrd="0" presId="urn:microsoft.com/office/officeart/2005/8/layout/hierarchy3"/>
    <dgm:cxn modelId="{7682013A-B574-E64D-BD62-06F0E8CAFF15}" type="presParOf" srcId="{B8654089-A9AB-1248-A06A-D9160BB03BD1}" destId="{4D340B12-8C3A-3549-BB2F-6F80B9D83A38}" srcOrd="3" destOrd="0" presId="urn:microsoft.com/office/officeart/2005/8/layout/hierarchy3"/>
    <dgm:cxn modelId="{05F51F15-AFB7-BD43-B7AC-CE794D32E645}" type="presParOf" srcId="{19FAF3AA-B8C3-464E-A40D-3CF7B016E2BD}" destId="{F813DF69-AEBF-EB45-A4E6-F366F3683E45}" srcOrd="2" destOrd="0" presId="urn:microsoft.com/office/officeart/2005/8/layout/hierarchy3"/>
    <dgm:cxn modelId="{3459C189-9D42-4948-AFDD-6264CB5B2EE8}" type="presParOf" srcId="{F813DF69-AEBF-EB45-A4E6-F366F3683E45}" destId="{9C9892B8-A14F-A743-BBEC-F86E6CCF63DA}" srcOrd="0" destOrd="0" presId="urn:microsoft.com/office/officeart/2005/8/layout/hierarchy3"/>
    <dgm:cxn modelId="{5D073BC3-289B-6944-A6E7-12E4B24C8DE9}" type="presParOf" srcId="{9C9892B8-A14F-A743-BBEC-F86E6CCF63DA}" destId="{E1DEF518-8844-7B47-8C8F-57AD0107EB78}" srcOrd="0" destOrd="0" presId="urn:microsoft.com/office/officeart/2005/8/layout/hierarchy3"/>
    <dgm:cxn modelId="{6C473FCF-054D-BD4B-AA4C-00CC53E887BD}" type="presParOf" srcId="{9C9892B8-A14F-A743-BBEC-F86E6CCF63DA}" destId="{AA1B0C9A-808B-1F4D-8713-067C26482102}" srcOrd="1" destOrd="0" presId="urn:microsoft.com/office/officeart/2005/8/layout/hierarchy3"/>
    <dgm:cxn modelId="{31C1334C-73A2-B549-A71A-0B154338750A}" type="presParOf" srcId="{F813DF69-AEBF-EB45-A4E6-F366F3683E45}" destId="{6A134C64-3476-F64E-BDE8-D13E0D81A73C}" srcOrd="1" destOrd="0" presId="urn:microsoft.com/office/officeart/2005/8/layout/hierarchy3"/>
    <dgm:cxn modelId="{B6EC9F47-AA0F-4741-BBBB-B0CEA5FF5C21}" type="presParOf" srcId="{6A134C64-3476-F64E-BDE8-D13E0D81A73C}" destId="{A60E7A55-47A7-BC4F-931C-9B3BC3884B3C}" srcOrd="0" destOrd="0" presId="urn:microsoft.com/office/officeart/2005/8/layout/hierarchy3"/>
    <dgm:cxn modelId="{8753C196-5A2B-004C-A445-94AC6C6D505E}" type="presParOf" srcId="{6A134C64-3476-F64E-BDE8-D13E0D81A73C}" destId="{C5C7D0C7-9AAB-3D4D-A9B9-E6BA1B7F1A65}" srcOrd="1" destOrd="0" presId="urn:microsoft.com/office/officeart/2005/8/layout/hierarchy3"/>
    <dgm:cxn modelId="{19A42172-A9AF-0248-BEE2-4A74AB6BE4FB}" type="presParOf" srcId="{6A134C64-3476-F64E-BDE8-D13E0D81A73C}" destId="{5EF79DE6-2830-0B4D-8508-35CA1659CBF3}" srcOrd="2" destOrd="0" presId="urn:microsoft.com/office/officeart/2005/8/layout/hierarchy3"/>
    <dgm:cxn modelId="{EEDD59AE-4382-B74C-8EA2-16E127262D77}" type="presParOf" srcId="{6A134C64-3476-F64E-BDE8-D13E0D81A73C}" destId="{3001CA3C-698F-7F4B-835A-92DE465FE070}" srcOrd="3" destOrd="0" presId="urn:microsoft.com/office/officeart/2005/8/layout/hierarchy3"/>
    <dgm:cxn modelId="{6ACA9180-9626-5041-A431-2484294193C6}" type="presParOf" srcId="{6A134C64-3476-F64E-BDE8-D13E0D81A73C}" destId="{75409031-F539-E747-B36E-C89F55D63CC9}" srcOrd="4" destOrd="0" presId="urn:microsoft.com/office/officeart/2005/8/layout/hierarchy3"/>
    <dgm:cxn modelId="{A0CF9E3B-9768-924E-88F3-1205BC01CE17}" type="presParOf" srcId="{6A134C64-3476-F64E-BDE8-D13E0D81A73C}" destId="{72E6A871-820D-CB47-80B0-64C61DD7E437}" srcOrd="5" destOrd="0" presId="urn:microsoft.com/office/officeart/2005/8/layout/hierarchy3"/>
    <dgm:cxn modelId="{D1ADE360-F2A7-9243-A09C-F080304DA0EF}" type="presParOf" srcId="{6A134C64-3476-F64E-BDE8-D13E0D81A73C}" destId="{6EEA5241-8F27-3F43-A591-041CEABAE675}" srcOrd="6" destOrd="0" presId="urn:microsoft.com/office/officeart/2005/8/layout/hierarchy3"/>
    <dgm:cxn modelId="{36DC9F7F-75BD-5643-9B12-3733073881B0}" type="presParOf" srcId="{6A134C64-3476-F64E-BDE8-D13E0D81A73C}" destId="{E937C941-5945-C24C-A204-8C51B41A9AF3}"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3AA89-C220-8A45-950F-DEB157B72D25}">
      <dsp:nvSpPr>
        <dsp:cNvPr id="0" name=""/>
        <dsp:cNvSpPr/>
      </dsp:nvSpPr>
      <dsp:spPr>
        <a:xfrm>
          <a:off x="732420" y="2943"/>
          <a:ext cx="1311841" cy="618507"/>
        </a:xfrm>
        <a:prstGeom prst="roundRect">
          <a:avLst>
            <a:gd name="adj" fmla="val 10000"/>
          </a:avLst>
        </a:prstGeom>
        <a:solidFill>
          <a:srgbClr val="F78E1E">
            <a:lumMod val="60000"/>
            <a:lumOff val="4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buNone/>
          </a:pPr>
          <a:r>
            <a:rPr lang="en-US" sz="1800" kern="1200" dirty="0">
              <a:solidFill>
                <a:sysClr val="windowText" lastClr="000000"/>
              </a:solidFill>
              <a:latin typeface="Arial"/>
              <a:ea typeface="+mn-ea"/>
              <a:cs typeface="+mn-cs"/>
            </a:rPr>
            <a:t>Communication</a:t>
          </a:r>
        </a:p>
      </dsp:txBody>
      <dsp:txXfrm>
        <a:off x="750535" y="21058"/>
        <a:ext cx="1275611" cy="582277"/>
      </dsp:txXfrm>
    </dsp:sp>
    <dsp:sp modelId="{7E5F10A5-0C94-D842-9C46-1F5F22C263A3}">
      <dsp:nvSpPr>
        <dsp:cNvPr id="0" name=""/>
        <dsp:cNvSpPr/>
      </dsp:nvSpPr>
      <dsp:spPr>
        <a:xfrm>
          <a:off x="2450752" y="2943"/>
          <a:ext cx="1460307" cy="618507"/>
        </a:xfrm>
        <a:prstGeom prst="roundRect">
          <a:avLst>
            <a:gd name="adj" fmla="val 10000"/>
          </a:avLst>
        </a:prstGeom>
        <a:solidFill>
          <a:srgbClr val="F78E1E">
            <a:lumMod val="40000"/>
            <a:lumOff val="6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buNone/>
          </a:pPr>
          <a:r>
            <a:rPr lang="en-US" sz="2000" kern="1200" dirty="0">
              <a:solidFill>
                <a:sysClr val="windowText" lastClr="000000"/>
              </a:solidFill>
              <a:latin typeface="Arial"/>
              <a:ea typeface="+mn-ea"/>
              <a:cs typeface="+mn-cs"/>
            </a:rPr>
            <a:t>Cultural &amp; plurilingual awareness</a:t>
          </a:r>
        </a:p>
      </dsp:txBody>
      <dsp:txXfrm>
        <a:off x="2468867" y="21058"/>
        <a:ext cx="1424077" cy="582277"/>
      </dsp:txXfrm>
    </dsp:sp>
    <dsp:sp modelId="{39DD0F18-D460-D940-B2AF-1BBBBA85B189}">
      <dsp:nvSpPr>
        <dsp:cNvPr id="0" name=""/>
        <dsp:cNvSpPr/>
      </dsp:nvSpPr>
      <dsp:spPr>
        <a:xfrm>
          <a:off x="2596782" y="621451"/>
          <a:ext cx="123306" cy="457468"/>
        </a:xfrm>
        <a:custGeom>
          <a:avLst/>
          <a:gdLst/>
          <a:ahLst/>
          <a:cxnLst/>
          <a:rect l="0" t="0" r="0" b="0"/>
          <a:pathLst>
            <a:path>
              <a:moveTo>
                <a:pt x="0" y="0"/>
              </a:moveTo>
              <a:lnTo>
                <a:pt x="0" y="681904"/>
              </a:lnTo>
              <a:lnTo>
                <a:pt x="183801" y="681904"/>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6ABBD4E-8DD1-074E-93A7-8A51DEE17D39}">
      <dsp:nvSpPr>
        <dsp:cNvPr id="0" name=""/>
        <dsp:cNvSpPr/>
      </dsp:nvSpPr>
      <dsp:spPr>
        <a:xfrm>
          <a:off x="2720089" y="815029"/>
          <a:ext cx="1277016" cy="527778"/>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Cultural understandings</a:t>
          </a:r>
        </a:p>
      </dsp:txBody>
      <dsp:txXfrm>
        <a:off x="2735547" y="830487"/>
        <a:ext cx="1246100" cy="496862"/>
      </dsp:txXfrm>
    </dsp:sp>
    <dsp:sp modelId="{B5607927-AB64-5D4A-B717-9071055E1754}">
      <dsp:nvSpPr>
        <dsp:cNvPr id="0" name=""/>
        <dsp:cNvSpPr/>
      </dsp:nvSpPr>
      <dsp:spPr>
        <a:xfrm>
          <a:off x="2596782" y="621451"/>
          <a:ext cx="146030" cy="1165728"/>
        </a:xfrm>
        <a:custGeom>
          <a:avLst/>
          <a:gdLst/>
          <a:ahLst/>
          <a:cxnLst/>
          <a:rect l="0" t="0" r="0" b="0"/>
          <a:pathLst>
            <a:path>
              <a:moveTo>
                <a:pt x="0" y="0"/>
              </a:moveTo>
              <a:lnTo>
                <a:pt x="0" y="1737641"/>
              </a:lnTo>
              <a:lnTo>
                <a:pt x="217674" y="1737641"/>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D340B12-8C3A-3549-BB2F-6F80B9D83A38}">
      <dsp:nvSpPr>
        <dsp:cNvPr id="0" name=""/>
        <dsp:cNvSpPr/>
      </dsp:nvSpPr>
      <dsp:spPr>
        <a:xfrm>
          <a:off x="2742813" y="1555719"/>
          <a:ext cx="1154471" cy="462919"/>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Plurilingual strategies</a:t>
          </a:r>
        </a:p>
      </dsp:txBody>
      <dsp:txXfrm>
        <a:off x="2756371" y="1569277"/>
        <a:ext cx="1127355" cy="435803"/>
      </dsp:txXfrm>
    </dsp:sp>
    <dsp:sp modelId="{E1DEF518-8844-7B47-8C8F-57AD0107EB78}">
      <dsp:nvSpPr>
        <dsp:cNvPr id="0" name=""/>
        <dsp:cNvSpPr/>
      </dsp:nvSpPr>
      <dsp:spPr>
        <a:xfrm>
          <a:off x="4317550" y="2943"/>
          <a:ext cx="1378538" cy="618507"/>
        </a:xfrm>
        <a:prstGeom prst="roundRect">
          <a:avLst>
            <a:gd name="adj" fmla="val 10000"/>
          </a:avLst>
        </a:prstGeom>
        <a:solidFill>
          <a:srgbClr val="F78E1E">
            <a:lumMod val="20000"/>
            <a:lumOff val="8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buNone/>
          </a:pPr>
          <a:r>
            <a:rPr lang="en-US" sz="2000" kern="1200" dirty="0">
              <a:solidFill>
                <a:sysClr val="windowText" lastClr="000000"/>
              </a:solidFill>
              <a:latin typeface="Arial"/>
              <a:ea typeface="+mn-ea"/>
              <a:cs typeface="+mn-cs"/>
            </a:rPr>
            <a:t>Linguistic structures &amp; features</a:t>
          </a:r>
        </a:p>
      </dsp:txBody>
      <dsp:txXfrm>
        <a:off x="4335665" y="21058"/>
        <a:ext cx="1342308" cy="582277"/>
      </dsp:txXfrm>
    </dsp:sp>
    <dsp:sp modelId="{A60E7A55-47A7-BC4F-931C-9B3BC3884B3C}">
      <dsp:nvSpPr>
        <dsp:cNvPr id="0" name=""/>
        <dsp:cNvSpPr/>
      </dsp:nvSpPr>
      <dsp:spPr>
        <a:xfrm>
          <a:off x="4455404" y="621451"/>
          <a:ext cx="137853" cy="443074"/>
        </a:xfrm>
        <a:custGeom>
          <a:avLst/>
          <a:gdLst/>
          <a:ahLst/>
          <a:cxnLst/>
          <a:rect l="0" t="0" r="0" b="0"/>
          <a:pathLst>
            <a:path>
              <a:moveTo>
                <a:pt x="0" y="0"/>
              </a:moveTo>
              <a:lnTo>
                <a:pt x="0" y="660449"/>
              </a:lnTo>
              <a:lnTo>
                <a:pt x="205485" y="660449"/>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5C7D0C7-9AAB-3D4D-A9B9-E6BA1B7F1A65}">
      <dsp:nvSpPr>
        <dsp:cNvPr id="0" name=""/>
        <dsp:cNvSpPr/>
      </dsp:nvSpPr>
      <dsp:spPr>
        <a:xfrm>
          <a:off x="4593257" y="824696"/>
          <a:ext cx="982743" cy="479658"/>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Text structure and </a:t>
          </a:r>
          <a:r>
            <a:rPr lang="en-US" sz="1400" kern="1200" dirty="0" err="1">
              <a:solidFill>
                <a:sysClr val="windowText" lastClr="000000">
                  <a:hueOff val="0"/>
                  <a:satOff val="0"/>
                  <a:lumOff val="0"/>
                  <a:alphaOff val="0"/>
                </a:sysClr>
              </a:solidFill>
              <a:latin typeface="Arial"/>
              <a:ea typeface="+mn-ea"/>
              <a:cs typeface="+mn-cs"/>
            </a:rPr>
            <a:t>organisation</a:t>
          </a:r>
          <a:endParaRPr lang="en-US" sz="1400" kern="1200" dirty="0">
            <a:solidFill>
              <a:sysClr val="windowText" lastClr="000000">
                <a:hueOff val="0"/>
                <a:satOff val="0"/>
                <a:lumOff val="0"/>
                <a:alphaOff val="0"/>
              </a:sysClr>
            </a:solidFill>
            <a:latin typeface="Arial"/>
            <a:ea typeface="+mn-ea"/>
            <a:cs typeface="+mn-cs"/>
          </a:endParaRPr>
        </a:p>
      </dsp:txBody>
      <dsp:txXfrm>
        <a:off x="4607306" y="838745"/>
        <a:ext cx="954645" cy="451560"/>
      </dsp:txXfrm>
    </dsp:sp>
    <dsp:sp modelId="{5EF79DE6-2830-0B4D-8508-35CA1659CBF3}">
      <dsp:nvSpPr>
        <dsp:cNvPr id="0" name=""/>
        <dsp:cNvSpPr/>
      </dsp:nvSpPr>
      <dsp:spPr>
        <a:xfrm>
          <a:off x="4455404" y="621451"/>
          <a:ext cx="137853" cy="1109141"/>
        </a:xfrm>
        <a:custGeom>
          <a:avLst/>
          <a:gdLst/>
          <a:ahLst/>
          <a:cxnLst/>
          <a:rect l="0" t="0" r="0" b="0"/>
          <a:pathLst>
            <a:path>
              <a:moveTo>
                <a:pt x="0" y="0"/>
              </a:moveTo>
              <a:lnTo>
                <a:pt x="0" y="1653292"/>
              </a:lnTo>
              <a:lnTo>
                <a:pt x="205485" y="1653292"/>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001CA3C-698F-7F4B-835A-92DE465FE070}">
      <dsp:nvSpPr>
        <dsp:cNvPr id="0" name=""/>
        <dsp:cNvSpPr/>
      </dsp:nvSpPr>
      <dsp:spPr>
        <a:xfrm>
          <a:off x="4593257" y="1507599"/>
          <a:ext cx="986320" cy="445984"/>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Grammatical patterns</a:t>
          </a:r>
        </a:p>
      </dsp:txBody>
      <dsp:txXfrm>
        <a:off x="4606319" y="1520661"/>
        <a:ext cx="960196" cy="419860"/>
      </dsp:txXfrm>
    </dsp:sp>
    <dsp:sp modelId="{75409031-F539-E747-B36E-C89F55D63CC9}">
      <dsp:nvSpPr>
        <dsp:cNvPr id="0" name=""/>
        <dsp:cNvSpPr/>
      </dsp:nvSpPr>
      <dsp:spPr>
        <a:xfrm>
          <a:off x="4455404" y="621451"/>
          <a:ext cx="137853" cy="1723920"/>
        </a:xfrm>
        <a:custGeom>
          <a:avLst/>
          <a:gdLst/>
          <a:ahLst/>
          <a:cxnLst/>
          <a:rect l="0" t="0" r="0" b="0"/>
          <a:pathLst>
            <a:path>
              <a:moveTo>
                <a:pt x="0" y="0"/>
              </a:moveTo>
              <a:lnTo>
                <a:pt x="0" y="2569686"/>
              </a:lnTo>
              <a:lnTo>
                <a:pt x="205485" y="2569686"/>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2E6A871-820D-CB47-80B0-64C61DD7E437}">
      <dsp:nvSpPr>
        <dsp:cNvPr id="0" name=""/>
        <dsp:cNvSpPr/>
      </dsp:nvSpPr>
      <dsp:spPr>
        <a:xfrm>
          <a:off x="4593257" y="2156829"/>
          <a:ext cx="976057" cy="377084"/>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Word knowledge</a:t>
          </a:r>
        </a:p>
      </dsp:txBody>
      <dsp:txXfrm>
        <a:off x="4604301" y="2167873"/>
        <a:ext cx="953969" cy="354996"/>
      </dsp:txXfrm>
    </dsp:sp>
    <dsp:sp modelId="{6EEA5241-8F27-3F43-A591-041CEABAE675}">
      <dsp:nvSpPr>
        <dsp:cNvPr id="0" name=""/>
        <dsp:cNvSpPr/>
      </dsp:nvSpPr>
      <dsp:spPr>
        <a:xfrm>
          <a:off x="4455404" y="621451"/>
          <a:ext cx="137853" cy="2366638"/>
        </a:xfrm>
        <a:custGeom>
          <a:avLst/>
          <a:gdLst/>
          <a:ahLst/>
          <a:cxnLst/>
          <a:rect l="0" t="0" r="0" b="0"/>
          <a:pathLst>
            <a:path>
              <a:moveTo>
                <a:pt x="0" y="0"/>
              </a:moveTo>
              <a:lnTo>
                <a:pt x="0" y="3527725"/>
              </a:lnTo>
              <a:lnTo>
                <a:pt x="205485" y="3527725"/>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937C941-5945-C24C-A204-8C51B41A9AF3}">
      <dsp:nvSpPr>
        <dsp:cNvPr id="0" name=""/>
        <dsp:cNvSpPr/>
      </dsp:nvSpPr>
      <dsp:spPr>
        <a:xfrm>
          <a:off x="4593257" y="2737159"/>
          <a:ext cx="918745" cy="501860"/>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err="1">
              <a:solidFill>
                <a:sysClr val="windowText" lastClr="000000">
                  <a:hueOff val="0"/>
                  <a:satOff val="0"/>
                  <a:lumOff val="0"/>
                  <a:alphaOff val="0"/>
                </a:sysClr>
              </a:solidFill>
              <a:latin typeface="Arial"/>
              <a:ea typeface="+mn-ea"/>
              <a:cs typeface="+mn-cs"/>
            </a:rPr>
            <a:t>Grapho</a:t>
          </a:r>
          <a:r>
            <a:rPr lang="en-US" sz="1400" kern="1200" dirty="0">
              <a:solidFill>
                <a:sysClr val="windowText" lastClr="000000">
                  <a:hueOff val="0"/>
                  <a:satOff val="0"/>
                  <a:lumOff val="0"/>
                  <a:alphaOff val="0"/>
                </a:sysClr>
              </a:solidFill>
              <a:latin typeface="Arial"/>
              <a:ea typeface="+mn-ea"/>
              <a:cs typeface="+mn-cs"/>
            </a:rPr>
            <a:t>-phonics / phonology</a:t>
          </a:r>
        </a:p>
      </dsp:txBody>
      <dsp:txXfrm>
        <a:off x="4607956" y="2751858"/>
        <a:ext cx="889347" cy="4724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3642676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25</a:t>
            </a:fld>
            <a:endParaRPr lang="en-AU"/>
          </a:p>
        </p:txBody>
      </p:sp>
    </p:spTree>
    <p:extLst>
      <p:ext uri="{BB962C8B-B14F-4D97-AF65-F5344CB8AC3E}">
        <p14:creationId xmlns:p14="http://schemas.microsoft.com/office/powerpoint/2010/main" val="2064011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26</a:t>
            </a:fld>
            <a:endParaRPr lang="en-AU"/>
          </a:p>
        </p:txBody>
      </p:sp>
    </p:spTree>
    <p:extLst>
      <p:ext uri="{BB962C8B-B14F-4D97-AF65-F5344CB8AC3E}">
        <p14:creationId xmlns:p14="http://schemas.microsoft.com/office/powerpoint/2010/main" val="271503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27</a:t>
            </a:fld>
            <a:endParaRPr lang="en-AU"/>
          </a:p>
        </p:txBody>
      </p:sp>
    </p:spTree>
    <p:extLst>
      <p:ext uri="{BB962C8B-B14F-4D97-AF65-F5344CB8AC3E}">
        <p14:creationId xmlns:p14="http://schemas.microsoft.com/office/powerpoint/2010/main" val="283807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29</a:t>
            </a:fld>
            <a:endParaRPr lang="en-AU"/>
          </a:p>
        </p:txBody>
      </p:sp>
    </p:spTree>
    <p:extLst>
      <p:ext uri="{BB962C8B-B14F-4D97-AF65-F5344CB8AC3E}">
        <p14:creationId xmlns:p14="http://schemas.microsoft.com/office/powerpoint/2010/main" val="2232960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30</a:t>
            </a:fld>
            <a:endParaRPr lang="en-AU"/>
          </a:p>
        </p:txBody>
      </p:sp>
    </p:spTree>
    <p:extLst>
      <p:ext uri="{BB962C8B-B14F-4D97-AF65-F5344CB8AC3E}">
        <p14:creationId xmlns:p14="http://schemas.microsoft.com/office/powerpoint/2010/main" val="1192123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32</a:t>
            </a:fld>
            <a:endParaRPr lang="en-AU"/>
          </a:p>
        </p:txBody>
      </p:sp>
    </p:spTree>
    <p:extLst>
      <p:ext uri="{BB962C8B-B14F-4D97-AF65-F5344CB8AC3E}">
        <p14:creationId xmlns:p14="http://schemas.microsoft.com/office/powerpoint/2010/main" val="4186497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2" fontAlgn="base">
              <a:spcBef>
                <a:spcPct val="20000"/>
              </a:spcBef>
              <a:spcAft>
                <a:spcPct val="0"/>
              </a:spcAft>
              <a:defRPr/>
            </a:pPr>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33</a:t>
            </a:fld>
            <a:endParaRPr lang="en-AU"/>
          </a:p>
        </p:txBody>
      </p:sp>
    </p:spTree>
    <p:extLst>
      <p:ext uri="{BB962C8B-B14F-4D97-AF65-F5344CB8AC3E}">
        <p14:creationId xmlns:p14="http://schemas.microsoft.com/office/powerpoint/2010/main" val="512567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67" indent="-171467" defTabSz="914309" eaLnBrk="0" fontAlgn="base" hangingPunct="0">
              <a:spcBef>
                <a:spcPct val="30000"/>
              </a:spcBef>
              <a:spcAft>
                <a:spcPct val="0"/>
              </a:spcAft>
              <a:buFont typeface="Arial" panose="020B0604020202020204" pitchFamily="34" charset="0"/>
              <a:buChar char="•"/>
              <a:defRPr/>
            </a:pPr>
            <a:endParaRPr lang="en-AU" sz="1100" dirty="0">
              <a:solidFill>
                <a:srgbClr val="000000"/>
              </a:solidFill>
              <a:latin typeface="Verdana" pitchFamily="34" charset="0"/>
            </a:endParaRPr>
          </a:p>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35</a:t>
            </a:fld>
            <a:endParaRPr lang="en-AU"/>
          </a:p>
        </p:txBody>
      </p:sp>
    </p:spTree>
    <p:extLst>
      <p:ext uri="{BB962C8B-B14F-4D97-AF65-F5344CB8AC3E}">
        <p14:creationId xmlns:p14="http://schemas.microsoft.com/office/powerpoint/2010/main" val="3450817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38</a:t>
            </a:fld>
            <a:endParaRPr lang="en-AU"/>
          </a:p>
        </p:txBody>
      </p:sp>
    </p:spTree>
    <p:extLst>
      <p:ext uri="{BB962C8B-B14F-4D97-AF65-F5344CB8AC3E}">
        <p14:creationId xmlns:p14="http://schemas.microsoft.com/office/powerpoint/2010/main" val="1686230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40</a:t>
            </a:fld>
            <a:endParaRPr lang="en-AU"/>
          </a:p>
        </p:txBody>
      </p:sp>
    </p:spTree>
    <p:extLst>
      <p:ext uri="{BB962C8B-B14F-4D97-AF65-F5344CB8AC3E}">
        <p14:creationId xmlns:p14="http://schemas.microsoft.com/office/powerpoint/2010/main" val="14333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1192022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a:p>
        </p:txBody>
      </p:sp>
    </p:spTree>
    <p:extLst>
      <p:ext uri="{BB962C8B-B14F-4D97-AF65-F5344CB8AC3E}">
        <p14:creationId xmlns:p14="http://schemas.microsoft.com/office/powerpoint/2010/main" val="135025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3944526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a:p>
        </p:txBody>
      </p:sp>
    </p:spTree>
    <p:extLst>
      <p:ext uri="{BB962C8B-B14F-4D97-AF65-F5344CB8AC3E}">
        <p14:creationId xmlns:p14="http://schemas.microsoft.com/office/powerpoint/2010/main" val="368394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989298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t>
            </a:r>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17</a:t>
            </a:fld>
            <a:endParaRPr lang="en-AU"/>
          </a:p>
        </p:txBody>
      </p:sp>
    </p:spTree>
    <p:extLst>
      <p:ext uri="{BB962C8B-B14F-4D97-AF65-F5344CB8AC3E}">
        <p14:creationId xmlns:p14="http://schemas.microsoft.com/office/powerpoint/2010/main" val="295552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19</a:t>
            </a:fld>
            <a:endParaRPr lang="en-AU"/>
          </a:p>
        </p:txBody>
      </p:sp>
    </p:spTree>
    <p:extLst>
      <p:ext uri="{BB962C8B-B14F-4D97-AF65-F5344CB8AC3E}">
        <p14:creationId xmlns:p14="http://schemas.microsoft.com/office/powerpoint/2010/main" val="3673807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24</a:t>
            </a:fld>
            <a:endParaRPr lang="en-AU"/>
          </a:p>
        </p:txBody>
      </p:sp>
    </p:spTree>
    <p:extLst>
      <p:ext uri="{BB962C8B-B14F-4D97-AF65-F5344CB8AC3E}">
        <p14:creationId xmlns:p14="http://schemas.microsoft.com/office/powerpoint/2010/main" val="3168074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pic>
        <p:nvPicPr>
          <p:cNvPr id="5" name="Picture 4">
            <a:extLst>
              <a:ext uri="{FF2B5EF4-FFF2-40B4-BE49-F238E27FC236}">
                <a16:creationId xmlns:a16="http://schemas.microsoft.com/office/drawing/2014/main" id="{04E3CA1E-AB9A-644D-9DFB-FD40D0722DB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4515966"/>
            <a:ext cx="2753866" cy="281417"/>
          </a:xfrm>
          <a:prstGeom prst="rect">
            <a:avLst/>
          </a:prstGeom>
        </p:spPr>
      </p:pic>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517AB8"/>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victoriancurriculum.vcaa.vic.edu.au/LearningArea/LoadFile?learningArea=english&amp;subject=english-as-an-additional-language-eal&amp;name=01%20EAL%20Scope%20and%20Sequence%20Pathway%20A.docx&amp;storage=ScopeAndSeque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EALL38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victoriancurriculum.vcaa.vic.edu.au/Curriculum/ContentDescription/VCEALC61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victoriancurriculum.vcaa.vic.edu.au/english/english-as-an-additional-language-eal/introduction/rationale-and-aim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Kellie.Heintz@education.vic.gov.a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eal@education.vic.gov.a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536" y="627534"/>
            <a:ext cx="8640960" cy="1440160"/>
          </a:xfrm>
        </p:spPr>
        <p:txBody>
          <a:bodyPr/>
          <a:lstStyle/>
          <a:p>
            <a:pPr algn="ctr"/>
            <a:r>
              <a:rPr lang="en-AU" dirty="0" smtClean="0"/>
              <a:t>Victorian Curriculum:</a:t>
            </a:r>
            <a:r>
              <a:rPr lang="en-AU" dirty="0"/>
              <a:t/>
            </a:r>
            <a:br>
              <a:rPr lang="en-AU" dirty="0"/>
            </a:br>
            <a:r>
              <a:rPr lang="en-AU" dirty="0" smtClean="0"/>
              <a:t>F-10 English as an Additional Language (EAL)</a:t>
            </a:r>
            <a:endParaRPr lang="en-AU" dirty="0"/>
          </a:p>
        </p:txBody>
      </p:sp>
      <p:sp>
        <p:nvSpPr>
          <p:cNvPr id="5" name="Subtitle 4"/>
          <p:cNvSpPr>
            <a:spLocks noGrp="1"/>
          </p:cNvSpPr>
          <p:nvPr>
            <p:ph type="subTitle" idx="1"/>
          </p:nvPr>
        </p:nvSpPr>
        <p:spPr>
          <a:xfrm>
            <a:off x="395536" y="2715766"/>
            <a:ext cx="8748464" cy="1368152"/>
          </a:xfrm>
        </p:spPr>
        <p:txBody>
          <a:bodyPr/>
          <a:lstStyle/>
          <a:p>
            <a:pPr algn="ctr"/>
            <a:r>
              <a:rPr lang="en-AU" b="1" dirty="0" smtClean="0"/>
              <a:t>Thursday 13 August </a:t>
            </a:r>
            <a:r>
              <a:rPr lang="en-AU" b="1" dirty="0"/>
              <a:t>2020</a:t>
            </a:r>
          </a:p>
          <a:p>
            <a:pPr algn="ctr"/>
            <a:endParaRPr lang="en-US" b="1" dirty="0" smtClean="0"/>
          </a:p>
          <a:p>
            <a:pPr algn="ctr"/>
            <a:r>
              <a:rPr lang="en-US" b="1" dirty="0" smtClean="0"/>
              <a:t>Kellie Heintz, EAL Curriculum Manager</a:t>
            </a:r>
            <a:endParaRPr lang="en-AU" b="1"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What might this look like?</a:t>
            </a:r>
          </a:p>
        </p:txBody>
      </p:sp>
      <p:sp>
        <p:nvSpPr>
          <p:cNvPr id="3" name="Content Placeholder 2"/>
          <p:cNvSpPr>
            <a:spLocks noGrp="1"/>
          </p:cNvSpPr>
          <p:nvPr>
            <p:ph idx="1"/>
          </p:nvPr>
        </p:nvSpPr>
        <p:spPr/>
        <p:txBody>
          <a:bodyPr/>
          <a:lstStyle/>
          <a:p>
            <a:pPr marL="0" indent="0">
              <a:buNone/>
            </a:pPr>
            <a:r>
              <a:rPr lang="en-AU" sz="1800" b="0" dirty="0"/>
              <a:t>The specialist </a:t>
            </a:r>
            <a:r>
              <a:rPr lang="en-AU" sz="1800" b="0" dirty="0">
                <a:solidFill>
                  <a:schemeClr val="tx1"/>
                </a:solidFill>
              </a:rPr>
              <a:t>English or </a:t>
            </a:r>
            <a:r>
              <a:rPr lang="en-AU" sz="1800" b="0" dirty="0"/>
              <a:t>EAL teacher/s meet with </a:t>
            </a:r>
            <a:r>
              <a:rPr lang="en-AU" sz="1800" b="0" dirty="0">
                <a:solidFill>
                  <a:schemeClr val="tx1"/>
                </a:solidFill>
              </a:rPr>
              <a:t>classroom teachers and</a:t>
            </a:r>
            <a:r>
              <a:rPr lang="en-AU" sz="1800" b="0" dirty="0">
                <a:solidFill>
                  <a:srgbClr val="FF0000"/>
                </a:solidFill>
              </a:rPr>
              <a:t> </a:t>
            </a:r>
            <a:r>
              <a:rPr lang="en-AU" sz="1800" b="0" dirty="0"/>
              <a:t>subject teachers of EAL students to</a:t>
            </a:r>
            <a:r>
              <a:rPr lang="en-AU" sz="1800" b="0" dirty="0" smtClean="0"/>
              <a:t>:</a:t>
            </a:r>
          </a:p>
          <a:p>
            <a:pPr marL="0" indent="0">
              <a:buNone/>
            </a:pPr>
            <a:endParaRPr lang="en-AU" sz="1800" b="0" dirty="0"/>
          </a:p>
          <a:p>
            <a:r>
              <a:rPr lang="en-AU" sz="1800" b="0" dirty="0">
                <a:solidFill>
                  <a:schemeClr val="tx1"/>
                </a:solidFill>
              </a:rPr>
              <a:t>review student assessment and </a:t>
            </a:r>
            <a:r>
              <a:rPr lang="en-AU" sz="1800" b="0" dirty="0"/>
              <a:t>identify a student’s initial pathway on the EAL curriculum</a:t>
            </a:r>
          </a:p>
          <a:p>
            <a:r>
              <a:rPr lang="en-AU" sz="1800" b="0" dirty="0"/>
              <a:t>refer to the EAL curriculum for examples of appropriate language learning for that pathway</a:t>
            </a:r>
          </a:p>
          <a:p>
            <a:r>
              <a:rPr lang="en-AU" sz="1800" b="0" dirty="0"/>
              <a:t>consider how the content of a specific learning area may be adapted and scaffolded to support the student’s access to language in that subject</a:t>
            </a:r>
          </a:p>
          <a:p>
            <a:endParaRPr lang="en-AU" sz="2000" dirty="0"/>
          </a:p>
        </p:txBody>
      </p:sp>
    </p:spTree>
    <p:extLst>
      <p:ext uri="{BB962C8B-B14F-4D97-AF65-F5344CB8AC3E}">
        <p14:creationId xmlns:p14="http://schemas.microsoft.com/office/powerpoint/2010/main" val="34137202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Collaboration</a:t>
            </a:r>
          </a:p>
        </p:txBody>
      </p:sp>
      <p:sp>
        <p:nvSpPr>
          <p:cNvPr id="3" name="Content Placeholder 2"/>
          <p:cNvSpPr>
            <a:spLocks noGrp="1"/>
          </p:cNvSpPr>
          <p:nvPr>
            <p:ph idx="1"/>
          </p:nvPr>
        </p:nvSpPr>
        <p:spPr/>
        <p:txBody>
          <a:bodyPr/>
          <a:lstStyle/>
          <a:p>
            <a:pPr marL="0" indent="0">
              <a:buNone/>
            </a:pPr>
            <a:r>
              <a:rPr lang="en-AU" sz="1800" b="0" dirty="0" smtClean="0">
                <a:solidFill>
                  <a:schemeClr val="tx1"/>
                </a:solidFill>
              </a:rPr>
              <a:t>School leaders will need to </a:t>
            </a:r>
            <a:r>
              <a:rPr lang="en-AU" sz="1800" b="0" dirty="0">
                <a:solidFill>
                  <a:schemeClr val="tx1"/>
                </a:solidFill>
              </a:rPr>
              <a:t>consider </a:t>
            </a:r>
            <a:r>
              <a:rPr lang="en-AU" sz="1800" b="0" dirty="0" smtClean="0">
                <a:solidFill>
                  <a:schemeClr val="tx1"/>
                </a:solidFill>
              </a:rPr>
              <a:t>how the implementation of the EAL curriculum impacts on the </a:t>
            </a:r>
            <a:r>
              <a:rPr lang="en-AU" sz="1800" b="0" dirty="0">
                <a:solidFill>
                  <a:schemeClr val="tx1"/>
                </a:solidFill>
              </a:rPr>
              <a:t>whole-school EAL approach. This may mean changing</a:t>
            </a:r>
            <a:r>
              <a:rPr lang="en-AU" sz="1800" b="0" dirty="0" smtClean="0">
                <a:solidFill>
                  <a:schemeClr val="tx1"/>
                </a:solidFill>
              </a:rPr>
              <a:t>:</a:t>
            </a:r>
          </a:p>
          <a:p>
            <a:pPr marL="0" indent="0">
              <a:buNone/>
            </a:pPr>
            <a:endParaRPr lang="en-AU" sz="1800" b="0" dirty="0">
              <a:solidFill>
                <a:schemeClr val="tx1"/>
              </a:solidFill>
            </a:endParaRPr>
          </a:p>
          <a:p>
            <a:r>
              <a:rPr lang="en-AU" sz="1800" b="0" dirty="0">
                <a:solidFill>
                  <a:schemeClr val="tx1"/>
                </a:solidFill>
              </a:rPr>
              <a:t>how all teachers of EAL learners work together</a:t>
            </a:r>
          </a:p>
          <a:p>
            <a:r>
              <a:rPr lang="en-AU" sz="1800" b="0" dirty="0">
                <a:solidFill>
                  <a:schemeClr val="tx1"/>
                </a:solidFill>
              </a:rPr>
              <a:t>who is involved in EAL planning</a:t>
            </a:r>
          </a:p>
          <a:p>
            <a:r>
              <a:rPr lang="en-AU" sz="1800" b="0" dirty="0">
                <a:solidFill>
                  <a:schemeClr val="tx1"/>
                </a:solidFill>
              </a:rPr>
              <a:t>who has oversight of the EAL </a:t>
            </a:r>
            <a:r>
              <a:rPr lang="en-AU" sz="1800" b="0" dirty="0" smtClean="0">
                <a:solidFill>
                  <a:schemeClr val="tx1"/>
                </a:solidFill>
              </a:rPr>
              <a:t>program</a:t>
            </a:r>
            <a:endParaRPr lang="en-AU" sz="1800" b="0" dirty="0">
              <a:solidFill>
                <a:schemeClr val="tx1"/>
              </a:solidFill>
            </a:endParaRPr>
          </a:p>
          <a:p>
            <a:pPr marL="0" indent="0">
              <a:buNone/>
            </a:pPr>
            <a:endParaRPr lang="en-AU" sz="1800" b="0" dirty="0">
              <a:solidFill>
                <a:srgbClr val="FF0000"/>
              </a:solidFill>
              <a:highlight>
                <a:srgbClr val="FFFF00"/>
              </a:highlight>
            </a:endParaRPr>
          </a:p>
          <a:p>
            <a:pPr marL="0" indent="0">
              <a:buNone/>
            </a:pPr>
            <a:r>
              <a:rPr lang="en-AU" sz="1800" b="0" dirty="0">
                <a:solidFill>
                  <a:schemeClr val="tx1"/>
                </a:solidFill>
              </a:rPr>
              <a:t>O</a:t>
            </a:r>
            <a:r>
              <a:rPr lang="en-AU" sz="1800" b="0" dirty="0" smtClean="0">
                <a:solidFill>
                  <a:schemeClr val="tx1"/>
                </a:solidFill>
              </a:rPr>
              <a:t>pportunities </a:t>
            </a:r>
            <a:r>
              <a:rPr lang="en-AU" sz="1800" b="0" dirty="0">
                <a:solidFill>
                  <a:schemeClr val="tx1"/>
                </a:solidFill>
              </a:rPr>
              <a:t>for </a:t>
            </a:r>
            <a:r>
              <a:rPr lang="en-AU" sz="1800" b="0" dirty="0"/>
              <a:t>specialist EAL teachers </a:t>
            </a:r>
            <a:r>
              <a:rPr lang="en-AU" sz="1800" b="0" dirty="0" smtClean="0"/>
              <a:t>to </a:t>
            </a:r>
            <a:r>
              <a:rPr lang="en-AU" sz="1800" b="0" dirty="0"/>
              <a:t>work collaboratively with generalist primary teachers and/or secondary subject </a:t>
            </a:r>
            <a:r>
              <a:rPr lang="en-AU" sz="1800" b="0" dirty="0" smtClean="0"/>
              <a:t>teachers will also need to be considered. </a:t>
            </a:r>
          </a:p>
          <a:p>
            <a:pPr marL="0" indent="0">
              <a:buNone/>
            </a:pPr>
            <a:endParaRPr lang="en-AU" sz="1800" dirty="0" smtClean="0">
              <a:solidFill>
                <a:schemeClr val="tx1"/>
              </a:solidFill>
            </a:endParaRPr>
          </a:p>
          <a:p>
            <a:pPr marL="0" indent="0">
              <a:buNone/>
            </a:pPr>
            <a:endParaRPr lang="en-AU" sz="1200" dirty="0" smtClean="0">
              <a:solidFill>
                <a:schemeClr val="tx1"/>
              </a:solidFill>
            </a:endParaRPr>
          </a:p>
          <a:p>
            <a:endParaRPr lang="en-AU" dirty="0"/>
          </a:p>
        </p:txBody>
      </p:sp>
    </p:spTree>
    <p:extLst>
      <p:ext uri="{BB962C8B-B14F-4D97-AF65-F5344CB8AC3E}">
        <p14:creationId xmlns:p14="http://schemas.microsoft.com/office/powerpoint/2010/main" val="323066553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solidFill>
                  <a:schemeClr val="accent5"/>
                </a:solidFill>
              </a:rPr>
              <a:t>A curriculum across all learning areas</a:t>
            </a:r>
          </a:p>
        </p:txBody>
      </p:sp>
      <p:sp>
        <p:nvSpPr>
          <p:cNvPr id="3" name="Content Placeholder 2"/>
          <p:cNvSpPr>
            <a:spLocks noGrp="1"/>
          </p:cNvSpPr>
          <p:nvPr>
            <p:ph idx="1"/>
          </p:nvPr>
        </p:nvSpPr>
        <p:spPr/>
        <p:txBody>
          <a:bodyPr/>
          <a:lstStyle/>
          <a:p>
            <a:pPr marL="0" indent="0">
              <a:buNone/>
            </a:pPr>
            <a:r>
              <a:rPr lang="en-AU" b="0" dirty="0"/>
              <a:t>The Victorian Curriculum F-10 EAL:</a:t>
            </a:r>
          </a:p>
          <a:p>
            <a:pPr marL="0" indent="0">
              <a:buNone/>
            </a:pPr>
            <a:endParaRPr lang="en-AU" b="0" dirty="0"/>
          </a:p>
          <a:p>
            <a:r>
              <a:rPr lang="en-AU" b="0" dirty="0"/>
              <a:t>recognises that students need to access and to demonstrate learning in </a:t>
            </a:r>
            <a:r>
              <a:rPr lang="en-AU" b="0" dirty="0">
                <a:solidFill>
                  <a:schemeClr val="tx1"/>
                </a:solidFill>
              </a:rPr>
              <a:t>all</a:t>
            </a:r>
            <a:r>
              <a:rPr lang="en-AU" b="0" dirty="0"/>
              <a:t> learning areas</a:t>
            </a:r>
          </a:p>
        </p:txBody>
      </p:sp>
    </p:spTree>
    <p:extLst>
      <p:ext uri="{BB962C8B-B14F-4D97-AF65-F5344CB8AC3E}">
        <p14:creationId xmlns:p14="http://schemas.microsoft.com/office/powerpoint/2010/main" val="400114325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640960" cy="1073274"/>
          </a:xfrm>
        </p:spPr>
        <p:txBody>
          <a:bodyPr/>
          <a:lstStyle/>
          <a:p>
            <a:pPr algn="ctr"/>
            <a:r>
              <a:rPr lang="en-AU" dirty="0" smtClean="0"/>
              <a:t>Example of teaching content specific language in Science  </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8162691"/>
              </p:ext>
            </p:extLst>
          </p:nvPr>
        </p:nvGraphicFramePr>
        <p:xfrm>
          <a:off x="1115616" y="1707654"/>
          <a:ext cx="6281340" cy="2291477"/>
        </p:xfrm>
        <a:graphic>
          <a:graphicData uri="http://schemas.openxmlformats.org/drawingml/2006/table">
            <a:tbl>
              <a:tblPr firstRow="1" firstCol="1" bandRow="1"/>
              <a:tblGrid>
                <a:gridCol w="1569986">
                  <a:extLst>
                    <a:ext uri="{9D8B030D-6E8A-4147-A177-3AD203B41FA5}">
                      <a16:colId xmlns:a16="http://schemas.microsoft.com/office/drawing/2014/main" val="20000"/>
                    </a:ext>
                  </a:extLst>
                </a:gridCol>
                <a:gridCol w="1569986">
                  <a:extLst>
                    <a:ext uri="{9D8B030D-6E8A-4147-A177-3AD203B41FA5}">
                      <a16:colId xmlns:a16="http://schemas.microsoft.com/office/drawing/2014/main" val="20001"/>
                    </a:ext>
                  </a:extLst>
                </a:gridCol>
                <a:gridCol w="1570684">
                  <a:extLst>
                    <a:ext uri="{9D8B030D-6E8A-4147-A177-3AD203B41FA5}">
                      <a16:colId xmlns:a16="http://schemas.microsoft.com/office/drawing/2014/main" val="20002"/>
                    </a:ext>
                  </a:extLst>
                </a:gridCol>
                <a:gridCol w="1570684">
                  <a:extLst>
                    <a:ext uri="{9D8B030D-6E8A-4147-A177-3AD203B41FA5}">
                      <a16:colId xmlns:a16="http://schemas.microsoft.com/office/drawing/2014/main" val="20003"/>
                    </a:ext>
                  </a:extLst>
                </a:gridCol>
              </a:tblGrid>
              <a:tr h="435709">
                <a:tc>
                  <a:txBody>
                    <a:bodyPr/>
                    <a:lstStyle/>
                    <a:p>
                      <a:pPr algn="ctr">
                        <a:spcAft>
                          <a:spcPts val="0"/>
                        </a:spcAft>
                      </a:pPr>
                      <a:r>
                        <a:rPr lang="en-AU" sz="1200" b="1" dirty="0">
                          <a:effectLst/>
                          <a:latin typeface="+mn-lt"/>
                          <a:ea typeface="Calibri" panose="020F0502020204030204" pitchFamily="34" charset="0"/>
                          <a:cs typeface="Calibri" panose="020F0502020204030204" pitchFamily="34" charset="0"/>
                        </a:rPr>
                        <a:t>Content specific vocabulary</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n-lt"/>
                          <a:ea typeface="Calibri" panose="020F0502020204030204" pitchFamily="34" charset="0"/>
                          <a:cs typeface="Calibri" panose="020F0502020204030204" pitchFamily="34" charset="0"/>
                        </a:rPr>
                        <a:t>Linguistic specific (verbs of instruction)</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solidFill>
                            <a:srgbClr val="111111"/>
                          </a:solidFill>
                          <a:effectLst/>
                          <a:latin typeface="+mn-lt"/>
                          <a:ea typeface="Calibri" panose="020F0502020204030204" pitchFamily="34" charset="0"/>
                          <a:cs typeface="Calibri" panose="020F0502020204030204" pitchFamily="34" charset="0"/>
                        </a:rPr>
                        <a:t>Language for interaction</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solidFill>
                            <a:srgbClr val="111111"/>
                          </a:solidFill>
                          <a:effectLst/>
                          <a:latin typeface="+mn-lt"/>
                          <a:ea typeface="Calibri" panose="020F0502020204030204" pitchFamily="34" charset="0"/>
                          <a:cs typeface="Calibri" panose="020F0502020204030204" pitchFamily="34" charset="0"/>
                        </a:rPr>
                        <a:t>Language for clarification</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42837">
                <a:tc>
                  <a:txBody>
                    <a:bodyPr/>
                    <a:lstStyle/>
                    <a:p>
                      <a:pPr>
                        <a:spcAft>
                          <a:spcPts val="0"/>
                        </a:spcAft>
                      </a:pPr>
                      <a:r>
                        <a:rPr lang="en-AU" sz="1200">
                          <a:solidFill>
                            <a:srgbClr val="111111"/>
                          </a:solidFill>
                          <a:effectLst/>
                          <a:latin typeface="+mn-lt"/>
                          <a:ea typeface="Calibri" panose="020F0502020204030204" pitchFamily="34" charset="0"/>
                          <a:cs typeface="Times New Roman" panose="02020603050405020304" pitchFamily="18" charset="0"/>
                        </a:rPr>
                        <a:t>test tube, test tube rack, 10ml measuring cylinder, heat proof mat, Bunsen burner, rubber hose, matches, wooden tongs</a:t>
                      </a:r>
                      <a:endParaRPr lang="en-AU" sz="12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place, measure, pour, set up, hold, point…away, open, move and return</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“first you…”,  “then…”, “ok now you have to…”.</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“sorry, can you repeat that?” or “what was the step again?”</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1821409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486"/>
            <a:ext cx="8640960" cy="1073274"/>
          </a:xfrm>
        </p:spPr>
        <p:txBody>
          <a:bodyPr/>
          <a:lstStyle/>
          <a:p>
            <a:pPr algn="ctr"/>
            <a:r>
              <a:rPr lang="en-AU" dirty="0" smtClean="0"/>
              <a:t>Example of teaching content specific language in PE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1571217"/>
              </p:ext>
            </p:extLst>
          </p:nvPr>
        </p:nvGraphicFramePr>
        <p:xfrm>
          <a:off x="1675606" y="1965960"/>
          <a:ext cx="5721350" cy="2194560"/>
        </p:xfrm>
        <a:graphic>
          <a:graphicData uri="http://schemas.openxmlformats.org/drawingml/2006/table">
            <a:tbl>
              <a:tblPr firstRow="1" firstCol="1" bandRow="1"/>
              <a:tblGrid>
                <a:gridCol w="1430020">
                  <a:extLst>
                    <a:ext uri="{9D8B030D-6E8A-4147-A177-3AD203B41FA5}">
                      <a16:colId xmlns:a16="http://schemas.microsoft.com/office/drawing/2014/main" val="20000"/>
                    </a:ext>
                  </a:extLst>
                </a:gridCol>
                <a:gridCol w="1430020">
                  <a:extLst>
                    <a:ext uri="{9D8B030D-6E8A-4147-A177-3AD203B41FA5}">
                      <a16:colId xmlns:a16="http://schemas.microsoft.com/office/drawing/2014/main" val="20001"/>
                    </a:ext>
                  </a:extLst>
                </a:gridCol>
                <a:gridCol w="1430655">
                  <a:extLst>
                    <a:ext uri="{9D8B030D-6E8A-4147-A177-3AD203B41FA5}">
                      <a16:colId xmlns:a16="http://schemas.microsoft.com/office/drawing/2014/main" val="20002"/>
                    </a:ext>
                  </a:extLst>
                </a:gridCol>
                <a:gridCol w="1430655">
                  <a:extLst>
                    <a:ext uri="{9D8B030D-6E8A-4147-A177-3AD203B41FA5}">
                      <a16:colId xmlns:a16="http://schemas.microsoft.com/office/drawing/2014/main" val="20003"/>
                    </a:ext>
                  </a:extLst>
                </a:gridCol>
              </a:tblGrid>
              <a:tr h="0">
                <a:tc>
                  <a:txBody>
                    <a:bodyPr/>
                    <a:lstStyle/>
                    <a:p>
                      <a:pPr algn="ctr">
                        <a:spcAft>
                          <a:spcPts val="0"/>
                        </a:spcAft>
                      </a:pPr>
                      <a:r>
                        <a:rPr lang="en-AU" sz="1200" b="1" dirty="0">
                          <a:effectLst/>
                          <a:latin typeface="+mn-lt"/>
                          <a:ea typeface="Calibri" panose="020F0502020204030204" pitchFamily="34" charset="0"/>
                          <a:cs typeface="Calibri" panose="020F0502020204030204" pitchFamily="34" charset="0"/>
                        </a:rPr>
                        <a:t>Content specific vocabulary</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n-lt"/>
                          <a:ea typeface="Calibri" panose="020F0502020204030204" pitchFamily="34" charset="0"/>
                          <a:cs typeface="Calibri" panose="020F0502020204030204" pitchFamily="34" charset="0"/>
                        </a:rPr>
                        <a:t>Linguistic specific (verbs of instruction)</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solidFill>
                            <a:srgbClr val="111111"/>
                          </a:solidFill>
                          <a:effectLst/>
                          <a:latin typeface="+mn-lt"/>
                          <a:ea typeface="Calibri" panose="020F0502020204030204" pitchFamily="34" charset="0"/>
                          <a:cs typeface="Calibri" panose="020F0502020204030204" pitchFamily="34" charset="0"/>
                        </a:rPr>
                        <a:t>Language for interaction</a:t>
                      </a:r>
                      <a:endParaRPr lang="en-AU"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AU" sz="1200" b="1" dirty="0">
                          <a:effectLst/>
                          <a:latin typeface="+mn-lt"/>
                          <a:ea typeface="Calibri" panose="020F0502020204030204" pitchFamily="34" charset="0"/>
                          <a:cs typeface="Calibri" panose="020F0502020204030204" pitchFamily="34" charset="0"/>
                        </a:rPr>
                        <a:t>Non-Verbal</a:t>
                      </a:r>
                      <a:r>
                        <a:rPr lang="en-AU" sz="1200" dirty="0">
                          <a:effectLst/>
                          <a:latin typeface="+mn-lt"/>
                          <a:ea typeface="Calibri" panose="020F0502020204030204" pitchFamily="34" charset="0"/>
                          <a:cs typeface="Calibri" panose="020F0502020204030204" pitchFamily="34" charset="0"/>
                        </a:rPr>
                        <a:t> </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Footy, pass, mark, behind, goal, point, kick, oval, boundary, umpire, ladder, Brownlow, handball, 50 meter line, possession, </a:t>
                      </a:r>
                      <a:endParaRPr lang="en-AU" sz="1200" dirty="0">
                        <a:effectLst/>
                        <a:latin typeface="+mn-lt"/>
                        <a:ea typeface="Calibri" panose="020F0502020204030204" pitchFamily="34" charset="0"/>
                        <a:cs typeface="Times New Roman" panose="02020603050405020304" pitchFamily="18" charset="0"/>
                      </a:endParaRPr>
                    </a:p>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 </a:t>
                      </a:r>
                      <a:endParaRPr lang="en-AU" sz="1200" dirty="0">
                        <a:effectLst/>
                        <a:latin typeface="+mn-lt"/>
                        <a:ea typeface="Calibri" panose="020F0502020204030204" pitchFamily="34" charset="0"/>
                        <a:cs typeface="Times New Roman" panose="02020603050405020304" pitchFamily="18" charset="0"/>
                      </a:endParaRPr>
                    </a:p>
                    <a:p>
                      <a:pPr>
                        <a:spcAft>
                          <a:spcPts val="0"/>
                        </a:spcAft>
                      </a:pPr>
                      <a:r>
                        <a:rPr lang="en-AU" sz="12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Play on, pass, run, kick, mark, contest, </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solidFill>
                            <a:srgbClr val="111111"/>
                          </a:solidFill>
                          <a:effectLst/>
                          <a:latin typeface="+mn-lt"/>
                          <a:ea typeface="Calibri" panose="020F0502020204030204" pitchFamily="34" charset="0"/>
                          <a:cs typeface="Times New Roman" panose="02020603050405020304" pitchFamily="18" charset="0"/>
                        </a:rPr>
                        <a:t>Move, run, over there, faster, get the ball, </a:t>
                      </a:r>
                      <a:endParaRPr lang="en-AU"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200" dirty="0">
                          <a:effectLst/>
                          <a:latin typeface="+mn-lt"/>
                          <a:ea typeface="Calibri" panose="020F0502020204030204" pitchFamily="34" charset="0"/>
                          <a:cs typeface="Times New Roman" panose="02020603050405020304" pitchFamily="18" charset="0"/>
                        </a:rPr>
                        <a:t>Clear goal, goal. Behind, high tackle, trip, start game, end game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969924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Secondary English/EAL </a:t>
            </a:r>
            <a:r>
              <a:rPr lang="en-AU" dirty="0"/>
              <a:t>teachers</a:t>
            </a:r>
          </a:p>
        </p:txBody>
      </p:sp>
      <p:sp>
        <p:nvSpPr>
          <p:cNvPr id="3" name="Content Placeholder 2"/>
          <p:cNvSpPr>
            <a:spLocks noGrp="1"/>
          </p:cNvSpPr>
          <p:nvPr>
            <p:ph idx="1"/>
          </p:nvPr>
        </p:nvSpPr>
        <p:spPr/>
        <p:txBody>
          <a:bodyPr/>
          <a:lstStyle/>
          <a:p>
            <a:endParaRPr lang="en-AU" dirty="0" smtClean="0">
              <a:solidFill>
                <a:schemeClr val="tx1"/>
              </a:solidFill>
            </a:endParaRPr>
          </a:p>
          <a:p>
            <a:r>
              <a:rPr lang="en-AU" b="0" dirty="0" smtClean="0">
                <a:solidFill>
                  <a:schemeClr val="tx1"/>
                </a:solidFill>
              </a:rPr>
              <a:t>Secondary </a:t>
            </a:r>
            <a:r>
              <a:rPr lang="en-AU" b="0" dirty="0">
                <a:solidFill>
                  <a:schemeClr val="tx1"/>
                </a:solidFill>
              </a:rPr>
              <a:t>English or EAL </a:t>
            </a:r>
            <a:r>
              <a:rPr lang="en-AU" b="0" dirty="0"/>
              <a:t>teachers </a:t>
            </a:r>
            <a:r>
              <a:rPr lang="en-AU" b="0" dirty="0" smtClean="0">
                <a:solidFill>
                  <a:schemeClr val="tx1"/>
                </a:solidFill>
              </a:rPr>
              <a:t>report </a:t>
            </a:r>
            <a:r>
              <a:rPr lang="en-AU" b="0" dirty="0">
                <a:solidFill>
                  <a:schemeClr val="tx1"/>
                </a:solidFill>
              </a:rPr>
              <a:t>on the English language proficiency of their EAL students using the EAL curriculum.</a:t>
            </a:r>
          </a:p>
          <a:p>
            <a:pPr marL="0" indent="0">
              <a:buNone/>
            </a:pPr>
            <a:endParaRPr lang="en-AU" dirty="0">
              <a:solidFill>
                <a:schemeClr val="tx1"/>
              </a:solidFill>
            </a:endParaRPr>
          </a:p>
        </p:txBody>
      </p:sp>
    </p:spTree>
    <p:extLst>
      <p:ext uri="{BB962C8B-B14F-4D97-AF65-F5344CB8AC3E}">
        <p14:creationId xmlns:p14="http://schemas.microsoft.com/office/powerpoint/2010/main" val="253351108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Secondary school subject </a:t>
            </a:r>
            <a:r>
              <a:rPr lang="en-AU" dirty="0"/>
              <a:t>teachers</a:t>
            </a:r>
          </a:p>
        </p:txBody>
      </p:sp>
      <p:sp>
        <p:nvSpPr>
          <p:cNvPr id="3" name="Content Placeholder 2"/>
          <p:cNvSpPr>
            <a:spLocks noGrp="1"/>
          </p:cNvSpPr>
          <p:nvPr>
            <p:ph idx="1"/>
          </p:nvPr>
        </p:nvSpPr>
        <p:spPr/>
        <p:txBody>
          <a:bodyPr/>
          <a:lstStyle/>
          <a:p>
            <a:r>
              <a:rPr lang="en-AU" b="0" dirty="0"/>
              <a:t>Teachers who are </a:t>
            </a:r>
            <a:r>
              <a:rPr lang="en-AU" b="0" dirty="0">
                <a:solidFill>
                  <a:srgbClr val="FF0000"/>
                </a:solidFill>
              </a:rPr>
              <a:t>not </a:t>
            </a:r>
            <a:r>
              <a:rPr lang="en-AU" b="0" dirty="0">
                <a:solidFill>
                  <a:schemeClr val="tx1"/>
                </a:solidFill>
              </a:rPr>
              <a:t>EAL specialists do </a:t>
            </a:r>
            <a:r>
              <a:rPr lang="en-AU" b="0" dirty="0">
                <a:solidFill>
                  <a:srgbClr val="FF0000"/>
                </a:solidFill>
              </a:rPr>
              <a:t>not</a:t>
            </a:r>
            <a:r>
              <a:rPr lang="en-AU" b="0" dirty="0">
                <a:solidFill>
                  <a:schemeClr val="tx1"/>
                </a:solidFill>
              </a:rPr>
              <a:t> need to report on the English language proficiency of their EAL students.</a:t>
            </a:r>
          </a:p>
          <a:p>
            <a:endParaRPr lang="en-AU" b="0" dirty="0">
              <a:solidFill>
                <a:schemeClr val="tx1"/>
              </a:solidFill>
            </a:endParaRPr>
          </a:p>
          <a:p>
            <a:r>
              <a:rPr lang="en-AU" b="0" dirty="0">
                <a:solidFill>
                  <a:schemeClr val="tx1"/>
                </a:solidFill>
              </a:rPr>
              <a:t>Teachers report on their learning area content, as is </a:t>
            </a:r>
            <a:r>
              <a:rPr lang="en-AU" b="0" dirty="0" smtClean="0">
                <a:solidFill>
                  <a:schemeClr val="tx1"/>
                </a:solidFill>
              </a:rPr>
              <a:t>the current </a:t>
            </a:r>
            <a:r>
              <a:rPr lang="en-AU" b="0" dirty="0">
                <a:solidFill>
                  <a:schemeClr val="tx1"/>
                </a:solidFill>
              </a:rPr>
              <a:t>practice.</a:t>
            </a:r>
          </a:p>
        </p:txBody>
      </p:sp>
    </p:spTree>
    <p:extLst>
      <p:ext uri="{BB962C8B-B14F-4D97-AF65-F5344CB8AC3E}">
        <p14:creationId xmlns:p14="http://schemas.microsoft.com/office/powerpoint/2010/main" val="410788931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3183"/>
            <a:ext cx="8712968" cy="768926"/>
          </a:xfrm>
        </p:spPr>
        <p:txBody>
          <a:bodyPr/>
          <a:lstStyle/>
          <a:p>
            <a:pPr algn="ctr"/>
            <a:r>
              <a:rPr lang="en-AU" kern="1200" dirty="0">
                <a:solidFill>
                  <a:schemeClr val="accent5"/>
                </a:solidFill>
              </a:rPr>
              <a:t>EAL Curriculum-content</a:t>
            </a:r>
            <a:endParaRPr lang="en-AU" dirty="0">
              <a:solidFill>
                <a:schemeClr val="accent5"/>
              </a:solidFill>
            </a:endParaRPr>
          </a:p>
        </p:txBody>
      </p:sp>
      <p:sp>
        <p:nvSpPr>
          <p:cNvPr id="3" name="Content Placeholder 2"/>
          <p:cNvSpPr>
            <a:spLocks noGrp="1"/>
          </p:cNvSpPr>
          <p:nvPr>
            <p:ph idx="1"/>
          </p:nvPr>
        </p:nvSpPr>
        <p:spPr>
          <a:xfrm>
            <a:off x="179512" y="1268760"/>
            <a:ext cx="8712968" cy="3188940"/>
          </a:xfrm>
        </p:spPr>
        <p:txBody>
          <a:bodyPr/>
          <a:lstStyle/>
          <a:p>
            <a:pPr marL="171450" indent="-171450" fontAlgn="auto">
              <a:lnSpc>
                <a:spcPct val="90000"/>
              </a:lnSpc>
              <a:spcBef>
                <a:spcPts val="750"/>
              </a:spcBef>
              <a:spcAft>
                <a:spcPts val="0"/>
              </a:spcAft>
            </a:pPr>
            <a:r>
              <a:rPr lang="en-AU" b="0" kern="1200" dirty="0">
                <a:solidFill>
                  <a:prstClr val="black"/>
                </a:solidFill>
              </a:rPr>
              <a:t>Ove</a:t>
            </a:r>
            <a:r>
              <a:rPr lang="en-AU" b="0" dirty="0">
                <a:solidFill>
                  <a:srgbClr val="000000"/>
                </a:solidFill>
              </a:rPr>
              <a:t>rview of the EAL Curriculum</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Structure</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Pathways and levels</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Content descriptions</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Elaborations</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Achievement standards</a:t>
            </a:r>
          </a:p>
          <a:p>
            <a:pPr marL="514350" lvl="1" indent="-171450" fontAlgn="auto">
              <a:lnSpc>
                <a:spcPct val="90000"/>
              </a:lnSpc>
              <a:spcBef>
                <a:spcPts val="375"/>
              </a:spcBef>
              <a:spcAft>
                <a:spcPts val="0"/>
              </a:spcAft>
              <a:buFont typeface="Arial" panose="020B0604020202020204" pitchFamily="34" charset="0"/>
              <a:buChar char="•"/>
            </a:pPr>
            <a:r>
              <a:rPr lang="en-AU" sz="2400" dirty="0">
                <a:solidFill>
                  <a:srgbClr val="000000"/>
                </a:solidFill>
                <a:ea typeface="+mn-ea"/>
                <a:cs typeface="+mn-cs"/>
              </a:rPr>
              <a:t>Resources and Glossary</a:t>
            </a:r>
          </a:p>
          <a:p>
            <a:pPr marL="0" indent="0">
              <a:buNone/>
            </a:pPr>
            <a:endParaRPr lang="en-AU" dirty="0"/>
          </a:p>
        </p:txBody>
      </p:sp>
    </p:spTree>
    <p:extLst>
      <p:ext uri="{BB962C8B-B14F-4D97-AF65-F5344CB8AC3E}">
        <p14:creationId xmlns:p14="http://schemas.microsoft.com/office/powerpoint/2010/main" val="415860011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66255"/>
            <a:ext cx="8712968" cy="741218"/>
          </a:xfrm>
        </p:spPr>
        <p:txBody>
          <a:bodyPr/>
          <a:lstStyle/>
          <a:p>
            <a:pPr algn="ctr"/>
            <a:r>
              <a:rPr lang="en-AU" kern="1200" dirty="0">
                <a:solidFill>
                  <a:schemeClr val="accent5"/>
                </a:solidFill>
              </a:rPr>
              <a:t>Components of the curriculum</a:t>
            </a:r>
            <a:endParaRPr lang="en-AU" dirty="0">
              <a:solidFill>
                <a:schemeClr val="accent5"/>
              </a:solidFill>
            </a:endParaRPr>
          </a:p>
        </p:txBody>
      </p:sp>
      <p:sp>
        <p:nvSpPr>
          <p:cNvPr id="3" name="Content Placeholder 2"/>
          <p:cNvSpPr>
            <a:spLocks noGrp="1"/>
          </p:cNvSpPr>
          <p:nvPr>
            <p:ph idx="1"/>
          </p:nvPr>
        </p:nvSpPr>
        <p:spPr>
          <a:xfrm>
            <a:off x="179512" y="1218460"/>
            <a:ext cx="8712968" cy="3239240"/>
          </a:xfrm>
        </p:spPr>
        <p:txBody>
          <a:bodyPr/>
          <a:lstStyle/>
          <a:p>
            <a:pPr marL="257175" indent="-257175">
              <a:buFont typeface="Wingdings" pitchFamily="2" charset="2"/>
              <a:buChar char="q"/>
            </a:pPr>
            <a:r>
              <a:rPr lang="en-US" sz="1350" b="0" dirty="0"/>
              <a:t>Pathways and levels</a:t>
            </a:r>
          </a:p>
          <a:p>
            <a:pPr marL="257175" indent="-257175">
              <a:buFont typeface="Wingdings" pitchFamily="2" charset="2"/>
              <a:buChar char="q"/>
            </a:pPr>
            <a:r>
              <a:rPr lang="en-US" sz="1350" b="0" dirty="0"/>
              <a:t>Language modes</a:t>
            </a:r>
          </a:p>
          <a:p>
            <a:pPr marL="0" indent="0">
              <a:buNone/>
            </a:pPr>
            <a:r>
              <a:rPr lang="en-US" sz="1350" b="0" dirty="0"/>
              <a:t>	• Speaking and Listening</a:t>
            </a:r>
          </a:p>
          <a:p>
            <a:pPr marL="0" indent="0">
              <a:buNone/>
            </a:pPr>
            <a:r>
              <a:rPr lang="en-US" sz="1350" b="0" dirty="0"/>
              <a:t>	• Reading and Viewing</a:t>
            </a:r>
          </a:p>
          <a:p>
            <a:pPr marL="0" indent="0">
              <a:buNone/>
            </a:pPr>
            <a:r>
              <a:rPr lang="en-US" sz="1350" b="0" dirty="0"/>
              <a:t>	• Writing</a:t>
            </a:r>
          </a:p>
          <a:p>
            <a:pPr marL="257175" indent="-257175">
              <a:buFont typeface="Wingdings" pitchFamily="2" charset="2"/>
              <a:buChar char="q"/>
            </a:pPr>
            <a:r>
              <a:rPr lang="en-US" sz="1350" b="0" dirty="0"/>
              <a:t>Strands &amp; sub-strands</a:t>
            </a:r>
          </a:p>
          <a:p>
            <a:pPr marL="0" indent="0">
              <a:buNone/>
            </a:pPr>
            <a:r>
              <a:rPr lang="en-US" sz="1350" b="0" dirty="0"/>
              <a:t>	• Communication</a:t>
            </a:r>
          </a:p>
          <a:p>
            <a:pPr marL="0" indent="0">
              <a:buNone/>
            </a:pPr>
            <a:r>
              <a:rPr lang="en-US" sz="1350" b="0" dirty="0"/>
              <a:t>	• Cultural and Plurilingual awareness</a:t>
            </a:r>
          </a:p>
          <a:p>
            <a:pPr marL="0" indent="0">
              <a:buNone/>
            </a:pPr>
            <a:r>
              <a:rPr lang="en-US" sz="1350" b="0" dirty="0"/>
              <a:t>	• Linguistic structures and features</a:t>
            </a:r>
          </a:p>
          <a:p>
            <a:pPr marL="257175" indent="-257175">
              <a:buFont typeface="Wingdings" pitchFamily="2" charset="2"/>
              <a:buChar char="q"/>
            </a:pPr>
            <a:r>
              <a:rPr lang="en-US" sz="1350" b="0" dirty="0"/>
              <a:t>Content descriptions</a:t>
            </a:r>
          </a:p>
          <a:p>
            <a:pPr marL="257175" indent="-257175">
              <a:buFont typeface="Wingdings" pitchFamily="2" charset="2"/>
              <a:buChar char="q"/>
            </a:pPr>
            <a:r>
              <a:rPr lang="en-US" sz="1350" b="0" dirty="0"/>
              <a:t>Elaborations</a:t>
            </a:r>
          </a:p>
          <a:p>
            <a:pPr marL="257175" indent="-257175">
              <a:buFont typeface="Wingdings" pitchFamily="2" charset="2"/>
              <a:buChar char="q"/>
            </a:pPr>
            <a:r>
              <a:rPr lang="en-US" sz="1350" b="0" dirty="0"/>
              <a:t>Achievement standards</a:t>
            </a:r>
          </a:p>
        </p:txBody>
      </p:sp>
    </p:spTree>
    <p:extLst>
      <p:ext uri="{BB962C8B-B14F-4D97-AF65-F5344CB8AC3E}">
        <p14:creationId xmlns:p14="http://schemas.microsoft.com/office/powerpoint/2010/main" val="6395205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6982"/>
            <a:ext cx="8712968" cy="824345"/>
          </a:xfrm>
        </p:spPr>
        <p:txBody>
          <a:bodyPr/>
          <a:lstStyle/>
          <a:p>
            <a:pPr algn="ctr"/>
            <a:r>
              <a:rPr lang="en-AU" dirty="0"/>
              <a:t>F-10 EAL Pathways</a:t>
            </a:r>
          </a:p>
        </p:txBody>
      </p:sp>
      <p:sp>
        <p:nvSpPr>
          <p:cNvPr id="3" name="Content Placeholder 2"/>
          <p:cNvSpPr>
            <a:spLocks noGrp="1"/>
          </p:cNvSpPr>
          <p:nvPr>
            <p:ph idx="1"/>
          </p:nvPr>
        </p:nvSpPr>
        <p:spPr>
          <a:xfrm>
            <a:off x="179512" y="1025237"/>
            <a:ext cx="8712968" cy="3366521"/>
          </a:xfrm>
        </p:spPr>
        <p:txBody>
          <a:bodyPr/>
          <a:lstStyle/>
          <a:p>
            <a:pPr marL="0" indent="0">
              <a:buNone/>
            </a:pPr>
            <a:endParaRPr lang="en-AU" dirty="0"/>
          </a:p>
        </p:txBody>
      </p:sp>
      <p:pic>
        <p:nvPicPr>
          <p:cNvPr id="5" name="Content Placeholder 3"/>
          <p:cNvPicPr>
            <a:picLocks noChangeAspect="1"/>
          </p:cNvPicPr>
          <p:nvPr/>
        </p:nvPicPr>
        <p:blipFill>
          <a:blip r:embed="rId3"/>
          <a:stretch>
            <a:fillRect/>
          </a:stretch>
        </p:blipFill>
        <p:spPr bwMode="auto">
          <a:xfrm>
            <a:off x="2029690" y="1025237"/>
            <a:ext cx="4904510" cy="3366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19273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Acknowledgment of Country</a:t>
            </a:r>
            <a:endParaRPr lang="en-AU" dirty="0"/>
          </a:p>
        </p:txBody>
      </p:sp>
      <p:sp>
        <p:nvSpPr>
          <p:cNvPr id="3" name="Content Placeholder 2"/>
          <p:cNvSpPr>
            <a:spLocks noGrp="1"/>
          </p:cNvSpPr>
          <p:nvPr>
            <p:ph idx="1"/>
          </p:nvPr>
        </p:nvSpPr>
        <p:spPr>
          <a:xfrm>
            <a:off x="179512" y="1203598"/>
            <a:ext cx="8712968" cy="2971800"/>
          </a:xfrm>
        </p:spPr>
        <p:txBody>
          <a:bodyPr/>
          <a:lstStyle/>
          <a:p>
            <a:pPr marL="0" indent="0">
              <a:buNone/>
            </a:pPr>
            <a:r>
              <a:rPr lang="en-US" sz="1400" b="0" dirty="0"/>
              <a:t>In recognition of Aboriginal and Torres Strait Islander people’s spiritual and cultural connection to </a:t>
            </a:r>
            <a:r>
              <a:rPr lang="en-US" sz="1400" b="0" i="1" dirty="0"/>
              <a:t>country</a:t>
            </a:r>
            <a:r>
              <a:rPr lang="en-US" sz="1400" b="0" dirty="0"/>
              <a:t>, we acknowledge the traditional custodians of the </a:t>
            </a:r>
            <a:r>
              <a:rPr lang="en-US" sz="1400" b="0" dirty="0" err="1"/>
              <a:t>Kulin</a:t>
            </a:r>
            <a:r>
              <a:rPr lang="en-US" sz="1400" b="0" dirty="0"/>
              <a:t> Nations. We acknowledge the continued care of the lands and waterways over generations and celebrate the continuation of a living culture that has a unique role in this region.</a:t>
            </a:r>
          </a:p>
          <a:p>
            <a:pPr marL="0" indent="0">
              <a:buNone/>
            </a:pPr>
            <a:endParaRPr lang="en-US" sz="1400" b="0" dirty="0"/>
          </a:p>
          <a:p>
            <a:pPr marL="0" indent="0">
              <a:buNone/>
            </a:pPr>
            <a:r>
              <a:rPr lang="en-US" sz="1400" b="0" dirty="0"/>
              <a:t>We pay our respects to Elders past, present and emerging, for they hold the memories, traditions, culture and hopes of all Aboriginal and Torres Strait Islander peoples across the nation and hope they will walk with us on our journey.</a:t>
            </a:r>
            <a:endParaRPr lang="en-AU" sz="1400" b="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6" y="3039209"/>
            <a:ext cx="9144000" cy="1548765"/>
          </a:xfrm>
          <a:prstGeom prst="rect">
            <a:avLst/>
          </a:prstGeom>
        </p:spPr>
      </p:pic>
    </p:spTree>
    <p:extLst>
      <p:ext uri="{BB962C8B-B14F-4D97-AF65-F5344CB8AC3E}">
        <p14:creationId xmlns:p14="http://schemas.microsoft.com/office/powerpoint/2010/main" val="191077381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pathways</a:t>
            </a:r>
            <a:endParaRPr lang="en-AU" dirty="0"/>
          </a:p>
        </p:txBody>
      </p:sp>
      <p:sp>
        <p:nvSpPr>
          <p:cNvPr id="3" name="Content Placeholder 2"/>
          <p:cNvSpPr>
            <a:spLocks noGrp="1"/>
          </p:cNvSpPr>
          <p:nvPr>
            <p:ph idx="1"/>
          </p:nvPr>
        </p:nvSpPr>
        <p:spPr/>
        <p:txBody>
          <a:bodyPr/>
          <a:lstStyle/>
          <a:p>
            <a:pPr marL="0" indent="0">
              <a:buNone/>
            </a:pPr>
            <a:r>
              <a:rPr lang="en-US" b="0" dirty="0"/>
              <a:t>The Victorian Curriculum F-10 EAL is</a:t>
            </a:r>
            <a:r>
              <a:rPr lang="en-US" b="0" dirty="0" smtClean="0"/>
              <a:t>:</a:t>
            </a:r>
            <a:endParaRPr lang="en-US" b="0" dirty="0"/>
          </a:p>
          <a:p>
            <a:r>
              <a:rPr lang="en-US" b="0" dirty="0" smtClean="0"/>
              <a:t>a </a:t>
            </a:r>
            <a:r>
              <a:rPr lang="en-US" b="0" dirty="0"/>
              <a:t>continuum structured as three EAL pathways (A, B, C). </a:t>
            </a:r>
            <a:endParaRPr lang="en-US" b="0" dirty="0" smtClean="0"/>
          </a:p>
          <a:p>
            <a:pPr marL="0" indent="0">
              <a:buNone/>
            </a:pPr>
            <a:endParaRPr lang="en-US" b="0" dirty="0"/>
          </a:p>
          <a:p>
            <a:pPr marL="0" indent="0">
              <a:buNone/>
            </a:pPr>
            <a:r>
              <a:rPr lang="en-US" b="0" dirty="0" smtClean="0"/>
              <a:t>Each </a:t>
            </a:r>
            <a:r>
              <a:rPr lang="en-US" b="0" dirty="0"/>
              <a:t>pathway describes a different stage of English-language learning (early, mid and late), and each pathway is divided into different levels of language learning (A1, A2, BL, B1, B2, B3, CL, C1, C2, C3, C4).</a:t>
            </a:r>
          </a:p>
          <a:p>
            <a:endParaRPr lang="en-AU" dirty="0"/>
          </a:p>
        </p:txBody>
      </p:sp>
    </p:spTree>
    <p:extLst>
      <p:ext uri="{BB962C8B-B14F-4D97-AF65-F5344CB8AC3E}">
        <p14:creationId xmlns:p14="http://schemas.microsoft.com/office/powerpoint/2010/main" val="94001444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sz="1400" dirty="0"/>
              <a:t>EAL Pathway A: Early immersion (Foundation–Year 2)</a:t>
            </a:r>
          </a:p>
          <a:p>
            <a:r>
              <a:rPr lang="en-US" sz="1400" b="0" dirty="0"/>
              <a:t>Early immersion language learners typically develop their literacy skills through experiences in the school context. Those who have had some experience of formal preschool or school will more readily adapt to the school setting.</a:t>
            </a:r>
          </a:p>
          <a:p>
            <a:r>
              <a:rPr lang="en-US" sz="1400" b="0" dirty="0"/>
              <a:t>A student located on EAL Pathway A may have some experience of formal learning in their home language or other languages and some experience of informal prior learning.</a:t>
            </a:r>
          </a:p>
          <a:p>
            <a:r>
              <a:rPr lang="en-US" sz="1400" b="0" dirty="0"/>
              <a:t>EAL Pathway A includes two levels of English-language learning: Level A1 and Level A2. Those with little or no experience of English begin at A1; those with some experience may begin at A2. The progress within these levels equates to the rates of progression expected in Foundation–Year 2.</a:t>
            </a:r>
          </a:p>
          <a:p>
            <a:r>
              <a:rPr lang="en-US" sz="1400" b="0" dirty="0"/>
              <a:t>Generally students who enter Foundation are pre-literate, regardless of their language background, and hence there is no Level AL. EAL students who enter Foundation with minimal literacy in other languages will begin their early immersion in English at Level A1.</a:t>
            </a:r>
          </a:p>
          <a:p>
            <a:pPr marL="0" indent="0">
              <a:buNone/>
            </a:pPr>
            <a:endParaRPr lang="en-AU" sz="1400" dirty="0"/>
          </a:p>
        </p:txBody>
      </p:sp>
    </p:spTree>
    <p:extLst>
      <p:ext uri="{BB962C8B-B14F-4D97-AF65-F5344CB8AC3E}">
        <p14:creationId xmlns:p14="http://schemas.microsoft.com/office/powerpoint/2010/main" val="222311229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dirty="0"/>
              <a:t>EAL Pathway B: Mid immersion (Years 3–8)</a:t>
            </a:r>
          </a:p>
          <a:p>
            <a:r>
              <a:rPr lang="en-US" sz="1400" b="0" dirty="0"/>
              <a:t>Mid immersion language learners have experience of the social use of language, which they can use as they learn English at school. A student located on EAL Pathway B may have some experience of informal learning in their home language or other languages. Some have yet to experience formal schooling, while others may have experienced formal learning that is equivalent to their English-speaking peers. This may have been in their home language or other languages.</a:t>
            </a:r>
          </a:p>
          <a:p>
            <a:r>
              <a:rPr lang="en-US" sz="1400" b="0" dirty="0"/>
              <a:t>EAL learners with little or no English proficiency, fewer than two years of formal learning and minimal home literacy experience will begin this pathway at Level BL, before moving to Level B1. Learners with prior experience of formal learning but no proficiency in English begin at Level B1, and move through Levels B1, B2 and B3. The progress within these levels equates to the rates of progression expected in Years 3–8.</a:t>
            </a:r>
          </a:p>
          <a:p>
            <a:pPr marL="0" indent="0">
              <a:buNone/>
            </a:pPr>
            <a:endParaRPr lang="en-AU" dirty="0"/>
          </a:p>
        </p:txBody>
      </p:sp>
    </p:spTree>
    <p:extLst>
      <p:ext uri="{BB962C8B-B14F-4D97-AF65-F5344CB8AC3E}">
        <p14:creationId xmlns:p14="http://schemas.microsoft.com/office/powerpoint/2010/main" val="354955302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Understanding the pathways</a:t>
            </a:r>
            <a:endParaRPr lang="en-AU" dirty="0"/>
          </a:p>
        </p:txBody>
      </p:sp>
      <p:sp>
        <p:nvSpPr>
          <p:cNvPr id="3" name="Content Placeholder 2"/>
          <p:cNvSpPr>
            <a:spLocks noGrp="1"/>
          </p:cNvSpPr>
          <p:nvPr>
            <p:ph idx="1"/>
          </p:nvPr>
        </p:nvSpPr>
        <p:spPr/>
        <p:txBody>
          <a:bodyPr/>
          <a:lstStyle/>
          <a:p>
            <a:pPr marL="0" indent="0">
              <a:buNone/>
            </a:pPr>
            <a:r>
              <a:rPr lang="en-US" sz="1600" dirty="0"/>
              <a:t>EAL Pathway C: Late immersion (Years 7–10)</a:t>
            </a:r>
          </a:p>
          <a:p>
            <a:r>
              <a:rPr lang="en-US" sz="1600" b="0" dirty="0"/>
              <a:t>Late immersion language learners have a mature understanding of themselves and their relations with others in different social contexts, and are capable of understanding abstract ideas and relationships in their experience and learning about the world.</a:t>
            </a:r>
          </a:p>
          <a:p>
            <a:r>
              <a:rPr lang="en-US" sz="1600" b="0" dirty="0"/>
              <a:t>EAL learners without prior formal learning and with minimal home language literacy experience will begin this pathway at Level CL, before moving to the other levels. Learners with prior experience of formal learning but no proficiency in English will begin on Level C1 and move through Levels C1, C2, C3 and C4. The progress within these levels equates to the rates of progression expected in Years 7–10.</a:t>
            </a:r>
          </a:p>
          <a:p>
            <a:pPr marL="0" indent="0">
              <a:buNone/>
            </a:pPr>
            <a:endParaRPr lang="en-US" sz="1600" dirty="0" smtClean="0"/>
          </a:p>
          <a:p>
            <a:pPr marL="0" indent="0">
              <a:buNone/>
            </a:pPr>
            <a:endParaRPr lang="en-AU" sz="1600" dirty="0"/>
          </a:p>
        </p:txBody>
      </p:sp>
    </p:spTree>
    <p:extLst>
      <p:ext uri="{BB962C8B-B14F-4D97-AF65-F5344CB8AC3E}">
        <p14:creationId xmlns:p14="http://schemas.microsoft.com/office/powerpoint/2010/main" val="159645270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F119-AA52-4923-81FF-DDBCB5363EF2}"/>
              </a:ext>
            </a:extLst>
          </p:cNvPr>
          <p:cNvSpPr>
            <a:spLocks noGrp="1"/>
          </p:cNvSpPr>
          <p:nvPr>
            <p:ph type="title"/>
          </p:nvPr>
        </p:nvSpPr>
        <p:spPr>
          <a:xfrm>
            <a:off x="179512" y="249382"/>
            <a:ext cx="8712968" cy="803564"/>
          </a:xfrm>
        </p:spPr>
        <p:txBody>
          <a:bodyPr/>
          <a:lstStyle/>
          <a:p>
            <a:pPr algn="ctr"/>
            <a:r>
              <a:rPr lang="en-AU" kern="1200" dirty="0">
                <a:solidFill>
                  <a:schemeClr val="accent5"/>
                </a:solidFill>
              </a:rPr>
              <a:t>Pathways and levels</a:t>
            </a:r>
            <a:endParaRPr lang="en-AU" dirty="0">
              <a:solidFill>
                <a:schemeClr val="accent5"/>
              </a:solidFill>
            </a:endParaRPr>
          </a:p>
        </p:txBody>
      </p:sp>
      <p:sp>
        <p:nvSpPr>
          <p:cNvPr id="3" name="Content Placeholder 2">
            <a:extLst>
              <a:ext uri="{FF2B5EF4-FFF2-40B4-BE49-F238E27FC236}">
                <a16:creationId xmlns:a16="http://schemas.microsoft.com/office/drawing/2014/main" id="{10BAAD8F-DBFC-4687-A110-9870937499E7}"/>
              </a:ext>
            </a:extLst>
          </p:cNvPr>
          <p:cNvSpPr>
            <a:spLocks noGrp="1"/>
          </p:cNvSpPr>
          <p:nvPr>
            <p:ph idx="1"/>
          </p:nvPr>
        </p:nvSpPr>
        <p:spPr>
          <a:xfrm>
            <a:off x="179512" y="1129146"/>
            <a:ext cx="8712968" cy="3328555"/>
          </a:xfrm>
        </p:spPr>
        <p:txBody>
          <a:bodyPr/>
          <a:lstStyle/>
          <a:p>
            <a:pPr marL="0" indent="0">
              <a:buNone/>
            </a:pPr>
            <a:r>
              <a:rPr lang="en-AU" sz="1650" b="0" kern="1200" dirty="0">
                <a:solidFill>
                  <a:prstClr val="black"/>
                </a:solidFill>
              </a:rPr>
              <a:t>The English as an Additional Language (EAL) curriculum sets out what students are expected to learn and is designed as a continuum of learning structured as three pathways. The pathways are presented in scope and sequence charts to support teachers to easily see the progression and assist in planning teaching and learning programs to meet the diverse needs of students.</a:t>
            </a:r>
          </a:p>
          <a:p>
            <a:pPr marL="0" indent="0" fontAlgn="auto">
              <a:lnSpc>
                <a:spcPct val="90000"/>
              </a:lnSpc>
              <a:spcBef>
                <a:spcPts val="750"/>
              </a:spcBef>
              <a:spcAft>
                <a:spcPts val="0"/>
              </a:spcAft>
              <a:buNone/>
            </a:pPr>
            <a:r>
              <a:rPr lang="en-AU" sz="1650" b="0" kern="1200" dirty="0">
                <a:solidFill>
                  <a:prstClr val="black"/>
                </a:solidFill>
              </a:rPr>
              <a:t>These charts include the content descriptions and achievement standards. It is advised that they are read in conjunction with the introductory materials and the level descriptions in the curriculum.</a:t>
            </a:r>
          </a:p>
          <a:p>
            <a:pPr marL="0" indent="0" fontAlgn="auto">
              <a:lnSpc>
                <a:spcPct val="90000"/>
              </a:lnSpc>
              <a:spcBef>
                <a:spcPts val="750"/>
              </a:spcBef>
              <a:spcAft>
                <a:spcPts val="0"/>
              </a:spcAft>
              <a:buNone/>
            </a:pPr>
            <a:r>
              <a:rPr lang="en-AU" sz="1650" b="0" kern="1200" dirty="0">
                <a:solidFill>
                  <a:prstClr val="black"/>
                </a:solidFill>
                <a:latin typeface="Calibri" panose="020F0502020204030204"/>
                <a:hlinkClick r:id="rId3" tooltip="Download EAL Scope and Sequence Pathway A.docx (106 KB)">
                  <a:extLst>
                    <a:ext uri="{A12FA001-AC4F-418D-AE19-62706E023703}">
                      <ahyp:hlinkClr xmlns="" xmlns:ahyp="http://schemas.microsoft.com/office/drawing/2018/hyperlinkcolor" val="tx"/>
                    </a:ext>
                  </a:extLst>
                </a:hlinkClick>
              </a:rPr>
              <a:t>EAL Scope and Sequence Pathway A.docx (106 KB) </a:t>
            </a:r>
          </a:p>
          <a:p>
            <a:pPr marL="0" indent="0" fontAlgn="auto">
              <a:lnSpc>
                <a:spcPct val="90000"/>
              </a:lnSpc>
              <a:spcBef>
                <a:spcPts val="750"/>
              </a:spcBef>
              <a:spcAft>
                <a:spcPts val="0"/>
              </a:spcAft>
              <a:buNone/>
            </a:pPr>
            <a:r>
              <a:rPr lang="en-AU" sz="1650" b="0" kern="1200" dirty="0">
                <a:solidFill>
                  <a:prstClr val="black"/>
                </a:solidFill>
                <a:latin typeface="Calibri" panose="020F0502020204030204"/>
                <a:hlinkClick r:id="rId3" tooltip="Download EAL Scope and Sequence Pathway A.docx (106 KB)">
                  <a:extLst>
                    <a:ext uri="{A12FA001-AC4F-418D-AE19-62706E023703}">
                      <ahyp:hlinkClr xmlns="" xmlns:ahyp="http://schemas.microsoft.com/office/drawing/2018/hyperlinkcolor" val="tx"/>
                    </a:ext>
                  </a:extLst>
                </a:hlinkClick>
              </a:rPr>
              <a:t>EAL Scope and Sequence Pathway B.docx (116 KB) </a:t>
            </a:r>
          </a:p>
          <a:p>
            <a:pPr marL="0" indent="0" fontAlgn="auto">
              <a:lnSpc>
                <a:spcPct val="90000"/>
              </a:lnSpc>
              <a:spcBef>
                <a:spcPts val="750"/>
              </a:spcBef>
              <a:spcAft>
                <a:spcPts val="0"/>
              </a:spcAft>
              <a:buNone/>
            </a:pPr>
            <a:r>
              <a:rPr lang="en-AU" sz="1650" b="0" kern="1200" dirty="0">
                <a:solidFill>
                  <a:prstClr val="black"/>
                </a:solidFill>
                <a:latin typeface="Calibri" panose="020F0502020204030204"/>
                <a:hlinkClick r:id="rId3" tooltip="Download EAL Scope and Sequence Pathway A.docx (106 KB)">
                  <a:extLst>
                    <a:ext uri="{A12FA001-AC4F-418D-AE19-62706E023703}">
                      <ahyp:hlinkClr xmlns="" xmlns:ahyp="http://schemas.microsoft.com/office/drawing/2018/hyperlinkcolor" val="tx"/>
                    </a:ext>
                  </a:extLst>
                </a:hlinkClick>
              </a:rPr>
              <a:t>EAL Scope and Sequence Pathway C.docx (118 KB) </a:t>
            </a:r>
            <a:endParaRPr lang="en-AU" sz="1650" b="0" kern="1200" dirty="0">
              <a:solidFill>
                <a:prstClr val="black"/>
              </a:solidFill>
              <a:latin typeface="Calibri" panose="020F0502020204030204"/>
            </a:endParaRPr>
          </a:p>
          <a:p>
            <a:endParaRPr lang="en-AU" dirty="0"/>
          </a:p>
        </p:txBody>
      </p:sp>
    </p:spTree>
    <p:extLst>
      <p:ext uri="{BB962C8B-B14F-4D97-AF65-F5344CB8AC3E}">
        <p14:creationId xmlns:p14="http://schemas.microsoft.com/office/powerpoint/2010/main" val="79339770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66D09-A5F1-42AE-B311-7597D6F3F62F}"/>
              </a:ext>
            </a:extLst>
          </p:cNvPr>
          <p:cNvSpPr>
            <a:spLocks noGrp="1"/>
          </p:cNvSpPr>
          <p:nvPr>
            <p:ph type="title"/>
          </p:nvPr>
        </p:nvSpPr>
        <p:spPr>
          <a:xfrm>
            <a:off x="179512" y="117763"/>
            <a:ext cx="8712968" cy="872837"/>
          </a:xfrm>
        </p:spPr>
        <p:txBody>
          <a:bodyPr/>
          <a:lstStyle/>
          <a:p>
            <a:pPr algn="ctr"/>
            <a:r>
              <a:rPr lang="en-AU" dirty="0"/>
              <a:t>Learning in EAL</a:t>
            </a:r>
          </a:p>
        </p:txBody>
      </p:sp>
      <p:sp>
        <p:nvSpPr>
          <p:cNvPr id="3" name="Content Placeholder 2">
            <a:extLst>
              <a:ext uri="{FF2B5EF4-FFF2-40B4-BE49-F238E27FC236}">
                <a16:creationId xmlns:a16="http://schemas.microsoft.com/office/drawing/2014/main" id="{F37ECB60-AC03-440A-9B65-0530A6263F9B}"/>
              </a:ext>
            </a:extLst>
          </p:cNvPr>
          <p:cNvSpPr>
            <a:spLocks noGrp="1"/>
          </p:cNvSpPr>
          <p:nvPr>
            <p:ph idx="1"/>
          </p:nvPr>
        </p:nvSpPr>
        <p:spPr>
          <a:xfrm>
            <a:off x="179512" y="990600"/>
            <a:ext cx="8712968" cy="3467100"/>
          </a:xfrm>
        </p:spPr>
        <p:txBody>
          <a:bodyPr/>
          <a:lstStyle/>
          <a:p>
            <a:pPr marL="0" indent="0">
              <a:buNone/>
            </a:pPr>
            <a:r>
              <a:rPr lang="en-AU" sz="1800" dirty="0"/>
              <a:t>Language Modes </a:t>
            </a:r>
          </a:p>
          <a:p>
            <a:pPr lvl="1">
              <a:buFont typeface="Arial" panose="020B0604020202020204" pitchFamily="34" charset="0"/>
              <a:buChar char="•"/>
            </a:pPr>
            <a:r>
              <a:rPr lang="en-AU" sz="1800" dirty="0"/>
              <a:t>Speaking and Listening</a:t>
            </a:r>
          </a:p>
          <a:p>
            <a:pPr lvl="1">
              <a:buFont typeface="Arial" panose="020B0604020202020204" pitchFamily="34" charset="0"/>
              <a:buChar char="•"/>
            </a:pPr>
            <a:r>
              <a:rPr lang="en-AU" sz="1800" dirty="0"/>
              <a:t>Reading and Viewing</a:t>
            </a:r>
          </a:p>
          <a:p>
            <a:pPr lvl="1">
              <a:buFont typeface="Arial" panose="020B0604020202020204" pitchFamily="34" charset="0"/>
              <a:buChar char="•"/>
            </a:pPr>
            <a:r>
              <a:rPr lang="en-AU" sz="1800" dirty="0" smtClean="0"/>
              <a:t>Writing</a:t>
            </a:r>
          </a:p>
          <a:p>
            <a:pPr marL="457200" lvl="1" indent="0">
              <a:buNone/>
            </a:pPr>
            <a:endParaRPr lang="en-AU" sz="1800" dirty="0"/>
          </a:p>
          <a:p>
            <a:pPr marL="0" lvl="1" indent="0">
              <a:buNone/>
            </a:pPr>
            <a:r>
              <a:rPr lang="en-AU" sz="1800" b="1" dirty="0">
                <a:ea typeface="+mn-ea"/>
                <a:cs typeface="+mn-cs"/>
              </a:rPr>
              <a:t>Language Strands</a:t>
            </a:r>
          </a:p>
          <a:p>
            <a:pPr lvl="1">
              <a:buFont typeface="Arial" panose="020B0604020202020204" pitchFamily="34" charset="0"/>
              <a:buChar char="•"/>
            </a:pPr>
            <a:r>
              <a:rPr lang="en-AU" sz="1800" dirty="0"/>
              <a:t>Communication</a:t>
            </a:r>
          </a:p>
          <a:p>
            <a:pPr lvl="1">
              <a:buFont typeface="Arial" panose="020B0604020202020204" pitchFamily="34" charset="0"/>
              <a:buChar char="•"/>
            </a:pPr>
            <a:r>
              <a:rPr lang="en-AU" sz="1800" dirty="0"/>
              <a:t>Cultural and plurilingual awareness</a:t>
            </a:r>
          </a:p>
          <a:p>
            <a:pPr lvl="1">
              <a:buFont typeface="Arial" panose="020B0604020202020204" pitchFamily="34" charset="0"/>
              <a:buChar char="•"/>
            </a:pPr>
            <a:r>
              <a:rPr lang="en-AU" sz="1800" dirty="0"/>
              <a:t>Linguistic structures and features</a:t>
            </a:r>
          </a:p>
          <a:p>
            <a:pPr marL="342900" lvl="1" indent="-342900">
              <a:buFont typeface="Arial" panose="020B0604020202020204" pitchFamily="34" charset="0"/>
              <a:buChar char="•"/>
            </a:pPr>
            <a:endParaRPr lang="en-AU" sz="2400" b="1" dirty="0">
              <a:ea typeface="+mn-ea"/>
              <a:cs typeface="+mn-cs"/>
            </a:endParaRPr>
          </a:p>
          <a:p>
            <a:pPr marL="342900" lvl="1" indent="-342900">
              <a:buFont typeface="Arial" panose="020B0604020202020204" pitchFamily="34" charset="0"/>
              <a:buChar char="•"/>
            </a:pPr>
            <a:endParaRPr lang="en-AU" sz="2400" b="1" dirty="0">
              <a:ea typeface="+mn-ea"/>
              <a:cs typeface="+mn-cs"/>
            </a:endParaRPr>
          </a:p>
        </p:txBody>
      </p:sp>
    </p:spTree>
    <p:extLst>
      <p:ext uri="{BB962C8B-B14F-4D97-AF65-F5344CB8AC3E}">
        <p14:creationId xmlns:p14="http://schemas.microsoft.com/office/powerpoint/2010/main" val="26014013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418D-3B06-42EA-B4FD-19BEF4938F8B}"/>
              </a:ext>
            </a:extLst>
          </p:cNvPr>
          <p:cNvSpPr>
            <a:spLocks noGrp="1"/>
          </p:cNvSpPr>
          <p:nvPr>
            <p:ph type="title"/>
          </p:nvPr>
        </p:nvSpPr>
        <p:spPr>
          <a:xfrm>
            <a:off x="179512" y="411510"/>
            <a:ext cx="8712968" cy="724563"/>
          </a:xfrm>
        </p:spPr>
        <p:txBody>
          <a:bodyPr/>
          <a:lstStyle/>
          <a:p>
            <a:pPr algn="ctr"/>
            <a:r>
              <a:rPr lang="en-AU" dirty="0"/>
              <a:t>Strands and sub-strands</a:t>
            </a:r>
          </a:p>
        </p:txBody>
      </p:sp>
      <p:sp>
        <p:nvSpPr>
          <p:cNvPr id="3" name="Content Placeholder 2">
            <a:extLst>
              <a:ext uri="{FF2B5EF4-FFF2-40B4-BE49-F238E27FC236}">
                <a16:creationId xmlns:a16="http://schemas.microsoft.com/office/drawing/2014/main" id="{D7703DC3-8DA4-4A45-B5F8-E4B5CDD0B85C}"/>
              </a:ext>
            </a:extLst>
          </p:cNvPr>
          <p:cNvSpPr>
            <a:spLocks noGrp="1"/>
          </p:cNvSpPr>
          <p:nvPr>
            <p:ph idx="1"/>
          </p:nvPr>
        </p:nvSpPr>
        <p:spPr>
          <a:xfrm>
            <a:off x="179512" y="1052946"/>
            <a:ext cx="8712968" cy="3404755"/>
          </a:xfrm>
        </p:spPr>
        <p:txBody>
          <a:bodyPr/>
          <a:lstStyle/>
          <a:p>
            <a:pPr marL="0" indent="0">
              <a:buNone/>
            </a:pPr>
            <a:endParaRPr lang="en-AU" dirty="0"/>
          </a:p>
        </p:txBody>
      </p:sp>
      <p:graphicFrame>
        <p:nvGraphicFramePr>
          <p:cNvPr id="4" name="Content Placeholder 3">
            <a:extLst>
              <a:ext uri="{FF2B5EF4-FFF2-40B4-BE49-F238E27FC236}">
                <a16:creationId xmlns:a16="http://schemas.microsoft.com/office/drawing/2014/main" id="{18E82DFF-2D0C-4FE8-B6B9-9709E439E983}"/>
              </a:ext>
            </a:extLst>
          </p:cNvPr>
          <p:cNvGraphicFramePr>
            <a:graphicFrameLocks/>
          </p:cNvGraphicFramePr>
          <p:nvPr>
            <p:extLst>
              <p:ext uri="{D42A27DB-BD31-4B8C-83A1-F6EECF244321}">
                <p14:modId xmlns:p14="http://schemas.microsoft.com/office/powerpoint/2010/main" val="1472703260"/>
              </p:ext>
            </p:extLst>
          </p:nvPr>
        </p:nvGraphicFramePr>
        <p:xfrm>
          <a:off x="762000" y="1136074"/>
          <a:ext cx="6428509" cy="3241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064892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E99C53-D23A-488B-BD6C-8DD1BCF57942}"/>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96338360-3672-46EC-AEBC-D370BD5F4C8D}"/>
              </a:ext>
            </a:extLst>
          </p:cNvPr>
          <p:cNvSpPr>
            <a:spLocks noGrp="1"/>
          </p:cNvSpPr>
          <p:nvPr>
            <p:ph idx="1"/>
          </p:nvPr>
        </p:nvSpPr>
        <p:spPr>
          <a:xfrm>
            <a:off x="179512" y="1198419"/>
            <a:ext cx="8712968" cy="3359726"/>
          </a:xfrm>
        </p:spPr>
        <p:txBody>
          <a:bodyPr/>
          <a:lstStyle/>
          <a:p>
            <a:pPr marL="0" indent="0" fontAlgn="auto">
              <a:lnSpc>
                <a:spcPct val="90000"/>
              </a:lnSpc>
              <a:spcBef>
                <a:spcPts val="750"/>
              </a:spcBef>
              <a:spcAft>
                <a:spcPts val="0"/>
              </a:spcAft>
              <a:buNone/>
            </a:pPr>
            <a:r>
              <a:rPr lang="en-AU" b="0" kern="1200" dirty="0">
                <a:solidFill>
                  <a:prstClr val="black"/>
                </a:solidFill>
              </a:rPr>
              <a:t>In each level ,mode, strand and sub-strand sits the content descriptions. These statements form the core of the curriculum. Content descriptions include the knowledge and skills; the intended content that is the major focus of the mode and strand to be taught. These statements inform the learning objectives teachers are expected to teach  and students are expected to learn.</a:t>
            </a:r>
          </a:p>
          <a:p>
            <a:pPr marL="0" indent="0">
              <a:buNone/>
            </a:pPr>
            <a:endParaRPr lang="en-AU" dirty="0"/>
          </a:p>
        </p:txBody>
      </p:sp>
    </p:spTree>
    <p:extLst>
      <p:ext uri="{BB962C8B-B14F-4D97-AF65-F5344CB8AC3E}">
        <p14:creationId xmlns:p14="http://schemas.microsoft.com/office/powerpoint/2010/main" val="266261130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074C63-CD4C-40A8-97E0-44CC5561E6F6}"/>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FB11B6B1-F23F-4E9B-A6FC-207654815BDE}"/>
              </a:ext>
            </a:extLst>
          </p:cNvPr>
          <p:cNvSpPr>
            <a:spLocks noGrp="1"/>
          </p:cNvSpPr>
          <p:nvPr>
            <p:ph idx="1"/>
          </p:nvPr>
        </p:nvSpPr>
        <p:spPr/>
        <p:txBody>
          <a:bodyPr/>
          <a:lstStyle/>
          <a:p>
            <a:endParaRPr lang="en-AU" dirty="0"/>
          </a:p>
          <a:p>
            <a:endParaRPr lang="en-AU" dirty="0"/>
          </a:p>
          <a:p>
            <a:endParaRPr lang="en-AU" dirty="0"/>
          </a:p>
        </p:txBody>
      </p:sp>
      <p:grpSp>
        <p:nvGrpSpPr>
          <p:cNvPr id="6" name="Group 5">
            <a:extLst>
              <a:ext uri="{FF2B5EF4-FFF2-40B4-BE49-F238E27FC236}">
                <a16:creationId xmlns:a16="http://schemas.microsoft.com/office/drawing/2014/main" id="{2728CD56-6AC7-4D62-A5F3-13E930EB2FDD}"/>
              </a:ext>
            </a:extLst>
          </p:cNvPr>
          <p:cNvGrpSpPr/>
          <p:nvPr/>
        </p:nvGrpSpPr>
        <p:grpSpPr>
          <a:xfrm>
            <a:off x="692147" y="1292849"/>
            <a:ext cx="1031131" cy="439538"/>
            <a:chOff x="6624737" y="3033464"/>
            <a:chExt cx="1209117" cy="922742"/>
          </a:xfrm>
        </p:grpSpPr>
        <p:sp>
          <p:nvSpPr>
            <p:cNvPr id="7" name="Rounded Rectangle 14">
              <a:extLst>
                <a:ext uri="{FF2B5EF4-FFF2-40B4-BE49-F238E27FC236}">
                  <a16:creationId xmlns:a16="http://schemas.microsoft.com/office/drawing/2014/main" id="{213B5967-25CD-4410-B935-0EFA699A273C}"/>
                </a:ext>
              </a:extLst>
            </p:cNvPr>
            <p:cNvSpPr/>
            <p:nvPr/>
          </p:nvSpPr>
          <p:spPr>
            <a:xfrm>
              <a:off x="6624737" y="3033464"/>
              <a:ext cx="1209117" cy="922742"/>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p:spPr>
        </p:sp>
        <p:sp>
          <p:nvSpPr>
            <p:cNvPr id="8" name="Rounded Rectangle 4">
              <a:extLst>
                <a:ext uri="{FF2B5EF4-FFF2-40B4-BE49-F238E27FC236}">
                  <a16:creationId xmlns:a16="http://schemas.microsoft.com/office/drawing/2014/main" id="{5C5FD653-D30C-4C1C-BF4B-40F59D33DB34}"/>
                </a:ext>
              </a:extLst>
            </p:cNvPr>
            <p:cNvSpPr txBox="1"/>
            <p:nvPr/>
          </p:nvSpPr>
          <p:spPr>
            <a:xfrm>
              <a:off x="6651763" y="3060488"/>
              <a:ext cx="1155065" cy="868690"/>
            </a:xfrm>
            <a:prstGeom prst="rect">
              <a:avLst/>
            </a:prstGeom>
            <a:solidFill>
              <a:srgbClr val="8DC63F">
                <a:lumMod val="20000"/>
                <a:lumOff val="80000"/>
              </a:srgbClr>
            </a:solidFill>
            <a:ln>
              <a:noFill/>
            </a:ln>
            <a:effectLst/>
          </p:spPr>
          <p:txBody>
            <a:bodyPr spcFirstLastPara="0" vert="horz" wrap="square" lIns="45720" tIns="45720" rIns="45720" bIns="45720" numCol="1" spcCol="1270" anchor="ctr" anchorCtr="0">
              <a:noAutofit/>
            </a:bodyPr>
            <a:lstStyle/>
            <a:p>
              <a:pPr algn="ctr" defTabSz="533400">
                <a:lnSpc>
                  <a:spcPct val="90000"/>
                </a:lnSpc>
                <a:spcAft>
                  <a:spcPct val="35000"/>
                </a:spcAft>
                <a:defRPr/>
              </a:pPr>
              <a:r>
                <a:rPr lang="en-US" sz="1200" kern="0" dirty="0">
                  <a:solidFill>
                    <a:prstClr val="black">
                      <a:hueOff val="0"/>
                      <a:satOff val="0"/>
                      <a:lumOff val="0"/>
                      <a:alphaOff val="0"/>
                    </a:prstClr>
                  </a:solidFill>
                  <a:latin typeface="Arial"/>
                </a:rPr>
                <a:t>Level </a:t>
              </a:r>
            </a:p>
          </p:txBody>
        </p:sp>
      </p:grpSp>
      <p:grpSp>
        <p:nvGrpSpPr>
          <p:cNvPr id="12" name="Group 11">
            <a:extLst>
              <a:ext uri="{FF2B5EF4-FFF2-40B4-BE49-F238E27FC236}">
                <a16:creationId xmlns:a16="http://schemas.microsoft.com/office/drawing/2014/main" id="{2F567C4D-0C98-4210-9E65-52A1C2A50BFF}"/>
              </a:ext>
            </a:extLst>
          </p:cNvPr>
          <p:cNvGrpSpPr/>
          <p:nvPr/>
        </p:nvGrpSpPr>
        <p:grpSpPr>
          <a:xfrm>
            <a:off x="695986" y="1812328"/>
            <a:ext cx="1023452" cy="439538"/>
            <a:chOff x="6624737" y="3033464"/>
            <a:chExt cx="1209117" cy="922742"/>
          </a:xfrm>
          <a:solidFill>
            <a:srgbClr val="0099E3">
              <a:lumMod val="20000"/>
              <a:lumOff val="80000"/>
            </a:srgbClr>
          </a:solidFill>
        </p:grpSpPr>
        <p:sp>
          <p:nvSpPr>
            <p:cNvPr id="13" name="Rounded Rectangle 20">
              <a:extLst>
                <a:ext uri="{FF2B5EF4-FFF2-40B4-BE49-F238E27FC236}">
                  <a16:creationId xmlns:a16="http://schemas.microsoft.com/office/drawing/2014/main" id="{47148DCD-759A-4415-9301-FB1C18A0E668}"/>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14" name="Rounded Rectangle 4">
              <a:extLst>
                <a:ext uri="{FF2B5EF4-FFF2-40B4-BE49-F238E27FC236}">
                  <a16:creationId xmlns:a16="http://schemas.microsoft.com/office/drawing/2014/main" id="{6126214E-5BFF-4C57-B725-1009774E0C61}"/>
                </a:ext>
              </a:extLst>
            </p:cNvPr>
            <p:cNvSpPr txBox="1"/>
            <p:nvPr/>
          </p:nvSpPr>
          <p:spPr>
            <a:xfrm>
              <a:off x="6651763" y="3094465"/>
              <a:ext cx="1155065" cy="834716"/>
            </a:xfrm>
            <a:prstGeom prst="rect">
              <a:avLst/>
            </a:prstGeom>
            <a:grpFill/>
            <a:ln>
              <a:noFill/>
            </a:ln>
            <a:effectLst/>
          </p:spPr>
          <p:txBody>
            <a:bodyPr spcFirstLastPara="0" vert="horz" wrap="square" lIns="45720" tIns="45720" rIns="45720" bIns="45720" numCol="1" spcCol="1270" anchor="ctr" anchorCtr="0">
              <a:noAutofit/>
            </a:bodyPr>
            <a:lstStyle/>
            <a:p>
              <a:pPr algn="ctr" defTabSz="533400">
                <a:lnSpc>
                  <a:spcPct val="90000"/>
                </a:lnSpc>
                <a:spcAft>
                  <a:spcPct val="35000"/>
                </a:spcAft>
                <a:defRPr/>
              </a:pPr>
              <a:r>
                <a:rPr lang="en-US" sz="1200" kern="0" dirty="0">
                  <a:solidFill>
                    <a:prstClr val="black">
                      <a:hueOff val="0"/>
                      <a:satOff val="0"/>
                      <a:lumOff val="0"/>
                      <a:alphaOff val="0"/>
                    </a:prstClr>
                  </a:solidFill>
                  <a:latin typeface="Arial"/>
                </a:rPr>
                <a:t>Language mode</a:t>
              </a:r>
            </a:p>
          </p:txBody>
        </p:sp>
      </p:grpSp>
      <p:grpSp>
        <p:nvGrpSpPr>
          <p:cNvPr id="15" name="Group 14">
            <a:extLst>
              <a:ext uri="{FF2B5EF4-FFF2-40B4-BE49-F238E27FC236}">
                <a16:creationId xmlns:a16="http://schemas.microsoft.com/office/drawing/2014/main" id="{2CDB1DA0-1B3B-407B-AEC9-71F9BC318272}"/>
              </a:ext>
            </a:extLst>
          </p:cNvPr>
          <p:cNvGrpSpPr/>
          <p:nvPr/>
        </p:nvGrpSpPr>
        <p:grpSpPr>
          <a:xfrm>
            <a:off x="716852" y="2338951"/>
            <a:ext cx="981718" cy="380777"/>
            <a:chOff x="6624737" y="3033464"/>
            <a:chExt cx="1209117" cy="922742"/>
          </a:xfrm>
          <a:solidFill>
            <a:srgbClr val="F78E1E">
              <a:lumMod val="60000"/>
              <a:lumOff val="40000"/>
            </a:srgbClr>
          </a:solidFill>
        </p:grpSpPr>
        <p:sp>
          <p:nvSpPr>
            <p:cNvPr id="16" name="Rounded Rectangle 23">
              <a:extLst>
                <a:ext uri="{FF2B5EF4-FFF2-40B4-BE49-F238E27FC236}">
                  <a16:creationId xmlns:a16="http://schemas.microsoft.com/office/drawing/2014/main" id="{7FF1182F-613D-42E0-BDB4-8563A863A765}"/>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17" name="Rounded Rectangle 4">
              <a:extLst>
                <a:ext uri="{FF2B5EF4-FFF2-40B4-BE49-F238E27FC236}">
                  <a16:creationId xmlns:a16="http://schemas.microsoft.com/office/drawing/2014/main" id="{DE50F7AB-4C2E-48D1-AEB8-725FB2DD1D73}"/>
                </a:ext>
              </a:extLst>
            </p:cNvPr>
            <p:cNvSpPr txBox="1"/>
            <p:nvPr/>
          </p:nvSpPr>
          <p:spPr>
            <a:xfrm>
              <a:off x="6651763" y="3060490"/>
              <a:ext cx="1155065" cy="692575"/>
            </a:xfrm>
            <a:prstGeom prst="rect">
              <a:avLst/>
            </a:prstGeom>
            <a:grpFill/>
            <a:ln>
              <a:noFill/>
            </a:ln>
            <a:effectLst/>
          </p:spPr>
          <p:txBody>
            <a:bodyPr spcFirstLastPara="0" vert="horz" wrap="square" lIns="45720" tIns="45720" rIns="45720" bIns="45720" numCol="1" spcCol="1270" anchor="ctr" anchorCtr="0">
              <a:noAutofit/>
            </a:bodyPr>
            <a:lstStyle/>
            <a:p>
              <a:pPr algn="ctr" defTabSz="533400">
                <a:lnSpc>
                  <a:spcPct val="90000"/>
                </a:lnSpc>
                <a:spcAft>
                  <a:spcPct val="35000"/>
                </a:spcAft>
                <a:defRPr/>
              </a:pPr>
              <a:r>
                <a:rPr lang="en-US" sz="1200" kern="0" dirty="0">
                  <a:solidFill>
                    <a:prstClr val="black">
                      <a:hueOff val="0"/>
                      <a:satOff val="0"/>
                      <a:lumOff val="0"/>
                      <a:alphaOff val="0"/>
                    </a:prstClr>
                  </a:solidFill>
                  <a:latin typeface="Arial"/>
                </a:rPr>
                <a:t>Strand</a:t>
              </a:r>
            </a:p>
          </p:txBody>
        </p:sp>
      </p:grpSp>
      <p:grpSp>
        <p:nvGrpSpPr>
          <p:cNvPr id="18" name="Group 17">
            <a:extLst>
              <a:ext uri="{FF2B5EF4-FFF2-40B4-BE49-F238E27FC236}">
                <a16:creationId xmlns:a16="http://schemas.microsoft.com/office/drawing/2014/main" id="{FF600384-ECC2-45E1-B569-717053600043}"/>
              </a:ext>
            </a:extLst>
          </p:cNvPr>
          <p:cNvGrpSpPr/>
          <p:nvPr/>
        </p:nvGrpSpPr>
        <p:grpSpPr>
          <a:xfrm>
            <a:off x="706582" y="2858429"/>
            <a:ext cx="1073724" cy="380777"/>
            <a:chOff x="6624737" y="3033464"/>
            <a:chExt cx="1209117" cy="922742"/>
          </a:xfrm>
          <a:solidFill>
            <a:sysClr val="window" lastClr="FFFFFF"/>
          </a:solidFill>
        </p:grpSpPr>
        <p:sp>
          <p:nvSpPr>
            <p:cNvPr id="19" name="Rounded Rectangle 31">
              <a:extLst>
                <a:ext uri="{FF2B5EF4-FFF2-40B4-BE49-F238E27FC236}">
                  <a16:creationId xmlns:a16="http://schemas.microsoft.com/office/drawing/2014/main" id="{B92FC5E9-4A2E-4D77-BDCD-6B951640827B}"/>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20" name="Rounded Rectangle 4">
              <a:extLst>
                <a:ext uri="{FF2B5EF4-FFF2-40B4-BE49-F238E27FC236}">
                  <a16:creationId xmlns:a16="http://schemas.microsoft.com/office/drawing/2014/main" id="{233ED271-A5F2-4C6E-8761-347C4873F14E}"/>
                </a:ext>
              </a:extLst>
            </p:cNvPr>
            <p:cNvSpPr txBox="1"/>
            <p:nvPr/>
          </p:nvSpPr>
          <p:spPr>
            <a:xfrm>
              <a:off x="6651763" y="3060490"/>
              <a:ext cx="1155065" cy="868690"/>
            </a:xfrm>
            <a:prstGeom prst="rect">
              <a:avLst/>
            </a:prstGeom>
            <a:grpFill/>
            <a:ln>
              <a:noFill/>
            </a:ln>
            <a:effectLst/>
          </p:spPr>
          <p:txBody>
            <a:bodyPr spcFirstLastPara="0" vert="horz" wrap="square" lIns="45720" tIns="45720" rIns="45720" bIns="45720" numCol="1" spcCol="1270" anchor="ctr" anchorCtr="0">
              <a:noAutofit/>
            </a:bodyPr>
            <a:lstStyle/>
            <a:p>
              <a:pPr algn="ctr" defTabSz="533400">
                <a:lnSpc>
                  <a:spcPct val="90000"/>
                </a:lnSpc>
                <a:spcAft>
                  <a:spcPct val="35000"/>
                </a:spcAft>
                <a:defRPr/>
              </a:pPr>
              <a:r>
                <a:rPr lang="en-US" sz="1200" kern="0" dirty="0">
                  <a:solidFill>
                    <a:prstClr val="black">
                      <a:hueOff val="0"/>
                      <a:satOff val="0"/>
                      <a:lumOff val="0"/>
                      <a:alphaOff val="0"/>
                    </a:prstClr>
                  </a:solidFill>
                  <a:latin typeface="Arial"/>
                </a:rPr>
                <a:t>Sub-strand</a:t>
              </a:r>
            </a:p>
          </p:txBody>
        </p:sp>
      </p:grpSp>
      <p:grpSp>
        <p:nvGrpSpPr>
          <p:cNvPr id="21" name="Group 20">
            <a:extLst>
              <a:ext uri="{FF2B5EF4-FFF2-40B4-BE49-F238E27FC236}">
                <a16:creationId xmlns:a16="http://schemas.microsoft.com/office/drawing/2014/main" id="{D1421498-A182-4F8B-B572-00AA71B89D32}"/>
              </a:ext>
            </a:extLst>
          </p:cNvPr>
          <p:cNvGrpSpPr/>
          <p:nvPr/>
        </p:nvGrpSpPr>
        <p:grpSpPr>
          <a:xfrm>
            <a:off x="547255" y="3345873"/>
            <a:ext cx="1398515" cy="992323"/>
            <a:chOff x="6624737" y="3033464"/>
            <a:chExt cx="1209117" cy="922742"/>
          </a:xfrm>
          <a:solidFill>
            <a:srgbClr val="C6006F">
              <a:lumMod val="20000"/>
              <a:lumOff val="80000"/>
            </a:srgbClr>
          </a:solidFill>
        </p:grpSpPr>
        <p:sp>
          <p:nvSpPr>
            <p:cNvPr id="22" name="Rounded Rectangle 37">
              <a:extLst>
                <a:ext uri="{FF2B5EF4-FFF2-40B4-BE49-F238E27FC236}">
                  <a16:creationId xmlns:a16="http://schemas.microsoft.com/office/drawing/2014/main" id="{30DD8EAA-43FA-4070-9F47-FCC0825D4E8D}"/>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23" name="Rounded Rectangle 4">
              <a:extLst>
                <a:ext uri="{FF2B5EF4-FFF2-40B4-BE49-F238E27FC236}">
                  <a16:creationId xmlns:a16="http://schemas.microsoft.com/office/drawing/2014/main" id="{2EBCF4F5-D061-4A9F-BC4D-E9CC75EB78A3}"/>
                </a:ext>
              </a:extLst>
            </p:cNvPr>
            <p:cNvSpPr txBox="1"/>
            <p:nvPr/>
          </p:nvSpPr>
          <p:spPr>
            <a:xfrm>
              <a:off x="6651763" y="3060490"/>
              <a:ext cx="1155065" cy="850248"/>
            </a:xfrm>
            <a:prstGeom prst="rect">
              <a:avLst/>
            </a:prstGeom>
            <a:grpFill/>
            <a:ln>
              <a:noFill/>
            </a:ln>
            <a:effectLst/>
          </p:spPr>
          <p:txBody>
            <a:bodyPr spcFirstLastPara="0" vert="horz" wrap="square" lIns="45720" tIns="45720" rIns="45720" bIns="45720" numCol="1" spcCol="1270" anchor="ctr" anchorCtr="0">
              <a:noAutofit/>
            </a:bodyPr>
            <a:lstStyle/>
            <a:p>
              <a:pPr algn="ctr" defTabSz="533400">
                <a:lnSpc>
                  <a:spcPct val="90000"/>
                </a:lnSpc>
                <a:spcAft>
                  <a:spcPct val="35000"/>
                </a:spcAft>
                <a:defRPr/>
              </a:pPr>
              <a:r>
                <a:rPr lang="en-US" sz="1350" kern="0" dirty="0">
                  <a:solidFill>
                    <a:prstClr val="black">
                      <a:hueOff val="0"/>
                      <a:satOff val="0"/>
                      <a:lumOff val="0"/>
                      <a:alphaOff val="0"/>
                    </a:prstClr>
                  </a:solidFill>
                  <a:latin typeface="Arial"/>
                </a:rPr>
                <a:t>Content descriptions</a:t>
              </a:r>
            </a:p>
            <a:p>
              <a:pPr algn="ctr" defTabSz="533400">
                <a:lnSpc>
                  <a:spcPct val="90000"/>
                </a:lnSpc>
                <a:spcAft>
                  <a:spcPct val="35000"/>
                </a:spcAft>
                <a:defRPr/>
              </a:pPr>
              <a:r>
                <a:rPr lang="en-US" sz="1350" kern="0" dirty="0">
                  <a:solidFill>
                    <a:prstClr val="black">
                      <a:hueOff val="0"/>
                      <a:satOff val="0"/>
                      <a:lumOff val="0"/>
                      <a:alphaOff val="0"/>
                    </a:prstClr>
                  </a:solidFill>
                  <a:latin typeface="Arial"/>
                </a:rPr>
                <a:t>(</a:t>
              </a:r>
              <a:r>
                <a:rPr lang="en-US" sz="1350" i="1" kern="0" dirty="0">
                  <a:solidFill>
                    <a:prstClr val="black">
                      <a:hueOff val="0"/>
                      <a:satOff val="0"/>
                      <a:lumOff val="0"/>
                      <a:alphaOff val="0"/>
                    </a:prstClr>
                  </a:solidFill>
                  <a:latin typeface="Arial"/>
                </a:rPr>
                <a:t>Skills / actions that are teachable)</a:t>
              </a:r>
            </a:p>
          </p:txBody>
        </p:sp>
      </p:grpSp>
      <p:graphicFrame>
        <p:nvGraphicFramePr>
          <p:cNvPr id="24" name="Content Placeholder 3">
            <a:extLst>
              <a:ext uri="{FF2B5EF4-FFF2-40B4-BE49-F238E27FC236}">
                <a16:creationId xmlns:a16="http://schemas.microsoft.com/office/drawing/2014/main" id="{E8A6FD91-CE08-4BAF-A608-4B0A8B1BBD1A}"/>
              </a:ext>
            </a:extLst>
          </p:cNvPr>
          <p:cNvGraphicFramePr>
            <a:graphicFrameLocks/>
          </p:cNvGraphicFramePr>
          <p:nvPr>
            <p:extLst>
              <p:ext uri="{D42A27DB-BD31-4B8C-83A1-F6EECF244321}">
                <p14:modId xmlns:p14="http://schemas.microsoft.com/office/powerpoint/2010/main" val="1774901041"/>
              </p:ext>
            </p:extLst>
          </p:nvPr>
        </p:nvGraphicFramePr>
        <p:xfrm>
          <a:off x="3747654" y="1357746"/>
          <a:ext cx="3906983" cy="3048000"/>
        </p:xfrm>
        <a:graphic>
          <a:graphicData uri="http://schemas.openxmlformats.org/drawingml/2006/table">
            <a:tbl>
              <a:tblPr firstRow="1" firstCol="1" bandRow="1"/>
              <a:tblGrid>
                <a:gridCol w="3906983">
                  <a:extLst>
                    <a:ext uri="{9D8B030D-6E8A-4147-A177-3AD203B41FA5}">
                      <a16:colId xmlns:a16="http://schemas.microsoft.com/office/drawing/2014/main" val="3139440895"/>
                    </a:ext>
                  </a:extLst>
                </a:gridCol>
              </a:tblGrid>
              <a:tr h="210564">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gn="ctr">
                        <a:lnSpc>
                          <a:spcPct val="107000"/>
                        </a:lnSpc>
                        <a:spcAft>
                          <a:spcPts val="0"/>
                        </a:spcAft>
                      </a:pPr>
                      <a:r>
                        <a:rPr lang="en-AU" sz="1200" b="1">
                          <a:effectLst/>
                          <a:latin typeface="Calibri" panose="020F0502020204030204" pitchFamily="34" charset="0"/>
                          <a:ea typeface="Calibri" panose="020F0502020204030204" pitchFamily="34" charset="0"/>
                          <a:cs typeface="Times New Roman" panose="02020603050405020304" pitchFamily="18" charset="0"/>
                        </a:rPr>
                        <a:t>Level B2</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3691060109"/>
                  </a:ext>
                </a:extLst>
              </a:tr>
              <a:tr h="210564">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200" b="1" dirty="0">
                          <a:effectLst/>
                          <a:latin typeface="Calibri" panose="020F0502020204030204" pitchFamily="34" charset="0"/>
                          <a:ea typeface="Calibri" panose="020F0502020204030204" pitchFamily="34" charset="0"/>
                          <a:cs typeface="Times New Roman" panose="02020603050405020304" pitchFamily="18" charset="0"/>
                        </a:rPr>
                        <a:t>Writing</a:t>
                      </a:r>
                      <a:endParaRPr lang="en-A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733396"/>
                  </a:ext>
                </a:extLst>
              </a:tr>
              <a:tr h="210564">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Linguistic structures and features</a:t>
                      </a:r>
                      <a:endParaRPr lang="en-AU" sz="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4058333848"/>
                  </a:ext>
                </a:extLst>
              </a:tr>
              <a:tr h="184283">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100" dirty="0">
                          <a:ln>
                            <a:noFill/>
                          </a:ln>
                          <a:solidFill>
                            <a:schemeClr val="accent5"/>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Text structure and organisation</a:t>
                      </a:r>
                      <a:endParaRPr lang="en-AU" sz="8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611859880"/>
                  </a:ext>
                </a:extLst>
              </a:tr>
              <a:tr h="686183">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Use headings and text formats appropriate to the task</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3487079"/>
                  </a:ext>
                </a:extLst>
              </a:tr>
              <a:tr h="686183">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Write simple paragraphs with a logical sequence of sentences</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690894"/>
                  </a:ext>
                </a:extLst>
              </a:tr>
              <a:tr h="859659">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Use simple time sequence markers and pronoun references to connect ideas in a text</a:t>
                      </a:r>
                    </a:p>
                    <a:p>
                      <a:pPr>
                        <a:lnSpc>
                          <a:spcPct val="107000"/>
                        </a:lnSpc>
                        <a:spcAft>
                          <a:spcPts val="0"/>
                        </a:spcAft>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747841"/>
                  </a:ext>
                </a:extLst>
              </a:tr>
            </a:tbl>
          </a:graphicData>
        </a:graphic>
      </p:graphicFrame>
      <p:cxnSp>
        <p:nvCxnSpPr>
          <p:cNvPr id="26" name="Straight Arrow Connector 25">
            <a:extLst>
              <a:ext uri="{FF2B5EF4-FFF2-40B4-BE49-F238E27FC236}">
                <a16:creationId xmlns:a16="http://schemas.microsoft.com/office/drawing/2014/main" id="{1F68283E-5B89-4F3D-82B3-694A63627F8B}"/>
              </a:ext>
            </a:extLst>
          </p:cNvPr>
          <p:cNvCxnSpPr>
            <a:endCxn id="7" idx="3"/>
          </p:cNvCxnSpPr>
          <p:nvPr/>
        </p:nvCxnSpPr>
        <p:spPr bwMode="auto">
          <a:xfrm flipH="1">
            <a:off x="1723278" y="1454727"/>
            <a:ext cx="2024377" cy="57891"/>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F35B58D6-5C52-442A-9C06-3704EE83F5F3}"/>
              </a:ext>
            </a:extLst>
          </p:cNvPr>
          <p:cNvCxnSpPr>
            <a:endCxn id="13" idx="3"/>
          </p:cNvCxnSpPr>
          <p:nvPr/>
        </p:nvCxnSpPr>
        <p:spPr bwMode="auto">
          <a:xfrm flipH="1">
            <a:off x="1719438" y="1669473"/>
            <a:ext cx="2028217" cy="362624"/>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2" name="Straight Arrow Connector 31">
            <a:extLst>
              <a:ext uri="{FF2B5EF4-FFF2-40B4-BE49-F238E27FC236}">
                <a16:creationId xmlns:a16="http://schemas.microsoft.com/office/drawing/2014/main" id="{AD40FAB7-9538-430E-8E7C-C01B951C15FB}"/>
              </a:ext>
            </a:extLst>
          </p:cNvPr>
          <p:cNvCxnSpPr/>
          <p:nvPr/>
        </p:nvCxnSpPr>
        <p:spPr bwMode="auto">
          <a:xfrm flipV="1">
            <a:off x="1740303" y="1889243"/>
            <a:ext cx="2007351" cy="682508"/>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5" name="Straight Arrow Connector 34">
            <a:extLst>
              <a:ext uri="{FF2B5EF4-FFF2-40B4-BE49-F238E27FC236}">
                <a16:creationId xmlns:a16="http://schemas.microsoft.com/office/drawing/2014/main" id="{72A61249-7B1C-42CE-9BCD-43376403F276}"/>
              </a:ext>
            </a:extLst>
          </p:cNvPr>
          <p:cNvCxnSpPr/>
          <p:nvPr/>
        </p:nvCxnSpPr>
        <p:spPr bwMode="auto">
          <a:xfrm flipH="1">
            <a:off x="1780309" y="2067949"/>
            <a:ext cx="1967345" cy="980051"/>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8" name="Straight Arrow Connector 37">
            <a:extLst>
              <a:ext uri="{FF2B5EF4-FFF2-40B4-BE49-F238E27FC236}">
                <a16:creationId xmlns:a16="http://schemas.microsoft.com/office/drawing/2014/main" id="{9FDC6874-53B1-4B8A-AE51-DCF6A67A913A}"/>
              </a:ext>
            </a:extLst>
          </p:cNvPr>
          <p:cNvCxnSpPr/>
          <p:nvPr/>
        </p:nvCxnSpPr>
        <p:spPr bwMode="auto">
          <a:xfrm flipV="1">
            <a:off x="2035984" y="3196937"/>
            <a:ext cx="1600835" cy="766562"/>
          </a:xfrm>
          <a:prstGeom prst="straightConnector1">
            <a:avLst/>
          </a:prstGeom>
          <a:ln>
            <a:headEnd type="none" w="med" len="med"/>
            <a:tailEnd type="triangle"/>
          </a:ln>
        </p:spPr>
        <p:style>
          <a:lnRef idx="2">
            <a:schemeClr val="accent5"/>
          </a:lnRef>
          <a:fillRef idx="0">
            <a:schemeClr val="accent5"/>
          </a:fillRef>
          <a:effectRef idx="1">
            <a:schemeClr val="accent5"/>
          </a:effectRef>
          <a:fontRef idx="minor">
            <a:schemeClr val="tx1"/>
          </a:fontRef>
        </p:style>
      </p:cxnSp>
      <p:cxnSp>
        <p:nvCxnSpPr>
          <p:cNvPr id="40" name="Straight Connector 39">
            <a:extLst>
              <a:ext uri="{FF2B5EF4-FFF2-40B4-BE49-F238E27FC236}">
                <a16:creationId xmlns:a16="http://schemas.microsoft.com/office/drawing/2014/main" id="{663315B6-85AE-4C4B-8FB2-61F6B7C1EC00}"/>
              </a:ext>
            </a:extLst>
          </p:cNvPr>
          <p:cNvCxnSpPr/>
          <p:nvPr/>
        </p:nvCxnSpPr>
        <p:spPr bwMode="auto">
          <a:xfrm>
            <a:off x="3657453" y="2350103"/>
            <a:ext cx="0" cy="1988093"/>
          </a:xfrm>
          <a:prstGeom prst="line">
            <a:avLst/>
          </a:prstGeom>
          <a:ln>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5212407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4A05C8-815E-498E-B81B-E6667C4DF311}"/>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780CCC1B-CE25-4A46-8007-9802B620635E}"/>
              </a:ext>
            </a:extLst>
          </p:cNvPr>
          <p:cNvSpPr>
            <a:spLocks noGrp="1"/>
          </p:cNvSpPr>
          <p:nvPr>
            <p:ph idx="1"/>
          </p:nvPr>
        </p:nvSpPr>
        <p:spPr/>
        <p:txBody>
          <a:bodyPr/>
          <a:lstStyle/>
          <a:p>
            <a:pPr marL="0" indent="0">
              <a:buNone/>
            </a:pPr>
            <a:endParaRPr lang="en-AU" dirty="0"/>
          </a:p>
        </p:txBody>
      </p:sp>
      <p:sp>
        <p:nvSpPr>
          <p:cNvPr id="6" name="TextBox 5">
            <a:extLst>
              <a:ext uri="{FF2B5EF4-FFF2-40B4-BE49-F238E27FC236}">
                <a16:creationId xmlns:a16="http://schemas.microsoft.com/office/drawing/2014/main" id="{D22DC7D3-3A38-42CF-A36F-06CD07B2B840}"/>
              </a:ext>
            </a:extLst>
          </p:cNvPr>
          <p:cNvSpPr txBox="1"/>
          <p:nvPr/>
        </p:nvSpPr>
        <p:spPr>
          <a:xfrm>
            <a:off x="251520" y="1615044"/>
            <a:ext cx="8504553" cy="2125476"/>
          </a:xfrm>
          <a:prstGeom prst="rect">
            <a:avLst/>
          </a:prstGeom>
          <a:solidFill>
            <a:sysClr val="window" lastClr="FFFFFF"/>
          </a:solidFill>
          <a:ln w="34925">
            <a:solidFill>
              <a:srgbClr val="517AB8"/>
            </a:solidFill>
          </a:ln>
          <a:scene3d>
            <a:camera prst="orthographicFront"/>
            <a:lightRig rig="threePt" dir="t"/>
          </a:scene3d>
          <a:sp3d contourW="6350">
            <a:bevelT w="69850"/>
          </a:sp3d>
        </p:spPr>
        <p:txBody>
          <a:bodyPr wrap="square" lIns="270000" tIns="297000" rIns="162000" bIns="162000" rtlCol="0">
            <a:spAutoFit/>
          </a:bodyPr>
          <a:lstStyle/>
          <a:p>
            <a:pPr marL="257175" indent="-257175" defTabSz="685800">
              <a:buFont typeface="Arial" panose="020B0604020202020204" pitchFamily="34" charset="0"/>
              <a:buChar char="•"/>
              <a:defRPr/>
            </a:pPr>
            <a:r>
              <a:rPr lang="en-US" sz="1800" kern="0" dirty="0">
                <a:solidFill>
                  <a:prstClr val="black"/>
                </a:solidFill>
              </a:rPr>
              <a:t>Use heading and text formats appropriate to the task. </a:t>
            </a:r>
          </a:p>
          <a:p>
            <a:pPr marL="257175" indent="-257175" defTabSz="685800">
              <a:buFont typeface="Arial" panose="020B0604020202020204" pitchFamily="34" charset="0"/>
              <a:buChar char="•"/>
              <a:defRPr/>
            </a:pPr>
            <a:endParaRPr lang="en-US" sz="1800" kern="0" dirty="0">
              <a:solidFill>
                <a:prstClr val="black"/>
              </a:solidFill>
            </a:endParaRPr>
          </a:p>
          <a:p>
            <a:pPr marL="257175" indent="-257175" defTabSz="685800">
              <a:buFont typeface="Arial" panose="020B0604020202020204" pitchFamily="34" charset="0"/>
              <a:buChar char="•"/>
              <a:defRPr/>
            </a:pPr>
            <a:r>
              <a:rPr lang="en-US" sz="1800" kern="0" dirty="0">
                <a:solidFill>
                  <a:prstClr val="black"/>
                </a:solidFill>
              </a:rPr>
              <a:t>Write simple paragraphs with a logical sequence of sentences. </a:t>
            </a:r>
          </a:p>
          <a:p>
            <a:pPr marL="257175" indent="-257175" defTabSz="685800">
              <a:buFont typeface="Arial" panose="020B0604020202020204" pitchFamily="34" charset="0"/>
              <a:buChar char="•"/>
              <a:defRPr/>
            </a:pPr>
            <a:endParaRPr lang="en-US" sz="1800" kern="0" dirty="0">
              <a:solidFill>
                <a:prstClr val="black"/>
              </a:solidFill>
            </a:endParaRPr>
          </a:p>
          <a:p>
            <a:pPr marL="257175" indent="-257175" defTabSz="685800">
              <a:buFont typeface="Arial" panose="020B0604020202020204" pitchFamily="34" charset="0"/>
              <a:buChar char="•"/>
              <a:defRPr/>
            </a:pPr>
            <a:r>
              <a:rPr lang="en-US" sz="1800" kern="0" dirty="0">
                <a:solidFill>
                  <a:prstClr val="black"/>
                </a:solidFill>
              </a:rPr>
              <a:t>Use simple time sequence markers and pronoun references to connect ideas in a text. </a:t>
            </a:r>
          </a:p>
        </p:txBody>
      </p:sp>
    </p:spTree>
    <p:extLst>
      <p:ext uri="{BB962C8B-B14F-4D97-AF65-F5344CB8AC3E}">
        <p14:creationId xmlns:p14="http://schemas.microsoft.com/office/powerpoint/2010/main" val="1908648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Introduction</a:t>
            </a:r>
            <a:endParaRPr lang="en-AU" dirty="0"/>
          </a:p>
        </p:txBody>
      </p:sp>
      <p:sp>
        <p:nvSpPr>
          <p:cNvPr id="3" name="Content Placeholder 2"/>
          <p:cNvSpPr>
            <a:spLocks noGrp="1"/>
          </p:cNvSpPr>
          <p:nvPr>
            <p:ph idx="1"/>
          </p:nvPr>
        </p:nvSpPr>
        <p:spPr/>
        <p:txBody>
          <a:bodyPr/>
          <a:lstStyle/>
          <a:p>
            <a:pPr marL="0" indent="0">
              <a:buNone/>
            </a:pPr>
            <a:r>
              <a:rPr lang="en-US" sz="1800" dirty="0"/>
              <a:t>This presentation is </a:t>
            </a:r>
            <a:r>
              <a:rPr lang="en-US" sz="1800" dirty="0" smtClean="0"/>
              <a:t>for </a:t>
            </a:r>
            <a:r>
              <a:rPr lang="en-US" sz="1800" dirty="0"/>
              <a:t>teachers who are new to the teaching of EAL students</a:t>
            </a:r>
            <a:r>
              <a:rPr lang="en-US" sz="1800" dirty="0" smtClean="0"/>
              <a:t>. </a:t>
            </a:r>
          </a:p>
          <a:p>
            <a:pPr marL="0" indent="0">
              <a:buNone/>
            </a:pPr>
            <a:endParaRPr lang="en-US" sz="1600" b="0" dirty="0" smtClean="0"/>
          </a:p>
          <a:p>
            <a:pPr marL="0" indent="0">
              <a:buNone/>
            </a:pPr>
            <a:r>
              <a:rPr lang="en-US" sz="1600" b="0" dirty="0" smtClean="0"/>
              <a:t>It will focus on:</a:t>
            </a:r>
            <a:endParaRPr lang="en-US" sz="1600" b="0" dirty="0"/>
          </a:p>
          <a:p>
            <a:r>
              <a:rPr lang="en-US" sz="1600" b="0" dirty="0" smtClean="0"/>
              <a:t>Using the Victorian F-10 EAL Curriculum</a:t>
            </a:r>
          </a:p>
          <a:p>
            <a:r>
              <a:rPr lang="en-US" sz="1600" b="0" dirty="0" smtClean="0"/>
              <a:t>Considerations to be made by schools</a:t>
            </a:r>
          </a:p>
          <a:p>
            <a:r>
              <a:rPr lang="en-US" sz="1600" b="0" dirty="0"/>
              <a:t>D</a:t>
            </a:r>
            <a:r>
              <a:rPr lang="en-US" sz="1600" b="0" dirty="0" smtClean="0"/>
              <a:t>ifferent </a:t>
            </a:r>
            <a:r>
              <a:rPr lang="en-US" sz="1600" b="0" dirty="0"/>
              <a:t>content </a:t>
            </a:r>
            <a:r>
              <a:rPr lang="en-US" sz="1600" b="0" dirty="0" smtClean="0"/>
              <a:t>areas</a:t>
            </a:r>
          </a:p>
          <a:p>
            <a:r>
              <a:rPr lang="en-US" sz="1600" b="0" dirty="0"/>
              <a:t>U</a:t>
            </a:r>
            <a:r>
              <a:rPr lang="en-US" sz="1600" b="0" dirty="0" smtClean="0"/>
              <a:t>npacking </a:t>
            </a:r>
            <a:r>
              <a:rPr lang="en-US" sz="1600" b="0" dirty="0"/>
              <a:t>Pathways: A, B and </a:t>
            </a:r>
            <a:r>
              <a:rPr lang="en-US" sz="1600" b="0" dirty="0" smtClean="0"/>
              <a:t>C</a:t>
            </a:r>
          </a:p>
          <a:p>
            <a:r>
              <a:rPr lang="en-US" sz="1600" b="0" dirty="0"/>
              <a:t>N</a:t>
            </a:r>
            <a:r>
              <a:rPr lang="en-US" sz="1600" b="0" dirty="0" smtClean="0"/>
              <a:t>avigating the curriculum</a:t>
            </a:r>
          </a:p>
          <a:p>
            <a:r>
              <a:rPr lang="en-US" sz="1600" b="0" dirty="0" err="1" smtClean="0"/>
              <a:t>Plurilingualism</a:t>
            </a:r>
            <a:endParaRPr lang="en-US" sz="1600" b="0" dirty="0" smtClean="0"/>
          </a:p>
          <a:p>
            <a:pPr marL="0" indent="0">
              <a:buNone/>
            </a:pPr>
            <a:endParaRPr lang="en-AU" dirty="0"/>
          </a:p>
        </p:txBody>
      </p:sp>
    </p:spTree>
    <p:extLst>
      <p:ext uri="{BB962C8B-B14F-4D97-AF65-F5344CB8AC3E}">
        <p14:creationId xmlns:p14="http://schemas.microsoft.com/office/powerpoint/2010/main" val="21156922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E0802A-ABAD-49EB-991B-EA6464766FF6}"/>
              </a:ext>
            </a:extLst>
          </p:cNvPr>
          <p:cNvSpPr>
            <a:spLocks noGrp="1"/>
          </p:cNvSpPr>
          <p:nvPr>
            <p:ph type="title"/>
          </p:nvPr>
        </p:nvSpPr>
        <p:spPr>
          <a:xfrm>
            <a:off x="179512" y="411510"/>
            <a:ext cx="8712968" cy="682999"/>
          </a:xfrm>
        </p:spPr>
        <p:txBody>
          <a:bodyPr/>
          <a:lstStyle/>
          <a:p>
            <a:pPr algn="ctr"/>
            <a:r>
              <a:rPr lang="en-AU" dirty="0"/>
              <a:t>Elaborations</a:t>
            </a:r>
          </a:p>
        </p:txBody>
      </p:sp>
      <p:sp>
        <p:nvSpPr>
          <p:cNvPr id="5" name="Content Placeholder 4">
            <a:extLst>
              <a:ext uri="{FF2B5EF4-FFF2-40B4-BE49-F238E27FC236}">
                <a16:creationId xmlns:a16="http://schemas.microsoft.com/office/drawing/2014/main" id="{1A180F6F-4C5C-48BC-B22A-799AB4CD6C98}"/>
              </a:ext>
            </a:extLst>
          </p:cNvPr>
          <p:cNvSpPr>
            <a:spLocks noGrp="1"/>
          </p:cNvSpPr>
          <p:nvPr>
            <p:ph idx="1"/>
          </p:nvPr>
        </p:nvSpPr>
        <p:spPr/>
        <p:txBody>
          <a:bodyPr/>
          <a:lstStyle/>
          <a:p>
            <a:pPr marL="0" indent="0">
              <a:buNone/>
            </a:pPr>
            <a:r>
              <a:rPr lang="en-AU" sz="1350" b="0" dirty="0"/>
              <a:t>An example of a content description and the elaborations to support it from the B2 scope and sequence chart</a:t>
            </a:r>
          </a:p>
          <a:p>
            <a:pPr marL="0" indent="0">
              <a:buNone/>
            </a:pPr>
            <a:r>
              <a:rPr lang="en-AU" sz="1350" dirty="0"/>
              <a:t>B2 Writing </a:t>
            </a:r>
          </a:p>
          <a:p>
            <a:pPr marL="0" indent="0">
              <a:buNone/>
            </a:pPr>
            <a:r>
              <a:rPr lang="en-AU" sz="1350" dirty="0"/>
              <a:t>Linguistic structures and features</a:t>
            </a:r>
          </a:p>
          <a:p>
            <a:pPr marL="0" indent="0">
              <a:buNone/>
            </a:pPr>
            <a:r>
              <a:rPr lang="en-AU" sz="1350" dirty="0"/>
              <a:t>Text structure and organisation</a:t>
            </a:r>
          </a:p>
          <a:p>
            <a:pPr marL="0" indent="0">
              <a:buNone/>
            </a:pPr>
            <a:r>
              <a:rPr lang="en-AU" sz="1350" dirty="0">
                <a:solidFill>
                  <a:schemeClr val="tx1"/>
                </a:solidFill>
                <a:latin typeface="Arial" panose="020B0604020202020204" pitchFamily="34" charset="0"/>
              </a:rPr>
              <a:t>Content Description</a:t>
            </a:r>
            <a:r>
              <a:rPr lang="en-AU" sz="1350" dirty="0">
                <a:solidFill>
                  <a:srgbClr val="535353"/>
                </a:solidFill>
                <a:latin typeface="Arial" panose="020B0604020202020204" pitchFamily="34" charset="0"/>
              </a:rPr>
              <a:t>: Write simple paragraphs with a logical sequence of sentences </a:t>
            </a:r>
            <a:r>
              <a:rPr lang="en-AU" sz="1350" b="0" dirty="0">
                <a:solidFill>
                  <a:srgbClr val="ABABAB"/>
                </a:solidFill>
                <a:latin typeface="Arial" panose="020B0604020202020204" pitchFamily="34" charset="0"/>
                <a:hlinkClick r:id="rId3" tooltip="View elaborations and additional details of VCEALL388">
                  <a:extLst>
                    <a:ext uri="{A12FA001-AC4F-418D-AE19-62706E023703}">
                      <ahyp:hlinkClr xmlns="" xmlns:ahyp="http://schemas.microsoft.com/office/drawing/2018/hyperlinkcolor" val="tx"/>
                    </a:ext>
                  </a:extLst>
                </a:hlinkClick>
              </a:rPr>
              <a:t>(VCEALL388)</a:t>
            </a:r>
            <a:endParaRPr lang="en-AU" sz="1350" b="0" dirty="0">
              <a:solidFill>
                <a:srgbClr val="ABABAB"/>
              </a:solidFill>
              <a:latin typeface="Arial" panose="020B0604020202020204" pitchFamily="34" charset="0"/>
            </a:endParaRPr>
          </a:p>
          <a:p>
            <a:pPr marL="0" indent="0">
              <a:buNone/>
            </a:pPr>
            <a:r>
              <a:rPr lang="en-AU" sz="1350" dirty="0">
                <a:solidFill>
                  <a:schemeClr val="tx1"/>
                </a:solidFill>
                <a:latin typeface="Arial" panose="020B0604020202020204" pitchFamily="34" charset="0"/>
              </a:rPr>
              <a:t>Elaborations</a:t>
            </a:r>
            <a:r>
              <a:rPr lang="en-AU" sz="1350" b="0" dirty="0">
                <a:solidFill>
                  <a:schemeClr val="tx1"/>
                </a:solidFill>
                <a:latin typeface="Arial" panose="020B0604020202020204" pitchFamily="34" charset="0"/>
              </a:rPr>
              <a:t>:</a:t>
            </a:r>
            <a:r>
              <a:rPr lang="en-AU" sz="1350" b="0" dirty="0">
                <a:solidFill>
                  <a:srgbClr val="ABABAB"/>
                </a:solidFill>
                <a:latin typeface="Arial" panose="020B0604020202020204" pitchFamily="34" charset="0"/>
              </a:rPr>
              <a:t> </a:t>
            </a:r>
            <a:endParaRPr lang="en-AU" sz="1350" b="0" dirty="0">
              <a:solidFill>
                <a:srgbClr val="535353"/>
              </a:solidFill>
              <a:latin typeface="Arial" panose="020B0604020202020204" pitchFamily="34" charset="0"/>
            </a:endParaRPr>
          </a:p>
          <a:p>
            <a:pPr marL="257175" indent="-257175"/>
            <a:r>
              <a:rPr lang="en-AU" sz="1350" b="0" dirty="0">
                <a:solidFill>
                  <a:srgbClr val="535353"/>
                </a:solidFill>
                <a:latin typeface="Arial" panose="020B0604020202020204" pitchFamily="34" charset="0"/>
              </a:rPr>
              <a:t>grouping sentences about the same topic into a paragraph</a:t>
            </a:r>
          </a:p>
          <a:p>
            <a:pPr marL="257175" indent="-257175"/>
            <a:r>
              <a:rPr lang="en-AU" sz="1350" b="0" dirty="0">
                <a:solidFill>
                  <a:srgbClr val="535353"/>
                </a:solidFill>
                <a:latin typeface="Arial" panose="020B0604020202020204" pitchFamily="34" charset="0"/>
              </a:rPr>
              <a:t>organising sentences using a simple sequence, for example chronological order of events or strong to weak arguments</a:t>
            </a:r>
          </a:p>
          <a:p>
            <a:pPr marL="257175" indent="-257175"/>
            <a:r>
              <a:rPr lang="en-AU" sz="1350" b="0" dirty="0">
                <a:solidFill>
                  <a:srgbClr val="535353"/>
                </a:solidFill>
                <a:latin typeface="Arial" panose="020B0604020202020204" pitchFamily="34" charset="0"/>
              </a:rPr>
              <a:t>using key words to write a simple topic sentence that states the main idea of the paragraph</a:t>
            </a:r>
          </a:p>
          <a:p>
            <a:endParaRPr lang="en-AU" dirty="0"/>
          </a:p>
        </p:txBody>
      </p:sp>
    </p:spTree>
    <p:extLst>
      <p:ext uri="{BB962C8B-B14F-4D97-AF65-F5344CB8AC3E}">
        <p14:creationId xmlns:p14="http://schemas.microsoft.com/office/powerpoint/2010/main" val="5058528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8E3ADE-13A0-489B-B199-BE20E70CB3F9}"/>
              </a:ext>
            </a:extLst>
          </p:cNvPr>
          <p:cNvSpPr>
            <a:spLocks noGrp="1"/>
          </p:cNvSpPr>
          <p:nvPr>
            <p:ph type="title"/>
          </p:nvPr>
        </p:nvSpPr>
        <p:spPr>
          <a:xfrm>
            <a:off x="179512" y="411511"/>
            <a:ext cx="8712968" cy="627581"/>
          </a:xfrm>
        </p:spPr>
        <p:txBody>
          <a:bodyPr/>
          <a:lstStyle/>
          <a:p>
            <a:pPr algn="ctr"/>
            <a:r>
              <a:rPr lang="en-AU" dirty="0"/>
              <a:t>Elaborations</a:t>
            </a:r>
          </a:p>
        </p:txBody>
      </p:sp>
      <p:sp>
        <p:nvSpPr>
          <p:cNvPr id="5" name="Content Placeholder 4">
            <a:extLst>
              <a:ext uri="{FF2B5EF4-FFF2-40B4-BE49-F238E27FC236}">
                <a16:creationId xmlns:a16="http://schemas.microsoft.com/office/drawing/2014/main" id="{01A32F00-52DE-4218-8BBA-F64A18A151D2}"/>
              </a:ext>
            </a:extLst>
          </p:cNvPr>
          <p:cNvSpPr>
            <a:spLocks noGrp="1"/>
          </p:cNvSpPr>
          <p:nvPr>
            <p:ph idx="1"/>
          </p:nvPr>
        </p:nvSpPr>
        <p:spPr>
          <a:xfrm>
            <a:off x="179512" y="1101436"/>
            <a:ext cx="8712968" cy="3356264"/>
          </a:xfrm>
        </p:spPr>
        <p:txBody>
          <a:bodyPr/>
          <a:lstStyle/>
          <a:p>
            <a:pPr marL="0" indent="0">
              <a:buNone/>
            </a:pPr>
            <a:r>
              <a:rPr lang="en-AU" sz="1350" b="0" dirty="0"/>
              <a:t>An example of a content description and the elaborations to support it from the C2 scope and sequence chart</a:t>
            </a:r>
          </a:p>
          <a:p>
            <a:pPr marL="0" indent="0">
              <a:buNone/>
            </a:pPr>
            <a:r>
              <a:rPr lang="en-AU" sz="1350" dirty="0"/>
              <a:t>C2 Speaking and Listening</a:t>
            </a:r>
          </a:p>
          <a:p>
            <a:pPr marL="0" indent="0">
              <a:buNone/>
            </a:pPr>
            <a:r>
              <a:rPr lang="en-AU" sz="1350" dirty="0"/>
              <a:t>Communication</a:t>
            </a:r>
          </a:p>
          <a:p>
            <a:pPr marL="0" indent="0">
              <a:buNone/>
            </a:pPr>
            <a:r>
              <a:rPr lang="en-AU" sz="1350" dirty="0">
                <a:solidFill>
                  <a:srgbClr val="535353"/>
                </a:solidFill>
                <a:latin typeface="Arial" panose="020B0604020202020204" pitchFamily="34" charset="0"/>
              </a:rPr>
              <a:t>Content description</a:t>
            </a:r>
            <a:r>
              <a:rPr lang="en-AU" sz="1350" b="0" dirty="0">
                <a:solidFill>
                  <a:srgbClr val="535353"/>
                </a:solidFill>
                <a:latin typeface="Arial" panose="020B0604020202020204" pitchFamily="34" charset="0"/>
              </a:rPr>
              <a:t>: </a:t>
            </a:r>
            <a:r>
              <a:rPr lang="en-AU" sz="1350" dirty="0">
                <a:solidFill>
                  <a:srgbClr val="535353"/>
                </a:solidFill>
                <a:latin typeface="Arial" panose="020B0604020202020204" pitchFamily="34" charset="0"/>
              </a:rPr>
              <a:t>Negotiate interactions with reliance on an attentive conversation partner </a:t>
            </a:r>
            <a:r>
              <a:rPr lang="en-AU" sz="1350" b="0" dirty="0">
                <a:solidFill>
                  <a:srgbClr val="636363"/>
                </a:solidFill>
                <a:latin typeface="Arial" panose="020B0604020202020204" pitchFamily="34" charset="0"/>
                <a:hlinkClick r:id="rId2" tooltip="View elaborations and additional details of VCEALC610">
                  <a:extLst>
                    <a:ext uri="{A12FA001-AC4F-418D-AE19-62706E023703}">
                      <ahyp:hlinkClr xmlns="" xmlns:ahyp="http://schemas.microsoft.com/office/drawing/2018/hyperlinkcolor" val="tx"/>
                    </a:ext>
                  </a:extLst>
                </a:hlinkClick>
              </a:rPr>
              <a:t>(VCEALC610)</a:t>
            </a:r>
            <a:endParaRPr lang="en-AU" sz="1350" b="0" dirty="0">
              <a:solidFill>
                <a:srgbClr val="636363"/>
              </a:solidFill>
              <a:latin typeface="Arial" panose="020B0604020202020204" pitchFamily="34" charset="0"/>
            </a:endParaRPr>
          </a:p>
          <a:p>
            <a:pPr marL="0" indent="0">
              <a:buNone/>
            </a:pPr>
            <a:r>
              <a:rPr lang="en-AU" sz="1350" dirty="0">
                <a:solidFill>
                  <a:srgbClr val="636363"/>
                </a:solidFill>
                <a:latin typeface="Arial" panose="020B0604020202020204" pitchFamily="34" charset="0"/>
              </a:rPr>
              <a:t>Elaborations:</a:t>
            </a:r>
          </a:p>
          <a:p>
            <a:pPr marL="257175" indent="-257175"/>
            <a:r>
              <a:rPr lang="en-AU" sz="1350" b="0" dirty="0">
                <a:solidFill>
                  <a:srgbClr val="535353"/>
                </a:solidFill>
                <a:latin typeface="Arial" panose="020B0604020202020204" pitchFamily="34" charset="0"/>
              </a:rPr>
              <a:t>expressing complex thoughts and feelings in familiar situations</a:t>
            </a:r>
          </a:p>
          <a:p>
            <a:pPr marL="257175" indent="-257175"/>
            <a:r>
              <a:rPr lang="en-AU" sz="1350" b="0" dirty="0">
                <a:solidFill>
                  <a:srgbClr val="535353"/>
                </a:solidFill>
                <a:latin typeface="Arial" panose="020B0604020202020204" pitchFamily="34" charset="0"/>
              </a:rPr>
              <a:t>seeking assistance or feedback from speech partners to formulate or confirm corrected expressions</a:t>
            </a:r>
          </a:p>
          <a:p>
            <a:pPr marL="257175" indent="-257175"/>
            <a:r>
              <a:rPr lang="en-AU" sz="1350" b="0" dirty="0">
                <a:solidFill>
                  <a:srgbClr val="535353"/>
                </a:solidFill>
                <a:latin typeface="Arial" panose="020B0604020202020204" pitchFamily="34" charset="0"/>
              </a:rPr>
              <a:t>clarifying and elaborating on meaning by recasting and defining what has been said</a:t>
            </a:r>
          </a:p>
          <a:p>
            <a:endParaRPr lang="en-AU" dirty="0"/>
          </a:p>
        </p:txBody>
      </p:sp>
    </p:spTree>
    <p:extLst>
      <p:ext uri="{BB962C8B-B14F-4D97-AF65-F5344CB8AC3E}">
        <p14:creationId xmlns:p14="http://schemas.microsoft.com/office/powerpoint/2010/main" val="147192650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0AB62-AFBA-4FE7-A0C4-46408F79CD2C}"/>
              </a:ext>
            </a:extLst>
          </p:cNvPr>
          <p:cNvSpPr>
            <a:spLocks noGrp="1"/>
          </p:cNvSpPr>
          <p:nvPr>
            <p:ph type="title"/>
          </p:nvPr>
        </p:nvSpPr>
        <p:spPr/>
        <p:txBody>
          <a:bodyPr/>
          <a:lstStyle/>
          <a:p>
            <a:pPr algn="ctr"/>
            <a:r>
              <a:rPr lang="en-AU" dirty="0"/>
              <a:t>Achievement standards</a:t>
            </a:r>
          </a:p>
        </p:txBody>
      </p:sp>
      <p:sp>
        <p:nvSpPr>
          <p:cNvPr id="3" name="Content Placeholder 2">
            <a:extLst>
              <a:ext uri="{FF2B5EF4-FFF2-40B4-BE49-F238E27FC236}">
                <a16:creationId xmlns:a16="http://schemas.microsoft.com/office/drawing/2014/main" id="{ED6DFC1A-00BF-4C7B-9A38-F1EABAB35EAE}"/>
              </a:ext>
            </a:extLst>
          </p:cNvPr>
          <p:cNvSpPr>
            <a:spLocks noGrp="1"/>
          </p:cNvSpPr>
          <p:nvPr>
            <p:ph idx="1"/>
          </p:nvPr>
        </p:nvSpPr>
        <p:spPr>
          <a:xfrm>
            <a:off x="179512" y="1171853"/>
            <a:ext cx="8712968" cy="3369075"/>
          </a:xfrm>
        </p:spPr>
        <p:txBody>
          <a:bodyPr/>
          <a:lstStyle/>
          <a:p>
            <a:pPr marL="0" indent="0">
              <a:buNone/>
            </a:pPr>
            <a:r>
              <a:rPr lang="en-AU" sz="1800" b="0" dirty="0"/>
              <a:t>At the end of each level (A1, A2, BL, B1…..) of the EAL Curriculum in each of the modes, Speaking &amp; Listening, Reading &amp; Viewing and Writing sit the Achievement Standard. These statements sum up what </a:t>
            </a:r>
            <a:r>
              <a:rPr lang="en-AU" sz="1800" b="0" dirty="0" err="1"/>
              <a:t>students,who</a:t>
            </a:r>
            <a:r>
              <a:rPr lang="en-AU" sz="1800" b="0" dirty="0"/>
              <a:t> have reached the respective standard have learned and are able to demonstrate. They are virtually unchanged from the Achievement Standards from the EAL Companion to AUSVELS, the predecessor to this curriculum. For example, the final sentence in the B2 Writing Achievement Standard states “</a:t>
            </a:r>
            <a:r>
              <a:rPr lang="en-AU" sz="1800" b="0" i="1" dirty="0">
                <a:solidFill>
                  <a:schemeClr val="accent1"/>
                </a:solidFill>
                <a:ea typeface="Arial" panose="020B0604020202020204" pitchFamily="34" charset="0"/>
                <a:cs typeface="Times New Roman" panose="02020603050405020304" pitchFamily="18" charset="0"/>
              </a:rPr>
              <a:t>They use more advanced software functions to write, edit and present their texts</a:t>
            </a:r>
            <a:r>
              <a:rPr lang="en-AU" sz="2100" b="0" i="1" dirty="0">
                <a:solidFill>
                  <a:schemeClr val="accent1"/>
                </a:solidFill>
                <a:ea typeface="Arial" panose="020B0604020202020204" pitchFamily="34" charset="0"/>
                <a:cs typeface="Times New Roman" panose="02020603050405020304" pitchFamily="18" charset="0"/>
              </a:rPr>
              <a:t>.”</a:t>
            </a:r>
          </a:p>
          <a:p>
            <a:pPr marL="0" indent="0">
              <a:buNone/>
            </a:pPr>
            <a:r>
              <a:rPr lang="en-AU" sz="1800" b="0" dirty="0"/>
              <a:t>When planning, identifying the learning accomplishments in the achievement standards will assist teachers to focus planning, teaching and learning to the stated outcomes. </a:t>
            </a:r>
          </a:p>
        </p:txBody>
      </p:sp>
    </p:spTree>
    <p:extLst>
      <p:ext uri="{BB962C8B-B14F-4D97-AF65-F5344CB8AC3E}">
        <p14:creationId xmlns:p14="http://schemas.microsoft.com/office/powerpoint/2010/main" val="266198708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494680-EBF7-4086-B846-6653411CA062}"/>
              </a:ext>
            </a:extLst>
          </p:cNvPr>
          <p:cNvSpPr>
            <a:spLocks noGrp="1"/>
          </p:cNvSpPr>
          <p:nvPr>
            <p:ph type="title"/>
          </p:nvPr>
        </p:nvSpPr>
        <p:spPr/>
        <p:txBody>
          <a:bodyPr/>
          <a:lstStyle/>
          <a:p>
            <a:pPr algn="ctr"/>
            <a:r>
              <a:rPr lang="en-AU" dirty="0"/>
              <a:t>Navigating the EAL Curriculum</a:t>
            </a:r>
          </a:p>
        </p:txBody>
      </p:sp>
      <p:sp>
        <p:nvSpPr>
          <p:cNvPr id="7" name="Text Placeholder 6">
            <a:extLst>
              <a:ext uri="{FF2B5EF4-FFF2-40B4-BE49-F238E27FC236}">
                <a16:creationId xmlns:a16="http://schemas.microsoft.com/office/drawing/2014/main" id="{22D33730-F2D2-4FF0-B513-686E48A22944}"/>
              </a:ext>
            </a:extLst>
          </p:cNvPr>
          <p:cNvSpPr>
            <a:spLocks noGrp="1"/>
          </p:cNvSpPr>
          <p:nvPr>
            <p:ph type="body" idx="1"/>
          </p:nvPr>
        </p:nvSpPr>
        <p:spPr/>
        <p:txBody>
          <a:bodyPr/>
          <a:lstStyle/>
          <a:p>
            <a:endParaRPr lang="en-AU"/>
          </a:p>
        </p:txBody>
      </p:sp>
      <p:sp>
        <p:nvSpPr>
          <p:cNvPr id="8" name="Content Placeholder 7">
            <a:extLst>
              <a:ext uri="{FF2B5EF4-FFF2-40B4-BE49-F238E27FC236}">
                <a16:creationId xmlns:a16="http://schemas.microsoft.com/office/drawing/2014/main" id="{F2D2A438-8B9F-4997-908A-784DC8B51811}"/>
              </a:ext>
            </a:extLst>
          </p:cNvPr>
          <p:cNvSpPr>
            <a:spLocks noGrp="1"/>
          </p:cNvSpPr>
          <p:nvPr>
            <p:ph sz="half" idx="2"/>
          </p:nvPr>
        </p:nvSpPr>
        <p:spPr>
          <a:xfrm>
            <a:off x="179512" y="1631157"/>
            <a:ext cx="4320480" cy="2266194"/>
          </a:xfrm>
        </p:spPr>
        <p:txBody>
          <a:bodyPr/>
          <a:lstStyle/>
          <a:p>
            <a:endParaRPr lang="en-AU" dirty="0"/>
          </a:p>
        </p:txBody>
      </p:sp>
      <p:sp>
        <p:nvSpPr>
          <p:cNvPr id="9" name="Text Placeholder 8">
            <a:extLst>
              <a:ext uri="{FF2B5EF4-FFF2-40B4-BE49-F238E27FC236}">
                <a16:creationId xmlns:a16="http://schemas.microsoft.com/office/drawing/2014/main" id="{A1635FB5-2E08-48DD-B531-42CB63924BE3}"/>
              </a:ext>
            </a:extLst>
          </p:cNvPr>
          <p:cNvSpPr>
            <a:spLocks noGrp="1"/>
          </p:cNvSpPr>
          <p:nvPr>
            <p:ph type="body" idx="10"/>
          </p:nvPr>
        </p:nvSpPr>
        <p:spPr/>
        <p:txBody>
          <a:bodyPr/>
          <a:lstStyle/>
          <a:p>
            <a:pPr algn="ctr"/>
            <a:r>
              <a:rPr lang="en-AU" dirty="0"/>
              <a:t>Structure</a:t>
            </a:r>
          </a:p>
        </p:txBody>
      </p:sp>
      <p:sp>
        <p:nvSpPr>
          <p:cNvPr id="10" name="Content Placeholder 9">
            <a:extLst>
              <a:ext uri="{FF2B5EF4-FFF2-40B4-BE49-F238E27FC236}">
                <a16:creationId xmlns:a16="http://schemas.microsoft.com/office/drawing/2014/main" id="{8C0D42A9-3EE1-4C54-9AD1-174EF36D41FD}"/>
              </a:ext>
            </a:extLst>
          </p:cNvPr>
          <p:cNvSpPr>
            <a:spLocks noGrp="1"/>
          </p:cNvSpPr>
          <p:nvPr>
            <p:ph sz="half" idx="11"/>
          </p:nvPr>
        </p:nvSpPr>
        <p:spPr>
          <a:xfrm>
            <a:off x="4716016" y="1654026"/>
            <a:ext cx="4248472" cy="2789932"/>
          </a:xfrm>
        </p:spPr>
        <p:txBody>
          <a:bodyPr/>
          <a:lstStyle/>
          <a:p>
            <a:r>
              <a:rPr lang="en-AU" sz="1650" b="0" dirty="0"/>
              <a:t>Taking a look at the Structure tab we see the articulation of the pathways. The EAL curriculum is organised by pathways, language modes and strands.</a:t>
            </a:r>
          </a:p>
          <a:p>
            <a:r>
              <a:rPr lang="en-AU" sz="1650" b="0" dirty="0"/>
              <a:t>Pathway A: Early immersion (Foundation –Year 2)</a:t>
            </a:r>
          </a:p>
          <a:p>
            <a:r>
              <a:rPr lang="en-AU" sz="1650" b="0" dirty="0"/>
              <a:t>Pathway B: Mid immersion (Years 3-8)</a:t>
            </a:r>
          </a:p>
          <a:p>
            <a:r>
              <a:rPr lang="en-AU" sz="1650" b="0" dirty="0"/>
              <a:t>Pathway C: Late immersion (Years 7-10)</a:t>
            </a:r>
          </a:p>
        </p:txBody>
      </p:sp>
      <p:pic>
        <p:nvPicPr>
          <p:cNvPr id="6" name="Picture 5">
            <a:extLst>
              <a:ext uri="{FF2B5EF4-FFF2-40B4-BE49-F238E27FC236}">
                <a16:creationId xmlns:a16="http://schemas.microsoft.com/office/drawing/2014/main" id="{47472B2F-651E-46C0-944F-9F4760429C78}"/>
              </a:ext>
            </a:extLst>
          </p:cNvPr>
          <p:cNvPicPr>
            <a:picLocks noChangeAspect="1"/>
          </p:cNvPicPr>
          <p:nvPr/>
        </p:nvPicPr>
        <p:blipFill>
          <a:blip r:embed="rId3"/>
          <a:stretch>
            <a:fillRect/>
          </a:stretch>
        </p:blipFill>
        <p:spPr>
          <a:xfrm>
            <a:off x="192285" y="1246150"/>
            <a:ext cx="4279444" cy="2847869"/>
          </a:xfrm>
          <a:prstGeom prst="rect">
            <a:avLst/>
          </a:prstGeom>
        </p:spPr>
      </p:pic>
    </p:spTree>
    <p:extLst>
      <p:ext uri="{BB962C8B-B14F-4D97-AF65-F5344CB8AC3E}">
        <p14:creationId xmlns:p14="http://schemas.microsoft.com/office/powerpoint/2010/main" val="290498809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An online tour of the curriculum</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buNone/>
            </a:pPr>
            <a:r>
              <a:rPr lang="en-AU" dirty="0">
                <a:hlinkClick r:id="rId2"/>
              </a:rPr>
              <a:t>https://</a:t>
            </a:r>
            <a:r>
              <a:rPr lang="en-AU" dirty="0" smtClean="0">
                <a:hlinkClick r:id="rId2"/>
              </a:rPr>
              <a:t>victoriancurriculum.vcaa.vic.edu.au/english/english-as-an-additional-language-eal/introduction/rationale-and-aims</a:t>
            </a:r>
            <a:endParaRPr lang="en-AU" dirty="0" smtClean="0"/>
          </a:p>
          <a:p>
            <a:pPr marL="0" indent="0">
              <a:buNone/>
            </a:pPr>
            <a:endParaRPr lang="en-AU" dirty="0"/>
          </a:p>
        </p:txBody>
      </p:sp>
    </p:spTree>
    <p:extLst>
      <p:ext uri="{BB962C8B-B14F-4D97-AF65-F5344CB8AC3E}">
        <p14:creationId xmlns:p14="http://schemas.microsoft.com/office/powerpoint/2010/main" val="31778616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F872-18D7-44A1-B9EB-E5E68C23427B}"/>
              </a:ext>
            </a:extLst>
          </p:cNvPr>
          <p:cNvSpPr>
            <a:spLocks noGrp="1"/>
          </p:cNvSpPr>
          <p:nvPr>
            <p:ph type="title"/>
          </p:nvPr>
        </p:nvSpPr>
        <p:spPr>
          <a:xfrm>
            <a:off x="179512" y="411510"/>
            <a:ext cx="8712968" cy="580570"/>
          </a:xfrm>
        </p:spPr>
        <p:txBody>
          <a:bodyPr/>
          <a:lstStyle/>
          <a:p>
            <a:pPr algn="ctr"/>
            <a:r>
              <a:rPr lang="en-AU" dirty="0"/>
              <a:t>Plurilingualism</a:t>
            </a:r>
          </a:p>
        </p:txBody>
      </p:sp>
      <p:sp>
        <p:nvSpPr>
          <p:cNvPr id="3" name="Content Placeholder 2">
            <a:extLst>
              <a:ext uri="{FF2B5EF4-FFF2-40B4-BE49-F238E27FC236}">
                <a16:creationId xmlns:a16="http://schemas.microsoft.com/office/drawing/2014/main" id="{95BBCCC6-F0F8-4133-BE95-AFF175FC4CA6}"/>
              </a:ext>
            </a:extLst>
          </p:cNvPr>
          <p:cNvSpPr>
            <a:spLocks noGrp="1"/>
          </p:cNvSpPr>
          <p:nvPr>
            <p:ph idx="1"/>
          </p:nvPr>
        </p:nvSpPr>
        <p:spPr>
          <a:xfrm>
            <a:off x="179512" y="1158537"/>
            <a:ext cx="8712968" cy="3299164"/>
          </a:xfrm>
        </p:spPr>
        <p:txBody>
          <a:bodyPr/>
          <a:lstStyle/>
          <a:p>
            <a:pPr marL="34528" indent="0">
              <a:buNone/>
            </a:pPr>
            <a:r>
              <a:rPr lang="en-US" sz="1800" dirty="0" smtClean="0"/>
              <a:t>Strand:</a:t>
            </a:r>
            <a:r>
              <a:rPr lang="en-US" sz="1800" b="0" dirty="0" smtClean="0"/>
              <a:t> </a:t>
            </a:r>
            <a:r>
              <a:rPr lang="en-US" sz="1800" b="0" dirty="0"/>
              <a:t>Cultural and plurilingual awareness</a:t>
            </a:r>
          </a:p>
          <a:p>
            <a:pPr marL="34528" indent="0">
              <a:buNone/>
            </a:pPr>
            <a:r>
              <a:rPr lang="en-US" sz="1800" dirty="0"/>
              <a:t>Sub strand: </a:t>
            </a:r>
            <a:r>
              <a:rPr lang="en-US" sz="1800" b="0" dirty="0"/>
              <a:t>Plurilingual awareness</a:t>
            </a:r>
          </a:p>
          <a:p>
            <a:pPr marL="34528" indent="0">
              <a:buNone/>
            </a:pPr>
            <a:endParaRPr lang="en-US" sz="1800" b="0" i="1" dirty="0" smtClean="0"/>
          </a:p>
          <a:p>
            <a:pPr marL="34528" indent="0">
              <a:buNone/>
            </a:pPr>
            <a:r>
              <a:rPr lang="en-US" sz="1800" b="0" i="1" dirty="0" err="1" smtClean="0"/>
              <a:t>Plurilingual</a:t>
            </a:r>
            <a:r>
              <a:rPr lang="en-US" sz="1800" b="0" i="1" dirty="0" smtClean="0"/>
              <a:t> awareness</a:t>
            </a:r>
            <a:r>
              <a:rPr lang="en-US" sz="1800" b="0" dirty="0" smtClean="0"/>
              <a:t> </a:t>
            </a:r>
            <a:r>
              <a:rPr lang="en-US" sz="1800" b="0" dirty="0"/>
              <a:t>refers to understanding that people can </a:t>
            </a:r>
            <a:r>
              <a:rPr lang="en-US" sz="1800" dirty="0"/>
              <a:t>use knowledge of more than one language to learn and communicate</a:t>
            </a:r>
            <a:r>
              <a:rPr lang="en-US" sz="1800" b="0" dirty="0"/>
              <a:t>. </a:t>
            </a:r>
          </a:p>
          <a:p>
            <a:pPr marL="34528" indent="0">
              <a:buNone/>
            </a:pPr>
            <a:endParaRPr lang="en-US" sz="1800" b="0" dirty="0" smtClean="0"/>
          </a:p>
          <a:p>
            <a:pPr marL="34528" indent="0">
              <a:buNone/>
            </a:pPr>
            <a:r>
              <a:rPr lang="en-US" sz="1800" b="0" dirty="0" smtClean="0"/>
              <a:t>It </a:t>
            </a:r>
            <a:r>
              <a:rPr lang="en-US" sz="1800" b="0" dirty="0"/>
              <a:t>involves understanding that </a:t>
            </a:r>
            <a:r>
              <a:rPr lang="en-US" sz="1800" dirty="0"/>
              <a:t>all languages spoken or used by a person form a repertoire that can be drawn upon</a:t>
            </a:r>
            <a:r>
              <a:rPr lang="en-US" sz="1800" b="0" dirty="0"/>
              <a:t>, rather than seeing proficiency in one language as having no impact on capacity to learn another. </a:t>
            </a:r>
          </a:p>
          <a:p>
            <a:pPr marL="0" indent="0">
              <a:buNone/>
            </a:pPr>
            <a:endParaRPr lang="en-AU" dirty="0"/>
          </a:p>
        </p:txBody>
      </p:sp>
    </p:spTree>
    <p:extLst>
      <p:ext uri="{BB962C8B-B14F-4D97-AF65-F5344CB8AC3E}">
        <p14:creationId xmlns:p14="http://schemas.microsoft.com/office/powerpoint/2010/main" val="285939011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a:t>
            </a:r>
            <a:r>
              <a:rPr lang="en-AU" dirty="0" smtClean="0"/>
              <a:t> strategies</a:t>
            </a:r>
            <a:endParaRPr lang="en-AU" dirty="0"/>
          </a:p>
        </p:txBody>
      </p:sp>
      <p:sp>
        <p:nvSpPr>
          <p:cNvPr id="3" name="Content Placeholder 2"/>
          <p:cNvSpPr>
            <a:spLocks noGrp="1"/>
          </p:cNvSpPr>
          <p:nvPr>
            <p:ph idx="1"/>
          </p:nvPr>
        </p:nvSpPr>
        <p:spPr/>
        <p:txBody>
          <a:bodyPr/>
          <a:lstStyle/>
          <a:p>
            <a:pPr marL="0" indent="0">
              <a:buNone/>
            </a:pPr>
            <a:r>
              <a:rPr lang="en-AU" b="0" dirty="0" smtClean="0"/>
              <a:t>Provide opportunities for EAL learners to:</a:t>
            </a:r>
          </a:p>
          <a:p>
            <a:endParaRPr lang="en-AU" b="0" dirty="0" smtClean="0"/>
          </a:p>
          <a:p>
            <a:r>
              <a:rPr lang="en-AU" b="0" dirty="0" smtClean="0"/>
              <a:t>draw on the linguistic and cultural repertoire of other languages to support the learning of both content and the English language</a:t>
            </a:r>
          </a:p>
        </p:txBody>
      </p:sp>
    </p:spTree>
    <p:extLst>
      <p:ext uri="{BB962C8B-B14F-4D97-AF65-F5344CB8AC3E}">
        <p14:creationId xmlns:p14="http://schemas.microsoft.com/office/powerpoint/2010/main" val="397091892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a:t>
            </a:r>
            <a:r>
              <a:rPr lang="en-AU" dirty="0" smtClean="0"/>
              <a:t> strategies</a:t>
            </a:r>
            <a:endParaRPr lang="en-AU" dirty="0"/>
          </a:p>
        </p:txBody>
      </p:sp>
      <p:sp>
        <p:nvSpPr>
          <p:cNvPr id="3" name="Content Placeholder 2"/>
          <p:cNvSpPr>
            <a:spLocks noGrp="1"/>
          </p:cNvSpPr>
          <p:nvPr>
            <p:ph idx="1"/>
          </p:nvPr>
        </p:nvSpPr>
        <p:spPr/>
        <p:txBody>
          <a:bodyPr/>
          <a:lstStyle/>
          <a:p>
            <a:pPr marL="0" indent="0">
              <a:buNone/>
            </a:pPr>
            <a:r>
              <a:rPr lang="en-US" b="0" dirty="0"/>
              <a:t>Teachers can gain familiarity and apply the opportunities that the Content descriptions and Elaborations provide within the </a:t>
            </a:r>
            <a:r>
              <a:rPr lang="en-US" b="0" dirty="0" err="1"/>
              <a:t>plurilingual</a:t>
            </a:r>
            <a:r>
              <a:rPr lang="en-US" b="0" dirty="0"/>
              <a:t> strategies sub-strand. However it is not an area of the curriculum that is referenced in the Achievement Standards and as such it is not assessed.</a:t>
            </a:r>
          </a:p>
          <a:p>
            <a:pPr marL="0" indent="0">
              <a:buNone/>
            </a:pPr>
            <a:endParaRPr lang="en-AU" b="0" dirty="0" smtClean="0"/>
          </a:p>
          <a:p>
            <a:pPr marL="0" indent="0">
              <a:buNone/>
            </a:pPr>
            <a:endParaRPr lang="en-AU" dirty="0" smtClean="0"/>
          </a:p>
          <a:p>
            <a:endParaRPr lang="en-AU" dirty="0"/>
          </a:p>
        </p:txBody>
      </p:sp>
    </p:spTree>
    <p:extLst>
      <p:ext uri="{BB962C8B-B14F-4D97-AF65-F5344CB8AC3E}">
        <p14:creationId xmlns:p14="http://schemas.microsoft.com/office/powerpoint/2010/main" val="265398717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err="1" smtClean="0"/>
              <a:t>Plurilingualism</a:t>
            </a:r>
            <a:r>
              <a:rPr lang="en-AU" dirty="0" smtClean="0"/>
              <a:t> at work</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6567146"/>
              </p:ext>
            </p:extLst>
          </p:nvPr>
        </p:nvGraphicFramePr>
        <p:xfrm>
          <a:off x="179389" y="1635647"/>
          <a:ext cx="8713785" cy="2210847"/>
        </p:xfrm>
        <a:graphic>
          <a:graphicData uri="http://schemas.openxmlformats.org/drawingml/2006/table">
            <a:tbl>
              <a:tblPr firstRow="1" firstCol="1" bandRow="1">
                <a:tableStyleId>{16D9F66E-5EB9-4882-86FB-DCBF35E3C3E4}</a:tableStyleId>
              </a:tblPr>
              <a:tblGrid>
                <a:gridCol w="1742757">
                  <a:extLst>
                    <a:ext uri="{9D8B030D-6E8A-4147-A177-3AD203B41FA5}">
                      <a16:colId xmlns:a16="http://schemas.microsoft.com/office/drawing/2014/main" val="2115790467"/>
                    </a:ext>
                  </a:extLst>
                </a:gridCol>
                <a:gridCol w="1742757">
                  <a:extLst>
                    <a:ext uri="{9D8B030D-6E8A-4147-A177-3AD203B41FA5}">
                      <a16:colId xmlns:a16="http://schemas.microsoft.com/office/drawing/2014/main" val="3615095198"/>
                    </a:ext>
                  </a:extLst>
                </a:gridCol>
                <a:gridCol w="1742757">
                  <a:extLst>
                    <a:ext uri="{9D8B030D-6E8A-4147-A177-3AD203B41FA5}">
                      <a16:colId xmlns:a16="http://schemas.microsoft.com/office/drawing/2014/main" val="1453209298"/>
                    </a:ext>
                  </a:extLst>
                </a:gridCol>
                <a:gridCol w="1742757">
                  <a:extLst>
                    <a:ext uri="{9D8B030D-6E8A-4147-A177-3AD203B41FA5}">
                      <a16:colId xmlns:a16="http://schemas.microsoft.com/office/drawing/2014/main" val="3514502614"/>
                    </a:ext>
                  </a:extLst>
                </a:gridCol>
                <a:gridCol w="1742757">
                  <a:extLst>
                    <a:ext uri="{9D8B030D-6E8A-4147-A177-3AD203B41FA5}">
                      <a16:colId xmlns:a16="http://schemas.microsoft.com/office/drawing/2014/main" val="3676184190"/>
                    </a:ext>
                  </a:extLst>
                </a:gridCol>
              </a:tblGrid>
              <a:tr h="534447">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b="1"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CL</a:t>
                      </a:r>
                      <a:endParaRPr lang="en-AU" sz="2000" b="1"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C1</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C2</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C3</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endPar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p>
                      <a:pPr>
                        <a:lnSpc>
                          <a:spcPts val="1200"/>
                        </a:lnSpc>
                        <a:spcBef>
                          <a:spcPts val="400"/>
                        </a:spcBef>
                        <a:spcAft>
                          <a:spcPts val="400"/>
                        </a:spcAft>
                      </a:pPr>
                      <a:r>
                        <a:rPr lang="en-AU" sz="2000" dirty="0" smtClean="0">
                          <a:solidFill>
                            <a:srgbClr val="000000"/>
                          </a:solidFill>
                          <a:effectLst/>
                          <a:latin typeface="Arial Narrow" panose="020B0606020202030204" pitchFamily="34" charset="0"/>
                          <a:ea typeface="Arial" panose="020B0604020202020204" pitchFamily="34" charset="0"/>
                          <a:cs typeface="Arial" panose="020B0604020202020204" pitchFamily="34" charset="0"/>
                        </a:rPr>
                        <a:t>C4</a:t>
                      </a:r>
                      <a:endParaRPr lang="en-AU" sz="20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4254706256"/>
                  </a:ext>
                </a:extLst>
              </a:tr>
              <a:tr h="538828">
                <a:tc>
                  <a:txBody>
                    <a:bodyPr/>
                    <a:lstStyle/>
                    <a:p>
                      <a:pPr>
                        <a:lnSpc>
                          <a:spcPts val="1200"/>
                        </a:lnSpc>
                        <a:spcBef>
                          <a:spcPts val="400"/>
                        </a:spcBef>
                        <a:spcAft>
                          <a:spcPts val="400"/>
                        </a:spcAft>
                      </a:pPr>
                      <a:r>
                        <a:rPr lang="en-AU" sz="1000" b="0" dirty="0">
                          <a:effectLst/>
                        </a:rPr>
                        <a:t>Distinguish spoken English from other languages and attempt to respond in English</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Check understanding of classroom English by asking for clarification from other home language speakers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Ask for the translation of specific words from other home language speakers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Explain the home language meaning of unfamiliar English words and phrases to home language peers</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Discuss a point of language</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2301216607"/>
                  </a:ext>
                </a:extLst>
              </a:tr>
              <a:tr h="404121">
                <a:tc>
                  <a:txBody>
                    <a:bodyPr/>
                    <a:lstStyle/>
                    <a:p>
                      <a:pPr>
                        <a:lnSpc>
                          <a:spcPts val="1200"/>
                        </a:lnSpc>
                        <a:spcBef>
                          <a:spcPts val="400"/>
                        </a:spcBef>
                        <a:spcAft>
                          <a:spcPts val="400"/>
                        </a:spcAft>
                      </a:pPr>
                      <a:r>
                        <a:rPr lang="en-AU" sz="1000" b="0" dirty="0">
                          <a:effectLst/>
                        </a:rPr>
                        <a:t>Use sentence patterns from home language to communicate ideas</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to formulate speech in English and communicate ideas</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resources to support use of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Clarify in home language to check understanding</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Use home language resources to develop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3797205918"/>
                  </a:ext>
                </a:extLst>
              </a:tr>
              <a:tr h="538828">
                <a:tc>
                  <a:txBody>
                    <a:bodyPr/>
                    <a:lstStyle/>
                    <a:p>
                      <a:pPr>
                        <a:lnSpc>
                          <a:spcPts val="1200"/>
                        </a:lnSpc>
                        <a:spcBef>
                          <a:spcPts val="400"/>
                        </a:spcBef>
                        <a:spcAft>
                          <a:spcPts val="400"/>
                        </a:spcAft>
                      </a:pPr>
                      <a:r>
                        <a:rPr lang="en-AU" sz="1000" b="0" dirty="0">
                          <a:effectLst/>
                        </a:rPr>
                        <a:t>Transfer some simple language structures to other contexts</a:t>
                      </a:r>
                      <a:endParaRPr lang="en-AU" sz="1100" b="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Transfer knowledge from home language to English learning</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a:effectLst/>
                        </a:rPr>
                        <a:t>Transfer academic and communication skills from home language to English</a:t>
                      </a:r>
                      <a:endParaRPr lang="en-AU" sz="110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Talk about cultural differences related to communication</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tc>
                  <a:txBody>
                    <a:bodyPr/>
                    <a:lstStyle/>
                    <a:p>
                      <a:pPr>
                        <a:lnSpc>
                          <a:spcPts val="1200"/>
                        </a:lnSpc>
                        <a:spcBef>
                          <a:spcPts val="400"/>
                        </a:spcBef>
                        <a:spcAft>
                          <a:spcPts val="400"/>
                        </a:spcAft>
                      </a:pPr>
                      <a:r>
                        <a:rPr lang="en-AU" sz="1000" dirty="0">
                          <a:effectLst/>
                        </a:rPr>
                        <a:t>Compare and contrast different ways of communicating meanings in home language and English</a:t>
                      </a:r>
                      <a:endParaRPr lang="en-AU"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endParaRPr>
                    </a:p>
                  </a:txBody>
                  <a:tcPr marL="68022" marR="68022" marT="0" marB="0"/>
                </a:tc>
                <a:extLst>
                  <a:ext uri="{0D108BD9-81ED-4DB2-BD59-A6C34878D82A}">
                    <a16:rowId xmlns:a16="http://schemas.microsoft.com/office/drawing/2014/main" val="414326272"/>
                  </a:ext>
                </a:extLst>
              </a:tr>
            </a:tbl>
          </a:graphicData>
        </a:graphic>
      </p:graphicFrame>
    </p:spTree>
    <p:extLst>
      <p:ext uri="{BB962C8B-B14F-4D97-AF65-F5344CB8AC3E}">
        <p14:creationId xmlns:p14="http://schemas.microsoft.com/office/powerpoint/2010/main" val="80774404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Coming in October</a:t>
            </a:r>
            <a:endParaRPr lang="en-AU" dirty="0"/>
          </a:p>
        </p:txBody>
      </p:sp>
      <p:sp>
        <p:nvSpPr>
          <p:cNvPr id="3" name="Content Placeholder 2"/>
          <p:cNvSpPr>
            <a:spLocks noGrp="1"/>
          </p:cNvSpPr>
          <p:nvPr>
            <p:ph idx="1"/>
          </p:nvPr>
        </p:nvSpPr>
        <p:spPr/>
        <p:txBody>
          <a:bodyPr/>
          <a:lstStyle/>
          <a:p>
            <a:r>
              <a:rPr lang="en-AU" b="0" dirty="0" err="1" smtClean="0"/>
              <a:t>Plurilingualism</a:t>
            </a:r>
            <a:endParaRPr lang="en-AU" b="0" dirty="0" smtClean="0"/>
          </a:p>
          <a:p>
            <a:pPr marL="0" indent="0">
              <a:buNone/>
            </a:pPr>
            <a:endParaRPr lang="en-AU" b="0" dirty="0"/>
          </a:p>
          <a:p>
            <a:r>
              <a:rPr lang="en-AU" b="0" dirty="0" smtClean="0"/>
              <a:t>Assessment and Reporting</a:t>
            </a:r>
          </a:p>
          <a:p>
            <a:endParaRPr lang="en-AU" b="0" dirty="0"/>
          </a:p>
          <a:p>
            <a:r>
              <a:rPr lang="en-AU" b="0" dirty="0" smtClean="0"/>
              <a:t>Whole-school planning</a:t>
            </a:r>
            <a:endParaRPr lang="en-AU" b="0" dirty="0"/>
          </a:p>
        </p:txBody>
      </p:sp>
    </p:spTree>
    <p:extLst>
      <p:ext uri="{BB962C8B-B14F-4D97-AF65-F5344CB8AC3E}">
        <p14:creationId xmlns:p14="http://schemas.microsoft.com/office/powerpoint/2010/main" val="8785153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2021</a:t>
            </a:r>
            <a:endParaRPr lang="en-AU" dirty="0"/>
          </a:p>
        </p:txBody>
      </p:sp>
      <p:sp>
        <p:nvSpPr>
          <p:cNvPr id="3" name="Content Placeholder 2"/>
          <p:cNvSpPr>
            <a:spLocks noGrp="1"/>
          </p:cNvSpPr>
          <p:nvPr>
            <p:ph idx="1"/>
          </p:nvPr>
        </p:nvSpPr>
        <p:spPr/>
        <p:txBody>
          <a:bodyPr/>
          <a:lstStyle/>
          <a:p>
            <a:pPr marL="0" indent="0">
              <a:buNone/>
            </a:pPr>
            <a:endParaRPr lang="en-AU" b="0" dirty="0"/>
          </a:p>
          <a:p>
            <a:pPr marL="0" indent="0" algn="ctr">
              <a:buNone/>
            </a:pPr>
            <a:r>
              <a:rPr lang="en-AU" b="0" dirty="0" smtClean="0"/>
              <a:t>In 2021, the </a:t>
            </a:r>
            <a:r>
              <a:rPr lang="en-AU" b="0" dirty="0"/>
              <a:t>Victorian Curriculum F-10 EAL </a:t>
            </a:r>
            <a:r>
              <a:rPr lang="en-AU" b="0" dirty="0" smtClean="0"/>
              <a:t>will be mandated </a:t>
            </a:r>
            <a:r>
              <a:rPr lang="en-AU" b="0" dirty="0"/>
              <a:t>for </a:t>
            </a:r>
            <a:r>
              <a:rPr lang="en-AU" b="0" dirty="0" smtClean="0"/>
              <a:t>implementation in both government and Catholic schools.</a:t>
            </a:r>
          </a:p>
          <a:p>
            <a:pPr marL="0" indent="0" algn="ctr">
              <a:buNone/>
            </a:pPr>
            <a:endParaRPr lang="en-AU" b="0" dirty="0" smtClean="0"/>
          </a:p>
          <a:p>
            <a:pPr marL="0" indent="0" algn="ctr">
              <a:buNone/>
            </a:pPr>
            <a:r>
              <a:rPr lang="en-AU" b="0" dirty="0" smtClean="0"/>
              <a:t>Independent schools will be guided by their school.</a:t>
            </a:r>
            <a:endParaRPr lang="en-AU" b="0" dirty="0"/>
          </a:p>
        </p:txBody>
      </p:sp>
    </p:spTree>
    <p:extLst>
      <p:ext uri="{BB962C8B-B14F-4D97-AF65-F5344CB8AC3E}">
        <p14:creationId xmlns:p14="http://schemas.microsoft.com/office/powerpoint/2010/main" val="363875710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91A1-600B-F34D-BF78-356406F50059}"/>
              </a:ext>
            </a:extLst>
          </p:cNvPr>
          <p:cNvSpPr>
            <a:spLocks noGrp="1"/>
          </p:cNvSpPr>
          <p:nvPr>
            <p:ph type="title"/>
          </p:nvPr>
        </p:nvSpPr>
        <p:spPr/>
        <p:txBody>
          <a:bodyPr/>
          <a:lstStyle/>
          <a:p>
            <a:pPr algn="ctr"/>
            <a:r>
              <a:rPr lang="en-US" dirty="0" smtClean="0"/>
              <a:t>Contact</a:t>
            </a:r>
            <a:r>
              <a:rPr lang="en-US" sz="2400" dirty="0" smtClean="0"/>
              <a:t> </a:t>
            </a:r>
            <a:endParaRPr lang="en-US" sz="2400" dirty="0"/>
          </a:p>
        </p:txBody>
      </p:sp>
      <p:sp>
        <p:nvSpPr>
          <p:cNvPr id="3" name="Content Placeholder 2">
            <a:extLst>
              <a:ext uri="{FF2B5EF4-FFF2-40B4-BE49-F238E27FC236}">
                <a16:creationId xmlns:a16="http://schemas.microsoft.com/office/drawing/2014/main" id="{E281C7E7-5D90-CB47-A613-150F2E4BC578}"/>
              </a:ext>
            </a:extLst>
          </p:cNvPr>
          <p:cNvSpPr>
            <a:spLocks noGrp="1"/>
          </p:cNvSpPr>
          <p:nvPr>
            <p:ph idx="1"/>
          </p:nvPr>
        </p:nvSpPr>
        <p:spPr/>
        <p:txBody>
          <a:bodyPr/>
          <a:lstStyle/>
          <a:p>
            <a:pPr marL="204788" indent="0" algn="ctr">
              <a:spcBef>
                <a:spcPts val="882"/>
              </a:spcBef>
              <a:buNone/>
            </a:pPr>
            <a:r>
              <a:rPr lang="en-US" sz="2000" b="0" dirty="0"/>
              <a:t>For any questions concerning the EAL curriculum, please </a:t>
            </a:r>
            <a:r>
              <a:rPr lang="en-US" sz="2000" b="0" dirty="0" smtClean="0"/>
              <a:t>contact me:</a:t>
            </a:r>
            <a:r>
              <a:rPr lang="en-US" sz="2000" b="0" dirty="0"/>
              <a:t/>
            </a:r>
            <a:br>
              <a:rPr lang="en-US" sz="2000" b="0" dirty="0"/>
            </a:br>
            <a:endParaRPr lang="en-US" sz="2000" b="0" dirty="0"/>
          </a:p>
          <a:p>
            <a:pPr marL="204788" indent="0" algn="ctr">
              <a:spcBef>
                <a:spcPts val="882"/>
              </a:spcBef>
              <a:buNone/>
            </a:pPr>
            <a:r>
              <a:rPr lang="en-US" sz="2000" b="0" dirty="0"/>
              <a:t>Kellie Heintz, EAL Curriculum Manager, </a:t>
            </a:r>
            <a:r>
              <a:rPr lang="en-US" sz="2000" b="0" dirty="0" smtClean="0"/>
              <a:t>VCAA</a:t>
            </a:r>
          </a:p>
          <a:p>
            <a:pPr marL="204788" indent="0" algn="ctr">
              <a:spcBef>
                <a:spcPts val="882"/>
              </a:spcBef>
              <a:buNone/>
            </a:pPr>
            <a:r>
              <a:rPr lang="en-US" sz="2000" b="0" dirty="0"/>
              <a:t/>
            </a:r>
            <a:br>
              <a:rPr lang="en-US" sz="2000" b="0" dirty="0"/>
            </a:br>
            <a:r>
              <a:rPr lang="en-US" sz="2000" b="0" dirty="0" smtClean="0">
                <a:hlinkClick r:id="rId3"/>
              </a:rPr>
              <a:t>Kellie.Heintz@education.vic.gov.au</a:t>
            </a:r>
            <a:endParaRPr lang="en-US" sz="1800" dirty="0" smtClean="0"/>
          </a:p>
          <a:p>
            <a:pPr marL="204788" indent="0" algn="ctr">
              <a:spcBef>
                <a:spcPts val="882"/>
              </a:spcBef>
              <a:buNone/>
            </a:pPr>
            <a:r>
              <a:rPr lang="en-US" sz="1800" b="0" dirty="0" smtClean="0"/>
              <a:t>or</a:t>
            </a:r>
          </a:p>
          <a:p>
            <a:pPr marL="204788" indent="0" algn="ctr">
              <a:spcBef>
                <a:spcPts val="882"/>
              </a:spcBef>
              <a:buNone/>
            </a:pPr>
            <a:r>
              <a:rPr lang="en-US" sz="1800" b="0" dirty="0" smtClean="0">
                <a:hlinkClick r:id="rId4"/>
              </a:rPr>
              <a:t>eal@education.vic.gov.au</a:t>
            </a:r>
            <a:endParaRPr lang="en-US" sz="1800" b="0" dirty="0" smtClean="0"/>
          </a:p>
          <a:p>
            <a:pPr marL="204788" indent="0" algn="ctr">
              <a:spcBef>
                <a:spcPts val="882"/>
              </a:spcBef>
              <a:buNone/>
            </a:pPr>
            <a:r>
              <a:rPr lang="en-US" sz="2400" dirty="0"/>
              <a:t/>
            </a:r>
            <a:br>
              <a:rPr lang="en-US" sz="2400" dirty="0"/>
            </a:br>
            <a:endParaRPr lang="en-US" sz="1050" b="0" dirty="0"/>
          </a:p>
          <a:p>
            <a:pPr marL="204788" indent="0" algn="ctr">
              <a:spcBef>
                <a:spcPts val="0"/>
              </a:spcBef>
              <a:buNone/>
            </a:pPr>
            <a:endParaRPr lang="en-US" sz="1050" b="0" dirty="0"/>
          </a:p>
          <a:p>
            <a:pPr marL="204788" indent="0" algn="ctr">
              <a:spcBef>
                <a:spcPts val="0"/>
              </a:spcBef>
              <a:buNone/>
            </a:pPr>
            <a:endParaRPr lang="en-US" sz="1050" b="0" dirty="0"/>
          </a:p>
          <a:p>
            <a:pPr marL="204788" indent="0" algn="ctr">
              <a:spcBef>
                <a:spcPts val="882"/>
              </a:spcBef>
              <a:buNone/>
            </a:pPr>
            <a:r>
              <a:rPr lang="en-US" sz="1050" b="0" dirty="0"/>
              <a:t> </a:t>
            </a:r>
          </a:p>
        </p:txBody>
      </p:sp>
    </p:spTree>
    <p:extLst>
      <p:ext uri="{BB962C8B-B14F-4D97-AF65-F5344CB8AC3E}">
        <p14:creationId xmlns:p14="http://schemas.microsoft.com/office/powerpoint/2010/main" val="37889939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Using the EAL Curriculum</a:t>
            </a:r>
            <a:endParaRPr lang="en-AU" dirty="0"/>
          </a:p>
        </p:txBody>
      </p:sp>
      <p:sp>
        <p:nvSpPr>
          <p:cNvPr id="3" name="Content Placeholder 2"/>
          <p:cNvSpPr>
            <a:spLocks noGrp="1"/>
          </p:cNvSpPr>
          <p:nvPr>
            <p:ph idx="1"/>
          </p:nvPr>
        </p:nvSpPr>
        <p:spPr/>
        <p:txBody>
          <a:bodyPr/>
          <a:lstStyle/>
          <a:p>
            <a:pPr marL="0" indent="0">
              <a:buNone/>
            </a:pPr>
            <a:r>
              <a:rPr lang="en-AU" sz="1800" b="0" dirty="0" smtClean="0"/>
              <a:t>All teachers are responsible for teaching EAL learners in their subject areas, this involves: </a:t>
            </a:r>
          </a:p>
          <a:p>
            <a:pPr marL="0" indent="0">
              <a:buNone/>
            </a:pPr>
            <a:endParaRPr lang="en-AU" sz="1800" b="0" dirty="0" smtClean="0"/>
          </a:p>
          <a:p>
            <a:r>
              <a:rPr lang="en-AU" sz="1800" b="0" dirty="0" smtClean="0"/>
              <a:t>understanding </a:t>
            </a:r>
            <a:r>
              <a:rPr lang="en-AU" sz="1800" b="0" dirty="0"/>
              <a:t>the proficiency levels of their EAL students</a:t>
            </a:r>
          </a:p>
          <a:p>
            <a:r>
              <a:rPr lang="en-AU" sz="1800" b="0" dirty="0"/>
              <a:t>f</a:t>
            </a:r>
            <a:r>
              <a:rPr lang="en-AU" sz="1800" b="0" dirty="0" smtClean="0"/>
              <a:t>ocusing </a:t>
            </a:r>
            <a:r>
              <a:rPr lang="en-AU" sz="1800" b="0" dirty="0"/>
              <a:t>on the content-specific language students need to access the content of their learning areas</a:t>
            </a:r>
          </a:p>
          <a:p>
            <a:r>
              <a:rPr lang="en-AU" sz="1800" b="0" dirty="0" smtClean="0"/>
              <a:t>being able </a:t>
            </a:r>
            <a:r>
              <a:rPr lang="en-AU" sz="1800" b="0" dirty="0"/>
              <a:t>to plan for and support the language learning of EAL students in order to support their understanding of the different content</a:t>
            </a:r>
          </a:p>
          <a:p>
            <a:pPr marL="0" indent="0">
              <a:buNone/>
            </a:pPr>
            <a:endParaRPr lang="en-AU" dirty="0"/>
          </a:p>
        </p:txBody>
      </p:sp>
    </p:spTree>
    <p:extLst>
      <p:ext uri="{BB962C8B-B14F-4D97-AF65-F5344CB8AC3E}">
        <p14:creationId xmlns:p14="http://schemas.microsoft.com/office/powerpoint/2010/main" val="30951794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What does this mean for schools?</a:t>
            </a:r>
          </a:p>
        </p:txBody>
      </p:sp>
      <p:sp>
        <p:nvSpPr>
          <p:cNvPr id="3" name="Content Placeholder 2"/>
          <p:cNvSpPr>
            <a:spLocks noGrp="1"/>
          </p:cNvSpPr>
          <p:nvPr>
            <p:ph idx="1"/>
          </p:nvPr>
        </p:nvSpPr>
        <p:spPr/>
        <p:txBody>
          <a:bodyPr/>
          <a:lstStyle/>
          <a:p>
            <a:r>
              <a:rPr lang="en-AU" sz="1600" b="0" dirty="0"/>
              <a:t>The </a:t>
            </a:r>
            <a:r>
              <a:rPr lang="en-AU" sz="1600" b="0" dirty="0">
                <a:solidFill>
                  <a:srgbClr val="FF0000"/>
                </a:solidFill>
              </a:rPr>
              <a:t>whole</a:t>
            </a:r>
            <a:r>
              <a:rPr lang="en-AU" sz="1600" b="0" dirty="0"/>
              <a:t> school is responsible for planning and implementing the new EAL curriculum.</a:t>
            </a:r>
          </a:p>
          <a:p>
            <a:pPr marL="0" indent="0">
              <a:buNone/>
            </a:pPr>
            <a:endParaRPr lang="en-AU" sz="1600" b="0" dirty="0"/>
          </a:p>
          <a:p>
            <a:r>
              <a:rPr lang="en-AU" sz="1600" b="0" dirty="0"/>
              <a:t>The expertise of specialist EAL teachers needs to be drawn upon.</a:t>
            </a:r>
          </a:p>
          <a:p>
            <a:endParaRPr lang="en-AU" sz="1600" b="0" dirty="0"/>
          </a:p>
          <a:p>
            <a:r>
              <a:rPr lang="en-AU" sz="1600" b="0" dirty="0"/>
              <a:t>Specialist EAL teachers will need time to work with teachers of EAL students</a:t>
            </a:r>
            <a:r>
              <a:rPr lang="en-AU" sz="1600" b="0" dirty="0" smtClean="0"/>
              <a:t>.</a:t>
            </a:r>
          </a:p>
          <a:p>
            <a:endParaRPr lang="en-AU" sz="1600" b="0" dirty="0"/>
          </a:p>
          <a:p>
            <a:r>
              <a:rPr lang="en-AU" sz="1600" b="0" dirty="0" smtClean="0"/>
              <a:t>In the absence of an EAL specialist, the literacy leader or English leader may need to take the lead with support from their school.</a:t>
            </a:r>
          </a:p>
          <a:p>
            <a:pPr marL="0" indent="0">
              <a:buNone/>
            </a:pPr>
            <a:endParaRPr lang="en-AU" sz="2000" b="0" dirty="0"/>
          </a:p>
        </p:txBody>
      </p:sp>
    </p:spTree>
    <p:extLst>
      <p:ext uri="{BB962C8B-B14F-4D97-AF65-F5344CB8AC3E}">
        <p14:creationId xmlns:p14="http://schemas.microsoft.com/office/powerpoint/2010/main" val="29960438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F22B-E6D9-488E-8FAB-2089899A174A}"/>
              </a:ext>
            </a:extLst>
          </p:cNvPr>
          <p:cNvSpPr>
            <a:spLocks noGrp="1"/>
          </p:cNvSpPr>
          <p:nvPr>
            <p:ph type="title"/>
          </p:nvPr>
        </p:nvSpPr>
        <p:spPr>
          <a:xfrm>
            <a:off x="215516" y="62753"/>
            <a:ext cx="8712968" cy="857250"/>
          </a:xfrm>
        </p:spPr>
        <p:txBody>
          <a:bodyPr/>
          <a:lstStyle/>
          <a:p>
            <a:pPr algn="ctr"/>
            <a:r>
              <a:rPr lang="en-US" sz="3200" dirty="0" smtClean="0"/>
              <a:t>Step 1: some considerations </a:t>
            </a:r>
            <a:endParaRPr lang="en-AU" sz="3200" dirty="0"/>
          </a:p>
        </p:txBody>
      </p:sp>
      <p:sp>
        <p:nvSpPr>
          <p:cNvPr id="3" name="Content Placeholder 2">
            <a:extLst>
              <a:ext uri="{FF2B5EF4-FFF2-40B4-BE49-F238E27FC236}">
                <a16:creationId xmlns:a16="http://schemas.microsoft.com/office/drawing/2014/main" id="{B2A6057F-0874-47E2-91B5-4F753DDA0981}"/>
              </a:ext>
            </a:extLst>
          </p:cNvPr>
          <p:cNvSpPr>
            <a:spLocks noGrp="1"/>
          </p:cNvSpPr>
          <p:nvPr>
            <p:ph idx="1"/>
          </p:nvPr>
        </p:nvSpPr>
        <p:spPr>
          <a:xfrm>
            <a:off x="215516" y="904690"/>
            <a:ext cx="8712968" cy="3539267"/>
          </a:xfrm>
        </p:spPr>
        <p:txBody>
          <a:bodyPr/>
          <a:lstStyle/>
          <a:p>
            <a:pPr marL="0" indent="0">
              <a:buNone/>
            </a:pPr>
            <a:r>
              <a:rPr lang="en-US" sz="1600" dirty="0" smtClean="0"/>
              <a:t>Evaluating </a:t>
            </a:r>
            <a:r>
              <a:rPr lang="en-US" sz="1600" dirty="0"/>
              <a:t>current EAL teaching and learning programs </a:t>
            </a:r>
            <a:endParaRPr lang="en-US" sz="1600" dirty="0" smtClean="0"/>
          </a:p>
          <a:p>
            <a:pPr marL="0" indent="0">
              <a:buNone/>
            </a:pPr>
            <a:endParaRPr lang="en-US" sz="1600" dirty="0"/>
          </a:p>
          <a:p>
            <a:r>
              <a:rPr lang="en-US" sz="1600" b="0" dirty="0"/>
              <a:t>How well is the school’s current EAL teaching and learning program differentiated to support EAL student learning? </a:t>
            </a:r>
            <a:endParaRPr lang="en-US" sz="1600" b="0" dirty="0" smtClean="0"/>
          </a:p>
          <a:p>
            <a:pPr marL="0" indent="0">
              <a:buNone/>
            </a:pPr>
            <a:endParaRPr lang="en-US" sz="1600" b="0" dirty="0"/>
          </a:p>
          <a:p>
            <a:r>
              <a:rPr lang="en-US" sz="1600" b="0" dirty="0"/>
              <a:t>How well is the current EAL teaching and learning program aligned to the new EAL curriculum? </a:t>
            </a:r>
            <a:endParaRPr lang="en-US" sz="1600" b="0" dirty="0" smtClean="0"/>
          </a:p>
          <a:p>
            <a:pPr marL="0" indent="0">
              <a:buNone/>
            </a:pPr>
            <a:endParaRPr lang="en-US" sz="1600" b="0" dirty="0"/>
          </a:p>
          <a:p>
            <a:r>
              <a:rPr lang="en-US" sz="1600" b="0" dirty="0" smtClean="0"/>
              <a:t>What roles will </a:t>
            </a:r>
            <a:r>
              <a:rPr lang="en-US" sz="1600" b="0" dirty="0"/>
              <a:t>the specialist EAL </a:t>
            </a:r>
            <a:r>
              <a:rPr lang="en-US" sz="1600" b="0" dirty="0" smtClean="0"/>
              <a:t>teacher, classroom </a:t>
            </a:r>
            <a:r>
              <a:rPr lang="en-US" sz="1600" b="0" dirty="0"/>
              <a:t>teachers </a:t>
            </a:r>
            <a:r>
              <a:rPr lang="en-US" sz="1600" b="0" dirty="0" smtClean="0"/>
              <a:t>and subject teachers play in the implementation of the new curriculum?</a:t>
            </a:r>
            <a:endParaRPr lang="en-US" sz="1600" b="0" dirty="0"/>
          </a:p>
          <a:p>
            <a:endParaRPr lang="en-AU" dirty="0"/>
          </a:p>
        </p:txBody>
      </p:sp>
    </p:spTree>
    <p:extLst>
      <p:ext uri="{BB962C8B-B14F-4D97-AF65-F5344CB8AC3E}">
        <p14:creationId xmlns:p14="http://schemas.microsoft.com/office/powerpoint/2010/main" val="19751303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F22B-E6D9-488E-8FAB-2089899A174A}"/>
              </a:ext>
            </a:extLst>
          </p:cNvPr>
          <p:cNvSpPr>
            <a:spLocks noGrp="1"/>
          </p:cNvSpPr>
          <p:nvPr>
            <p:ph type="title"/>
          </p:nvPr>
        </p:nvSpPr>
        <p:spPr/>
        <p:txBody>
          <a:bodyPr/>
          <a:lstStyle/>
          <a:p>
            <a:pPr algn="ctr"/>
            <a:r>
              <a:rPr lang="en-AU" sz="3200" dirty="0" smtClean="0"/>
              <a:t>Step 2: some considerations</a:t>
            </a:r>
            <a:endParaRPr lang="en-AU" sz="3200" dirty="0"/>
          </a:p>
        </p:txBody>
      </p:sp>
      <p:sp>
        <p:nvSpPr>
          <p:cNvPr id="3" name="Content Placeholder 2">
            <a:extLst>
              <a:ext uri="{FF2B5EF4-FFF2-40B4-BE49-F238E27FC236}">
                <a16:creationId xmlns:a16="http://schemas.microsoft.com/office/drawing/2014/main" id="{B2A6057F-0874-47E2-91B5-4F753DDA0981}"/>
              </a:ext>
            </a:extLst>
          </p:cNvPr>
          <p:cNvSpPr>
            <a:spLocks noGrp="1"/>
          </p:cNvSpPr>
          <p:nvPr>
            <p:ph idx="1"/>
          </p:nvPr>
        </p:nvSpPr>
        <p:spPr/>
        <p:txBody>
          <a:bodyPr/>
          <a:lstStyle/>
          <a:p>
            <a:pPr marL="0" indent="0">
              <a:buNone/>
            </a:pPr>
            <a:r>
              <a:rPr lang="en-US" sz="1400" b="0" dirty="0" smtClean="0"/>
              <a:t>As a whole, the school will need to consider:</a:t>
            </a:r>
          </a:p>
          <a:p>
            <a:pPr marL="0" indent="0">
              <a:buNone/>
            </a:pPr>
            <a:endParaRPr lang="en-US" sz="1400" b="0" dirty="0" smtClean="0"/>
          </a:p>
          <a:p>
            <a:r>
              <a:rPr lang="en-US" sz="1400" b="0" dirty="0"/>
              <a:t>t</a:t>
            </a:r>
            <a:r>
              <a:rPr lang="en-US" sz="1400" b="0" dirty="0" smtClean="0"/>
              <a:t>he current forms of assessment used for EAL learners</a:t>
            </a:r>
            <a:endParaRPr lang="en-US" sz="1400" b="0" dirty="0"/>
          </a:p>
          <a:p>
            <a:endParaRPr lang="en-US" sz="1400" b="0" dirty="0"/>
          </a:p>
          <a:p>
            <a:r>
              <a:rPr lang="en-US" sz="1400" b="0" dirty="0"/>
              <a:t>t</a:t>
            </a:r>
            <a:r>
              <a:rPr lang="en-US" sz="1400" b="0" dirty="0" smtClean="0"/>
              <a:t>he pedagogical </a:t>
            </a:r>
            <a:r>
              <a:rPr lang="en-US" sz="1400" b="0" dirty="0"/>
              <a:t>knowledge </a:t>
            </a:r>
            <a:r>
              <a:rPr lang="en-US" sz="1400" b="0" dirty="0" smtClean="0"/>
              <a:t>of teachers and the collective experience of teaching EAL learners</a:t>
            </a:r>
            <a:endParaRPr lang="en-US" sz="1400" b="0" dirty="0"/>
          </a:p>
          <a:p>
            <a:endParaRPr lang="en-US" sz="1400" b="0" dirty="0"/>
          </a:p>
          <a:p>
            <a:r>
              <a:rPr lang="en-US" sz="1400" b="0" dirty="0" smtClean="0"/>
              <a:t>the structure and flexibility of teaching plans to accommodate the EAL learners</a:t>
            </a:r>
            <a:endParaRPr lang="en-US" sz="1400" b="0" dirty="0"/>
          </a:p>
          <a:p>
            <a:endParaRPr lang="en-US" sz="1400" b="0" dirty="0"/>
          </a:p>
          <a:p>
            <a:r>
              <a:rPr lang="en-US" sz="1400" b="0" dirty="0"/>
              <a:t>t</a:t>
            </a:r>
            <a:r>
              <a:rPr lang="en-US" sz="1400" b="0" dirty="0" smtClean="0"/>
              <a:t>he current whole-school </a:t>
            </a:r>
            <a:r>
              <a:rPr lang="en-US" sz="1400" b="0" dirty="0"/>
              <a:t>EAL </a:t>
            </a:r>
            <a:r>
              <a:rPr lang="en-US" sz="1400" b="0" dirty="0" smtClean="0"/>
              <a:t>approach and the adjustments that are required</a:t>
            </a:r>
            <a:endParaRPr lang="en-US" sz="1400" b="0" dirty="0"/>
          </a:p>
          <a:p>
            <a:endParaRPr lang="en-US" sz="1400" b="0" dirty="0"/>
          </a:p>
          <a:p>
            <a:r>
              <a:rPr lang="en-US" sz="1400" b="0" dirty="0"/>
              <a:t>t</a:t>
            </a:r>
            <a:r>
              <a:rPr lang="en-US" sz="1400" b="0" dirty="0" smtClean="0"/>
              <a:t>he way the new curriculum aligns </a:t>
            </a:r>
            <a:r>
              <a:rPr lang="en-US" sz="1400" b="0" dirty="0"/>
              <a:t>to other school initiatives</a:t>
            </a:r>
          </a:p>
        </p:txBody>
      </p:sp>
    </p:spTree>
    <p:extLst>
      <p:ext uri="{BB962C8B-B14F-4D97-AF65-F5344CB8AC3E}">
        <p14:creationId xmlns:p14="http://schemas.microsoft.com/office/powerpoint/2010/main" val="24145319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6097-C62F-4FA2-B4B2-55F80F80CB02}"/>
              </a:ext>
            </a:extLst>
          </p:cNvPr>
          <p:cNvSpPr>
            <a:spLocks noGrp="1"/>
          </p:cNvSpPr>
          <p:nvPr>
            <p:ph type="title"/>
          </p:nvPr>
        </p:nvSpPr>
        <p:spPr>
          <a:xfrm>
            <a:off x="179512" y="0"/>
            <a:ext cx="8712968" cy="857250"/>
          </a:xfrm>
        </p:spPr>
        <p:txBody>
          <a:bodyPr/>
          <a:lstStyle/>
          <a:p>
            <a:pPr algn="ctr"/>
            <a:r>
              <a:rPr lang="en-US" sz="3200" dirty="0" smtClean="0"/>
              <a:t>Step </a:t>
            </a:r>
            <a:r>
              <a:rPr lang="en-US" sz="3200" dirty="0"/>
              <a:t>3: </a:t>
            </a:r>
            <a:r>
              <a:rPr lang="en-US" sz="3200" dirty="0" smtClean="0"/>
              <a:t>some considerations </a:t>
            </a:r>
            <a:endParaRPr lang="en-AU" sz="3200" dirty="0"/>
          </a:p>
        </p:txBody>
      </p:sp>
      <p:sp>
        <p:nvSpPr>
          <p:cNvPr id="3" name="Content Placeholder 2">
            <a:extLst>
              <a:ext uri="{FF2B5EF4-FFF2-40B4-BE49-F238E27FC236}">
                <a16:creationId xmlns:a16="http://schemas.microsoft.com/office/drawing/2014/main" id="{EBCB58A6-C895-4E3E-89E0-D3F76F921209}"/>
              </a:ext>
            </a:extLst>
          </p:cNvPr>
          <p:cNvSpPr>
            <a:spLocks noGrp="1"/>
          </p:cNvSpPr>
          <p:nvPr>
            <p:ph idx="1"/>
          </p:nvPr>
        </p:nvSpPr>
        <p:spPr>
          <a:xfrm>
            <a:off x="184666" y="699542"/>
            <a:ext cx="8712968" cy="3816424"/>
          </a:xfrm>
        </p:spPr>
        <p:txBody>
          <a:bodyPr/>
          <a:lstStyle/>
          <a:p>
            <a:pPr marL="0" indent="0">
              <a:buNone/>
            </a:pPr>
            <a:r>
              <a:rPr lang="en-AU" sz="2000" b="0" dirty="0" smtClean="0"/>
              <a:t>As a whole, the school will also need to consider:</a:t>
            </a:r>
          </a:p>
          <a:p>
            <a:pPr marL="0" indent="0">
              <a:buNone/>
            </a:pPr>
            <a:endParaRPr lang="en-AU" sz="2000" b="0" dirty="0" smtClean="0"/>
          </a:p>
          <a:p>
            <a:r>
              <a:rPr lang="en-AU" sz="2000" b="0" dirty="0" smtClean="0"/>
              <a:t>what </a:t>
            </a:r>
            <a:r>
              <a:rPr lang="en-AU" sz="2000" b="0" dirty="0"/>
              <a:t>needs to be </a:t>
            </a:r>
            <a:r>
              <a:rPr lang="en-AU" sz="2000" b="0" dirty="0" smtClean="0"/>
              <a:t>changed </a:t>
            </a:r>
            <a:r>
              <a:rPr lang="en-AU" sz="2000" b="0" dirty="0"/>
              <a:t>about reporting on EAL student </a:t>
            </a:r>
            <a:r>
              <a:rPr lang="en-AU" sz="2000" b="0" dirty="0" smtClean="0"/>
              <a:t>learning</a:t>
            </a:r>
            <a:endParaRPr lang="en-AU" sz="2000" b="0" dirty="0"/>
          </a:p>
          <a:p>
            <a:pPr marL="0" indent="0">
              <a:buNone/>
            </a:pPr>
            <a:endParaRPr lang="en-US" sz="2000" b="0" dirty="0" smtClean="0"/>
          </a:p>
          <a:p>
            <a:r>
              <a:rPr lang="en-US" sz="2000" b="0" dirty="0" smtClean="0"/>
              <a:t>ways </a:t>
            </a:r>
            <a:r>
              <a:rPr lang="en-US" sz="2000" b="0" dirty="0"/>
              <a:t>to provide resources to support teachers in their development and planning, for example, providing time for collaboration and the sharing of expertise or supporting attendance at relevant professional learning events. </a:t>
            </a:r>
          </a:p>
          <a:p>
            <a:pPr marL="0" indent="0">
              <a:buNone/>
            </a:pPr>
            <a:endParaRPr lang="en-US" sz="2000" b="0" dirty="0"/>
          </a:p>
        </p:txBody>
      </p:sp>
    </p:spTree>
    <p:extLst>
      <p:ext uri="{BB962C8B-B14F-4D97-AF65-F5344CB8AC3E}">
        <p14:creationId xmlns:p14="http://schemas.microsoft.com/office/powerpoint/2010/main" val="360577946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VCAA Powerpoint Template">
  <a:themeElements>
    <a:clrScheme name="F-10">
      <a:dk1>
        <a:srgbClr val="000000"/>
      </a:dk1>
      <a:lt1>
        <a:srgbClr val="FFFFFF"/>
      </a:lt1>
      <a:dk2>
        <a:srgbClr val="000000"/>
      </a:dk2>
      <a:lt2>
        <a:srgbClr val="808080"/>
      </a:lt2>
      <a:accent1>
        <a:srgbClr val="5179BB"/>
      </a:accent1>
      <a:accent2>
        <a:srgbClr val="0096DF"/>
      </a:accent2>
      <a:accent3>
        <a:srgbClr val="FFFFFF"/>
      </a:accent3>
      <a:accent4>
        <a:srgbClr val="000000"/>
      </a:accent4>
      <a:accent5>
        <a:srgbClr val="5179BB"/>
      </a:accent5>
      <a:accent6>
        <a:srgbClr val="0096DF"/>
      </a:accent6>
      <a:hlink>
        <a:srgbClr val="5179BB"/>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F4E8E6-2C1E-4D78-BB85-4E5FB81F4080}">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9BB17B97-3D03-4FAE-B572-40A9B561C76E}">
  <ds:schemaRefs>
    <ds:schemaRef ds:uri="http://schemas.microsoft.com/sharepoint/v3/contenttype/forms"/>
  </ds:schemaRefs>
</ds:datastoreItem>
</file>

<file path=customXml/itemProps3.xml><?xml version="1.0" encoding="utf-8"?>
<ds:datastoreItem xmlns:ds="http://schemas.openxmlformats.org/officeDocument/2006/customXml" ds:itemID="{2385B9ED-0269-4DDA-8C15-BEEC742C4006}"/>
</file>

<file path=docProps/app.xml><?xml version="1.0" encoding="utf-8"?>
<Properties xmlns="http://schemas.openxmlformats.org/officeDocument/2006/extended-properties" xmlns:vt="http://schemas.openxmlformats.org/officeDocument/2006/docPropsVTypes">
  <Template>VCAA Powerpoint Template</Template>
  <TotalTime>445</TotalTime>
  <Words>2671</Words>
  <Application>Microsoft Office PowerPoint</Application>
  <PresentationFormat>On-screen Show (16:9)</PresentationFormat>
  <Paragraphs>312</Paragraphs>
  <Slides>40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Narrow</vt:lpstr>
      <vt:lpstr>Calibri</vt:lpstr>
      <vt:lpstr>Times New Roman</vt:lpstr>
      <vt:lpstr>Verdana</vt:lpstr>
      <vt:lpstr>Wingdings</vt:lpstr>
      <vt:lpstr>VCAA Powerpoint Template</vt:lpstr>
      <vt:lpstr>Victorian Curriculum: F-10 English as an Additional Language (EAL)</vt:lpstr>
      <vt:lpstr>Acknowledgment of Country</vt:lpstr>
      <vt:lpstr>Introduction</vt:lpstr>
      <vt:lpstr>2021</vt:lpstr>
      <vt:lpstr>Using the EAL Curriculum</vt:lpstr>
      <vt:lpstr>What does this mean for schools?</vt:lpstr>
      <vt:lpstr>Step 1: some considerations </vt:lpstr>
      <vt:lpstr>Step 2: some considerations</vt:lpstr>
      <vt:lpstr>Step 3: some considerations </vt:lpstr>
      <vt:lpstr>What might this look like?</vt:lpstr>
      <vt:lpstr>Collaboration</vt:lpstr>
      <vt:lpstr>A curriculum across all learning areas</vt:lpstr>
      <vt:lpstr>Example of teaching content specific language in Science  </vt:lpstr>
      <vt:lpstr>Example of teaching content specific language in PE</vt:lpstr>
      <vt:lpstr>Secondary English/EAL teachers</vt:lpstr>
      <vt:lpstr>Secondary school subject teachers</vt:lpstr>
      <vt:lpstr>EAL Curriculum-content</vt:lpstr>
      <vt:lpstr>Components of the curriculum</vt:lpstr>
      <vt:lpstr>F-10 EAL Pathways</vt:lpstr>
      <vt:lpstr>The pathways</vt:lpstr>
      <vt:lpstr>Understanding the pathways</vt:lpstr>
      <vt:lpstr>Understanding the pathways</vt:lpstr>
      <vt:lpstr>Understanding the pathways</vt:lpstr>
      <vt:lpstr>Pathways and levels</vt:lpstr>
      <vt:lpstr>Learning in EAL</vt:lpstr>
      <vt:lpstr>Strands and sub-strands</vt:lpstr>
      <vt:lpstr>Content Descriptions</vt:lpstr>
      <vt:lpstr>Content Descriptions</vt:lpstr>
      <vt:lpstr>Content Descriptions</vt:lpstr>
      <vt:lpstr>Elaborations</vt:lpstr>
      <vt:lpstr>Elaborations</vt:lpstr>
      <vt:lpstr>Achievement standards</vt:lpstr>
      <vt:lpstr>Navigating the EAL Curriculum</vt:lpstr>
      <vt:lpstr>An online tour of the curriculum</vt:lpstr>
      <vt:lpstr>Plurilingualism</vt:lpstr>
      <vt:lpstr>Plurilingual strategies</vt:lpstr>
      <vt:lpstr>Plurilingual strategies</vt:lpstr>
      <vt:lpstr>Plurilingualism at work</vt:lpstr>
      <vt:lpstr>Coming in October</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Unpacking the curriculum for new teachers of EAL</dc:title>
  <dc:creator>Derek Tolan</dc:creator>
  <cp:keywords>English as an additional language, implementation, new teachers</cp:keywords>
  <cp:lastModifiedBy>Fisher, Peter P</cp:lastModifiedBy>
  <cp:revision>64</cp:revision>
  <dcterms:created xsi:type="dcterms:W3CDTF">2019-11-06T22:47:18Z</dcterms:created>
  <dcterms:modified xsi:type="dcterms:W3CDTF">2020-09-07T03:13:20Z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