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257" r:id="rId5"/>
    <p:sldId id="324" r:id="rId6"/>
    <p:sldId id="312" r:id="rId7"/>
    <p:sldId id="266" r:id="rId8"/>
    <p:sldId id="293" r:id="rId9"/>
    <p:sldId id="299" r:id="rId10"/>
    <p:sldId id="316" r:id="rId11"/>
    <p:sldId id="317" r:id="rId12"/>
    <p:sldId id="318" r:id="rId13"/>
    <p:sldId id="319" r:id="rId14"/>
    <p:sldId id="320" r:id="rId15"/>
    <p:sldId id="321" r:id="rId16"/>
    <p:sldId id="322" r:id="rId17"/>
    <p:sldId id="270" r:id="rId18"/>
    <p:sldId id="301" r:id="rId19"/>
    <p:sldId id="271" r:id="rId20"/>
    <p:sldId id="272" r:id="rId21"/>
    <p:sldId id="273" r:id="rId22"/>
    <p:sldId id="274" r:id="rId23"/>
    <p:sldId id="305" r:id="rId24"/>
    <p:sldId id="304" r:id="rId25"/>
    <p:sldId id="307" r:id="rId26"/>
    <p:sldId id="306" r:id="rId27"/>
    <p:sldId id="308" r:id="rId28"/>
    <p:sldId id="309" r:id="rId29"/>
    <p:sldId id="288" r:id="rId30"/>
    <p:sldId id="315" r:id="rId31"/>
    <p:sldId id="314" r:id="rId32"/>
    <p:sldId id="292" r:id="rId33"/>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17AB8"/>
    <a:srgbClr val="8DC63F"/>
    <a:srgbClr val="C6006F"/>
    <a:srgbClr val="7F3F98"/>
    <a:srgbClr val="0099E3"/>
    <a:srgbClr val="0099CC"/>
    <a:srgbClr val="306278"/>
    <a:srgbClr val="468EAE"/>
    <a:srgbClr val="6465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2041" autoAdjust="0"/>
    <p:restoredTop sz="90945"/>
  </p:normalViewPr>
  <p:slideViewPr>
    <p:cSldViewPr>
      <p:cViewPr varScale="1">
        <p:scale>
          <a:sx n="83" d="100"/>
          <a:sy n="83" d="100"/>
        </p:scale>
        <p:origin x="936"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80"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E634F0-A54C-4742-BA47-1A748C354947}" type="doc">
      <dgm:prSet loTypeId="urn:microsoft.com/office/officeart/2005/8/layout/process1" loCatId="process" qsTypeId="urn:microsoft.com/office/officeart/2005/8/quickstyle/simple1" qsCatId="simple" csTypeId="urn:microsoft.com/office/officeart/2005/8/colors/accent1_2" csCatId="accent1" phldr="1"/>
      <dgm:spPr/>
    </dgm:pt>
    <dgm:pt modelId="{4FBA3D49-70BC-4A2C-9D08-677CBF3DBC36}">
      <dgm:prSet phldrT="[Text]"/>
      <dgm:spPr/>
      <dgm:t>
        <a:bodyPr/>
        <a:lstStyle/>
        <a:p>
          <a:r>
            <a:rPr lang="en-US" dirty="0" smtClean="0"/>
            <a:t>Speaking &amp; Listening</a:t>
          </a:r>
          <a:endParaRPr lang="en-US" dirty="0"/>
        </a:p>
      </dgm:t>
    </dgm:pt>
    <dgm:pt modelId="{C527465F-A25D-430A-ACCE-4FD45E0ABAFF}" type="parTrans" cxnId="{47CFAB10-2875-4151-AB52-0E2070C23EE5}">
      <dgm:prSet/>
      <dgm:spPr/>
      <dgm:t>
        <a:bodyPr/>
        <a:lstStyle/>
        <a:p>
          <a:endParaRPr lang="en-US"/>
        </a:p>
      </dgm:t>
    </dgm:pt>
    <dgm:pt modelId="{7159B56C-4ED9-4F1A-8496-EF94F2477735}" type="sibTrans" cxnId="{47CFAB10-2875-4151-AB52-0E2070C23EE5}">
      <dgm:prSet/>
      <dgm:spPr>
        <a:noFill/>
      </dgm:spPr>
      <dgm:t>
        <a:bodyPr/>
        <a:lstStyle/>
        <a:p>
          <a:endParaRPr lang="en-US" dirty="0"/>
        </a:p>
      </dgm:t>
    </dgm:pt>
    <dgm:pt modelId="{9ECDAF0A-87F8-4803-9CF1-7D8F223F9057}">
      <dgm:prSet phldrT="[Text]"/>
      <dgm:spPr/>
      <dgm:t>
        <a:bodyPr/>
        <a:lstStyle/>
        <a:p>
          <a:r>
            <a:rPr lang="en-US" dirty="0" smtClean="0"/>
            <a:t>Reading &amp; Viewing</a:t>
          </a:r>
          <a:endParaRPr lang="en-US" dirty="0"/>
        </a:p>
      </dgm:t>
    </dgm:pt>
    <dgm:pt modelId="{7296A06E-D48A-47A8-8DE1-4E51C8CB23FD}" type="parTrans" cxnId="{9F14992F-8DBC-42F1-9D13-A3D74A8A92FD}">
      <dgm:prSet/>
      <dgm:spPr/>
      <dgm:t>
        <a:bodyPr/>
        <a:lstStyle/>
        <a:p>
          <a:endParaRPr lang="en-US"/>
        </a:p>
      </dgm:t>
    </dgm:pt>
    <dgm:pt modelId="{4D3E36BE-9475-4E19-8172-E874C70C3FB2}" type="sibTrans" cxnId="{9F14992F-8DBC-42F1-9D13-A3D74A8A92FD}">
      <dgm:prSet/>
      <dgm:spPr>
        <a:noFill/>
      </dgm:spPr>
      <dgm:t>
        <a:bodyPr/>
        <a:lstStyle/>
        <a:p>
          <a:endParaRPr lang="en-US"/>
        </a:p>
      </dgm:t>
    </dgm:pt>
    <dgm:pt modelId="{6FE90D6C-1D2E-4C72-B724-A3F42BA6B326}">
      <dgm:prSet phldrT="[Text]"/>
      <dgm:spPr/>
      <dgm:t>
        <a:bodyPr/>
        <a:lstStyle/>
        <a:p>
          <a:r>
            <a:rPr lang="en-US" dirty="0" smtClean="0"/>
            <a:t>Writing</a:t>
          </a:r>
          <a:endParaRPr lang="en-US" dirty="0"/>
        </a:p>
      </dgm:t>
    </dgm:pt>
    <dgm:pt modelId="{764A26C4-B28C-4A33-8BDB-E36304735630}" type="parTrans" cxnId="{8698BD9C-B125-4D20-B899-31AC10205C65}">
      <dgm:prSet/>
      <dgm:spPr/>
      <dgm:t>
        <a:bodyPr/>
        <a:lstStyle/>
        <a:p>
          <a:endParaRPr lang="en-US"/>
        </a:p>
      </dgm:t>
    </dgm:pt>
    <dgm:pt modelId="{713D701B-47ED-498F-8FD0-BC7798915BA5}" type="sibTrans" cxnId="{8698BD9C-B125-4D20-B899-31AC10205C65}">
      <dgm:prSet/>
      <dgm:spPr/>
      <dgm:t>
        <a:bodyPr/>
        <a:lstStyle/>
        <a:p>
          <a:endParaRPr lang="en-US"/>
        </a:p>
      </dgm:t>
    </dgm:pt>
    <dgm:pt modelId="{466A65C6-EABE-43CA-9E08-0B76E5719E94}" type="pres">
      <dgm:prSet presAssocID="{14E634F0-A54C-4742-BA47-1A748C354947}" presName="Name0" presStyleCnt="0">
        <dgm:presLayoutVars>
          <dgm:dir/>
          <dgm:resizeHandles val="exact"/>
        </dgm:presLayoutVars>
      </dgm:prSet>
      <dgm:spPr/>
    </dgm:pt>
    <dgm:pt modelId="{C2225E2E-772B-4E00-A3F7-6E07BFD8841E}" type="pres">
      <dgm:prSet presAssocID="{4FBA3D49-70BC-4A2C-9D08-677CBF3DBC36}" presName="node" presStyleLbl="node1" presStyleIdx="0" presStyleCnt="3">
        <dgm:presLayoutVars>
          <dgm:bulletEnabled val="1"/>
        </dgm:presLayoutVars>
      </dgm:prSet>
      <dgm:spPr/>
      <dgm:t>
        <a:bodyPr/>
        <a:lstStyle/>
        <a:p>
          <a:endParaRPr lang="en-US"/>
        </a:p>
      </dgm:t>
    </dgm:pt>
    <dgm:pt modelId="{6A057F8D-12CB-4DEA-826D-DC127C037E91}" type="pres">
      <dgm:prSet presAssocID="{7159B56C-4ED9-4F1A-8496-EF94F2477735}" presName="sibTrans" presStyleLbl="sibTrans2D1" presStyleIdx="0" presStyleCnt="2"/>
      <dgm:spPr/>
      <dgm:t>
        <a:bodyPr/>
        <a:lstStyle/>
        <a:p>
          <a:endParaRPr lang="en-US"/>
        </a:p>
      </dgm:t>
    </dgm:pt>
    <dgm:pt modelId="{E7E69856-95C1-43DB-96A4-B24F67F30E25}" type="pres">
      <dgm:prSet presAssocID="{7159B56C-4ED9-4F1A-8496-EF94F2477735}" presName="connectorText" presStyleLbl="sibTrans2D1" presStyleIdx="0" presStyleCnt="2"/>
      <dgm:spPr/>
      <dgm:t>
        <a:bodyPr/>
        <a:lstStyle/>
        <a:p>
          <a:endParaRPr lang="en-US"/>
        </a:p>
      </dgm:t>
    </dgm:pt>
    <dgm:pt modelId="{8F8E69B9-E296-49B4-B6B6-015FD5134DFC}" type="pres">
      <dgm:prSet presAssocID="{9ECDAF0A-87F8-4803-9CF1-7D8F223F9057}" presName="node" presStyleLbl="node1" presStyleIdx="1" presStyleCnt="3">
        <dgm:presLayoutVars>
          <dgm:bulletEnabled val="1"/>
        </dgm:presLayoutVars>
      </dgm:prSet>
      <dgm:spPr/>
      <dgm:t>
        <a:bodyPr/>
        <a:lstStyle/>
        <a:p>
          <a:endParaRPr lang="en-US"/>
        </a:p>
      </dgm:t>
    </dgm:pt>
    <dgm:pt modelId="{C07B29AA-9246-4D48-A35B-4DFB6D72A0AC}" type="pres">
      <dgm:prSet presAssocID="{4D3E36BE-9475-4E19-8172-E874C70C3FB2}" presName="sibTrans" presStyleLbl="sibTrans2D1" presStyleIdx="1" presStyleCnt="2"/>
      <dgm:spPr/>
      <dgm:t>
        <a:bodyPr/>
        <a:lstStyle/>
        <a:p>
          <a:endParaRPr lang="en-US"/>
        </a:p>
      </dgm:t>
    </dgm:pt>
    <dgm:pt modelId="{87C9F584-62E4-4676-B923-FBC113070A74}" type="pres">
      <dgm:prSet presAssocID="{4D3E36BE-9475-4E19-8172-E874C70C3FB2}" presName="connectorText" presStyleLbl="sibTrans2D1" presStyleIdx="1" presStyleCnt="2"/>
      <dgm:spPr/>
      <dgm:t>
        <a:bodyPr/>
        <a:lstStyle/>
        <a:p>
          <a:endParaRPr lang="en-US"/>
        </a:p>
      </dgm:t>
    </dgm:pt>
    <dgm:pt modelId="{4DE63EB2-0E43-4224-9BB0-006DF3ED1D0D}" type="pres">
      <dgm:prSet presAssocID="{6FE90D6C-1D2E-4C72-B724-A3F42BA6B326}" presName="node" presStyleLbl="node1" presStyleIdx="2" presStyleCnt="3">
        <dgm:presLayoutVars>
          <dgm:bulletEnabled val="1"/>
        </dgm:presLayoutVars>
      </dgm:prSet>
      <dgm:spPr/>
      <dgm:t>
        <a:bodyPr/>
        <a:lstStyle/>
        <a:p>
          <a:endParaRPr lang="en-US"/>
        </a:p>
      </dgm:t>
    </dgm:pt>
  </dgm:ptLst>
  <dgm:cxnLst>
    <dgm:cxn modelId="{8698BD9C-B125-4D20-B899-31AC10205C65}" srcId="{14E634F0-A54C-4742-BA47-1A748C354947}" destId="{6FE90D6C-1D2E-4C72-B724-A3F42BA6B326}" srcOrd="2" destOrd="0" parTransId="{764A26C4-B28C-4A33-8BDB-E36304735630}" sibTransId="{713D701B-47ED-498F-8FD0-BC7798915BA5}"/>
    <dgm:cxn modelId="{6E3851DB-D6A6-49D8-8152-248AE742A96D}" type="presOf" srcId="{4D3E36BE-9475-4E19-8172-E874C70C3FB2}" destId="{C07B29AA-9246-4D48-A35B-4DFB6D72A0AC}" srcOrd="0" destOrd="0" presId="urn:microsoft.com/office/officeart/2005/8/layout/process1"/>
    <dgm:cxn modelId="{64B18D79-C63C-4B6F-9A86-5C0C9355A2D2}" type="presOf" srcId="{7159B56C-4ED9-4F1A-8496-EF94F2477735}" destId="{6A057F8D-12CB-4DEA-826D-DC127C037E91}" srcOrd="0" destOrd="0" presId="urn:microsoft.com/office/officeart/2005/8/layout/process1"/>
    <dgm:cxn modelId="{5C387210-3779-4DAB-B1AC-526B31F5E547}" type="presOf" srcId="{4FBA3D49-70BC-4A2C-9D08-677CBF3DBC36}" destId="{C2225E2E-772B-4E00-A3F7-6E07BFD8841E}" srcOrd="0" destOrd="0" presId="urn:microsoft.com/office/officeart/2005/8/layout/process1"/>
    <dgm:cxn modelId="{9F14992F-8DBC-42F1-9D13-A3D74A8A92FD}" srcId="{14E634F0-A54C-4742-BA47-1A748C354947}" destId="{9ECDAF0A-87F8-4803-9CF1-7D8F223F9057}" srcOrd="1" destOrd="0" parTransId="{7296A06E-D48A-47A8-8DE1-4E51C8CB23FD}" sibTransId="{4D3E36BE-9475-4E19-8172-E874C70C3FB2}"/>
    <dgm:cxn modelId="{41DB4B48-FC71-4E38-BF69-F33C739EB4B5}" type="presOf" srcId="{4D3E36BE-9475-4E19-8172-E874C70C3FB2}" destId="{87C9F584-62E4-4676-B923-FBC113070A74}" srcOrd="1" destOrd="0" presId="urn:microsoft.com/office/officeart/2005/8/layout/process1"/>
    <dgm:cxn modelId="{47CFAB10-2875-4151-AB52-0E2070C23EE5}" srcId="{14E634F0-A54C-4742-BA47-1A748C354947}" destId="{4FBA3D49-70BC-4A2C-9D08-677CBF3DBC36}" srcOrd="0" destOrd="0" parTransId="{C527465F-A25D-430A-ACCE-4FD45E0ABAFF}" sibTransId="{7159B56C-4ED9-4F1A-8496-EF94F2477735}"/>
    <dgm:cxn modelId="{599EDFCF-4776-4B84-9E25-158A54486476}" type="presOf" srcId="{9ECDAF0A-87F8-4803-9CF1-7D8F223F9057}" destId="{8F8E69B9-E296-49B4-B6B6-015FD5134DFC}" srcOrd="0" destOrd="0" presId="urn:microsoft.com/office/officeart/2005/8/layout/process1"/>
    <dgm:cxn modelId="{2B5CF23D-4D93-4587-B5D5-06C172B1F1BB}" type="presOf" srcId="{7159B56C-4ED9-4F1A-8496-EF94F2477735}" destId="{E7E69856-95C1-43DB-96A4-B24F67F30E25}" srcOrd="1" destOrd="0" presId="urn:microsoft.com/office/officeart/2005/8/layout/process1"/>
    <dgm:cxn modelId="{74EF6F8C-1E40-469E-A0A4-58AB4376B1A8}" type="presOf" srcId="{6FE90D6C-1D2E-4C72-B724-A3F42BA6B326}" destId="{4DE63EB2-0E43-4224-9BB0-006DF3ED1D0D}" srcOrd="0" destOrd="0" presId="urn:microsoft.com/office/officeart/2005/8/layout/process1"/>
    <dgm:cxn modelId="{02658223-6F1B-450A-AC60-C5C766B1201E}" type="presOf" srcId="{14E634F0-A54C-4742-BA47-1A748C354947}" destId="{466A65C6-EABE-43CA-9E08-0B76E5719E94}" srcOrd="0" destOrd="0" presId="urn:microsoft.com/office/officeart/2005/8/layout/process1"/>
    <dgm:cxn modelId="{1DDE9DD7-BC89-48A0-9155-2BE541BE17A8}" type="presParOf" srcId="{466A65C6-EABE-43CA-9E08-0B76E5719E94}" destId="{C2225E2E-772B-4E00-A3F7-6E07BFD8841E}" srcOrd="0" destOrd="0" presId="urn:microsoft.com/office/officeart/2005/8/layout/process1"/>
    <dgm:cxn modelId="{A66A09BD-4C33-4E41-B805-959DE295A53F}" type="presParOf" srcId="{466A65C6-EABE-43CA-9E08-0B76E5719E94}" destId="{6A057F8D-12CB-4DEA-826D-DC127C037E91}" srcOrd="1" destOrd="0" presId="urn:microsoft.com/office/officeart/2005/8/layout/process1"/>
    <dgm:cxn modelId="{9C7137EE-FCB7-4F17-97EB-FEF2FF01D99F}" type="presParOf" srcId="{6A057F8D-12CB-4DEA-826D-DC127C037E91}" destId="{E7E69856-95C1-43DB-96A4-B24F67F30E25}" srcOrd="0" destOrd="0" presId="urn:microsoft.com/office/officeart/2005/8/layout/process1"/>
    <dgm:cxn modelId="{0E3BF685-C787-4E10-91A6-BC6049ACD44C}" type="presParOf" srcId="{466A65C6-EABE-43CA-9E08-0B76E5719E94}" destId="{8F8E69B9-E296-49B4-B6B6-015FD5134DFC}" srcOrd="2" destOrd="0" presId="urn:microsoft.com/office/officeart/2005/8/layout/process1"/>
    <dgm:cxn modelId="{BD295D34-3DD9-443A-8F26-3DD04AA7BA05}" type="presParOf" srcId="{466A65C6-EABE-43CA-9E08-0B76E5719E94}" destId="{C07B29AA-9246-4D48-A35B-4DFB6D72A0AC}" srcOrd="3" destOrd="0" presId="urn:microsoft.com/office/officeart/2005/8/layout/process1"/>
    <dgm:cxn modelId="{8CEB59DF-9188-47AC-922E-8DE74643A859}" type="presParOf" srcId="{C07B29AA-9246-4D48-A35B-4DFB6D72A0AC}" destId="{87C9F584-62E4-4676-B923-FBC113070A74}" srcOrd="0" destOrd="0" presId="urn:microsoft.com/office/officeart/2005/8/layout/process1"/>
    <dgm:cxn modelId="{A7FE84D0-7280-40A3-A11B-46F952B3183D}" type="presParOf" srcId="{466A65C6-EABE-43CA-9E08-0B76E5719E94}" destId="{4DE63EB2-0E43-4224-9BB0-006DF3ED1D0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5C43C9-5879-4565-960A-B5E42C1D8524}" type="doc">
      <dgm:prSet loTypeId="urn:microsoft.com/office/officeart/2005/8/layout/process1" loCatId="process" qsTypeId="urn:microsoft.com/office/officeart/2005/8/quickstyle/simple1" qsCatId="simple" csTypeId="urn:microsoft.com/office/officeart/2005/8/colors/accent1_2" csCatId="accent1" phldr="1"/>
      <dgm:spPr/>
    </dgm:pt>
    <dgm:pt modelId="{F604D1F7-978A-42D2-AE62-F701A1102A5E}">
      <dgm:prSet phldrT="[Text]"/>
      <dgm:spPr/>
      <dgm:t>
        <a:bodyPr/>
        <a:lstStyle/>
        <a:p>
          <a:r>
            <a:rPr lang="en-US" b="1" dirty="0" smtClean="0"/>
            <a:t>Communication</a:t>
          </a:r>
          <a:endParaRPr lang="en-US" b="1" dirty="0"/>
        </a:p>
      </dgm:t>
    </dgm:pt>
    <dgm:pt modelId="{9C14E1A6-294F-4C07-B795-A1324DC91F3E}" type="parTrans" cxnId="{89067076-827E-4536-AD96-9C95640AF4AE}">
      <dgm:prSet/>
      <dgm:spPr/>
      <dgm:t>
        <a:bodyPr/>
        <a:lstStyle/>
        <a:p>
          <a:endParaRPr lang="en-US"/>
        </a:p>
      </dgm:t>
    </dgm:pt>
    <dgm:pt modelId="{DA32AC05-B5E4-4CC5-8DE9-836599DFE699}" type="sibTrans" cxnId="{89067076-827E-4536-AD96-9C95640AF4AE}">
      <dgm:prSet/>
      <dgm:spPr>
        <a:noFill/>
      </dgm:spPr>
      <dgm:t>
        <a:bodyPr/>
        <a:lstStyle/>
        <a:p>
          <a:endParaRPr lang="en-US"/>
        </a:p>
      </dgm:t>
    </dgm:pt>
    <dgm:pt modelId="{5D586D16-D4E5-4AB4-A0F7-BDAB963D6694}">
      <dgm:prSet phldrT="[Text]"/>
      <dgm:spPr/>
      <dgm:t>
        <a:bodyPr/>
        <a:lstStyle/>
        <a:p>
          <a:r>
            <a:rPr lang="en-US" b="1" dirty="0" smtClean="0"/>
            <a:t>Linguistic structures &amp; features</a:t>
          </a:r>
          <a:endParaRPr lang="en-US" b="1" dirty="0"/>
        </a:p>
      </dgm:t>
    </dgm:pt>
    <dgm:pt modelId="{5C196711-F548-4D1B-94E5-9B56D54C558F}" type="parTrans" cxnId="{4B0A0C29-E588-4A63-A25D-982BB41DF7E6}">
      <dgm:prSet/>
      <dgm:spPr/>
      <dgm:t>
        <a:bodyPr/>
        <a:lstStyle/>
        <a:p>
          <a:endParaRPr lang="en-US"/>
        </a:p>
      </dgm:t>
    </dgm:pt>
    <dgm:pt modelId="{99D3FFBE-2051-4CB0-9359-8162D9E2985C}" type="sibTrans" cxnId="{4B0A0C29-E588-4A63-A25D-982BB41DF7E6}">
      <dgm:prSet/>
      <dgm:spPr>
        <a:noFill/>
      </dgm:spPr>
      <dgm:t>
        <a:bodyPr/>
        <a:lstStyle/>
        <a:p>
          <a:endParaRPr lang="en-US"/>
        </a:p>
      </dgm:t>
    </dgm:pt>
    <dgm:pt modelId="{6BEDF8CB-D20B-45F4-9D3A-8CBAF88705D5}">
      <dgm:prSet phldrT="[Text]"/>
      <dgm:spPr/>
      <dgm:t>
        <a:bodyPr/>
        <a:lstStyle/>
        <a:p>
          <a:r>
            <a:rPr lang="en-US" b="1" dirty="0" smtClean="0"/>
            <a:t>Cultural &amp; </a:t>
          </a:r>
          <a:r>
            <a:rPr lang="en-US" b="1" dirty="0" err="1" smtClean="0"/>
            <a:t>plurilingual</a:t>
          </a:r>
          <a:r>
            <a:rPr lang="en-US" b="1" dirty="0" smtClean="0"/>
            <a:t> awareness</a:t>
          </a:r>
          <a:endParaRPr lang="en-US" b="1" dirty="0"/>
        </a:p>
      </dgm:t>
    </dgm:pt>
    <dgm:pt modelId="{EC268D86-0710-4BCD-B4F8-2771039D5F26}" type="parTrans" cxnId="{D3EF0055-DD9C-4876-9DB0-DAE026D3EBBA}">
      <dgm:prSet/>
      <dgm:spPr/>
      <dgm:t>
        <a:bodyPr/>
        <a:lstStyle/>
        <a:p>
          <a:endParaRPr lang="en-US"/>
        </a:p>
      </dgm:t>
    </dgm:pt>
    <dgm:pt modelId="{C6BBD98A-BE40-4F79-9B2E-A2CB29939166}" type="sibTrans" cxnId="{D3EF0055-DD9C-4876-9DB0-DAE026D3EBBA}">
      <dgm:prSet/>
      <dgm:spPr/>
      <dgm:t>
        <a:bodyPr/>
        <a:lstStyle/>
        <a:p>
          <a:endParaRPr lang="en-US"/>
        </a:p>
      </dgm:t>
    </dgm:pt>
    <dgm:pt modelId="{D3677FB4-516F-4AA6-A5FA-430B0022E6B8}" type="pres">
      <dgm:prSet presAssocID="{D75C43C9-5879-4565-960A-B5E42C1D8524}" presName="Name0" presStyleCnt="0">
        <dgm:presLayoutVars>
          <dgm:dir/>
          <dgm:resizeHandles val="exact"/>
        </dgm:presLayoutVars>
      </dgm:prSet>
      <dgm:spPr/>
    </dgm:pt>
    <dgm:pt modelId="{93B62AE7-6972-4D9B-AEDC-D112AACDCCB3}" type="pres">
      <dgm:prSet presAssocID="{F604D1F7-978A-42D2-AE62-F701A1102A5E}" presName="node" presStyleLbl="node1" presStyleIdx="0" presStyleCnt="3" custLinFactNeighborX="1031" custLinFactNeighborY="-57771">
        <dgm:presLayoutVars>
          <dgm:bulletEnabled val="1"/>
        </dgm:presLayoutVars>
      </dgm:prSet>
      <dgm:spPr/>
      <dgm:t>
        <a:bodyPr/>
        <a:lstStyle/>
        <a:p>
          <a:endParaRPr lang="en-US"/>
        </a:p>
      </dgm:t>
    </dgm:pt>
    <dgm:pt modelId="{292D4281-258E-415E-9E5C-808C53F4D82E}" type="pres">
      <dgm:prSet presAssocID="{DA32AC05-B5E4-4CC5-8DE9-836599DFE699}" presName="sibTrans" presStyleLbl="sibTrans2D1" presStyleIdx="0" presStyleCnt="2"/>
      <dgm:spPr/>
      <dgm:t>
        <a:bodyPr/>
        <a:lstStyle/>
        <a:p>
          <a:endParaRPr lang="en-US"/>
        </a:p>
      </dgm:t>
    </dgm:pt>
    <dgm:pt modelId="{C8FD42FF-6C7C-484E-B4CE-5460FDE9FE93}" type="pres">
      <dgm:prSet presAssocID="{DA32AC05-B5E4-4CC5-8DE9-836599DFE699}" presName="connectorText" presStyleLbl="sibTrans2D1" presStyleIdx="0" presStyleCnt="2"/>
      <dgm:spPr/>
      <dgm:t>
        <a:bodyPr/>
        <a:lstStyle/>
        <a:p>
          <a:endParaRPr lang="en-US"/>
        </a:p>
      </dgm:t>
    </dgm:pt>
    <dgm:pt modelId="{81075B6F-EFD8-4729-894D-A0C0FC044AC6}" type="pres">
      <dgm:prSet presAssocID="{5D586D16-D4E5-4AB4-A0F7-BDAB963D6694}" presName="node" presStyleLbl="node1" presStyleIdx="1" presStyleCnt="3" custLinFactNeighborX="-4793" custLinFactNeighborY="-57771">
        <dgm:presLayoutVars>
          <dgm:bulletEnabled val="1"/>
        </dgm:presLayoutVars>
      </dgm:prSet>
      <dgm:spPr/>
      <dgm:t>
        <a:bodyPr/>
        <a:lstStyle/>
        <a:p>
          <a:endParaRPr lang="en-US"/>
        </a:p>
      </dgm:t>
    </dgm:pt>
    <dgm:pt modelId="{51CEE9C1-D992-4A8C-BD97-80D707719D61}" type="pres">
      <dgm:prSet presAssocID="{99D3FFBE-2051-4CB0-9359-8162D9E2985C}" presName="sibTrans" presStyleLbl="sibTrans2D1" presStyleIdx="1" presStyleCnt="2"/>
      <dgm:spPr/>
      <dgm:t>
        <a:bodyPr/>
        <a:lstStyle/>
        <a:p>
          <a:endParaRPr lang="en-US"/>
        </a:p>
      </dgm:t>
    </dgm:pt>
    <dgm:pt modelId="{2E2F7BBC-F210-4C5C-908F-D81BC6C65A67}" type="pres">
      <dgm:prSet presAssocID="{99D3FFBE-2051-4CB0-9359-8162D9E2985C}" presName="connectorText" presStyleLbl="sibTrans2D1" presStyleIdx="1" presStyleCnt="2"/>
      <dgm:spPr/>
      <dgm:t>
        <a:bodyPr/>
        <a:lstStyle/>
        <a:p>
          <a:endParaRPr lang="en-US"/>
        </a:p>
      </dgm:t>
    </dgm:pt>
    <dgm:pt modelId="{DE83DDC0-4026-454A-A2FC-895950679F2E}" type="pres">
      <dgm:prSet presAssocID="{6BEDF8CB-D20B-45F4-9D3A-8CBAF88705D5}" presName="node" presStyleLbl="node1" presStyleIdx="2" presStyleCnt="3" custLinFactNeighborX="761" custLinFactNeighborY="-57771">
        <dgm:presLayoutVars>
          <dgm:bulletEnabled val="1"/>
        </dgm:presLayoutVars>
      </dgm:prSet>
      <dgm:spPr/>
      <dgm:t>
        <a:bodyPr/>
        <a:lstStyle/>
        <a:p>
          <a:endParaRPr lang="en-US"/>
        </a:p>
      </dgm:t>
    </dgm:pt>
  </dgm:ptLst>
  <dgm:cxnLst>
    <dgm:cxn modelId="{222B2DF4-3987-46BF-9808-D8742670BC72}" type="presOf" srcId="{99D3FFBE-2051-4CB0-9359-8162D9E2985C}" destId="{2E2F7BBC-F210-4C5C-908F-D81BC6C65A67}" srcOrd="1" destOrd="0" presId="urn:microsoft.com/office/officeart/2005/8/layout/process1"/>
    <dgm:cxn modelId="{310D24D6-5E38-4573-A72A-BFD37CD813E8}" type="presOf" srcId="{DA32AC05-B5E4-4CC5-8DE9-836599DFE699}" destId="{C8FD42FF-6C7C-484E-B4CE-5460FDE9FE93}" srcOrd="1" destOrd="0" presId="urn:microsoft.com/office/officeart/2005/8/layout/process1"/>
    <dgm:cxn modelId="{89067076-827E-4536-AD96-9C95640AF4AE}" srcId="{D75C43C9-5879-4565-960A-B5E42C1D8524}" destId="{F604D1F7-978A-42D2-AE62-F701A1102A5E}" srcOrd="0" destOrd="0" parTransId="{9C14E1A6-294F-4C07-B795-A1324DC91F3E}" sibTransId="{DA32AC05-B5E4-4CC5-8DE9-836599DFE699}"/>
    <dgm:cxn modelId="{D3EF0055-DD9C-4876-9DB0-DAE026D3EBBA}" srcId="{D75C43C9-5879-4565-960A-B5E42C1D8524}" destId="{6BEDF8CB-D20B-45F4-9D3A-8CBAF88705D5}" srcOrd="2" destOrd="0" parTransId="{EC268D86-0710-4BCD-B4F8-2771039D5F26}" sibTransId="{C6BBD98A-BE40-4F79-9B2E-A2CB29939166}"/>
    <dgm:cxn modelId="{1417F628-D6D7-49DB-B7FF-06D20D771971}" type="presOf" srcId="{DA32AC05-B5E4-4CC5-8DE9-836599DFE699}" destId="{292D4281-258E-415E-9E5C-808C53F4D82E}" srcOrd="0" destOrd="0" presId="urn:microsoft.com/office/officeart/2005/8/layout/process1"/>
    <dgm:cxn modelId="{F721856D-AF75-42EE-B229-FE0C2EFA1462}" type="presOf" srcId="{F604D1F7-978A-42D2-AE62-F701A1102A5E}" destId="{93B62AE7-6972-4D9B-AEDC-D112AACDCCB3}" srcOrd="0" destOrd="0" presId="urn:microsoft.com/office/officeart/2005/8/layout/process1"/>
    <dgm:cxn modelId="{4B0A0C29-E588-4A63-A25D-982BB41DF7E6}" srcId="{D75C43C9-5879-4565-960A-B5E42C1D8524}" destId="{5D586D16-D4E5-4AB4-A0F7-BDAB963D6694}" srcOrd="1" destOrd="0" parTransId="{5C196711-F548-4D1B-94E5-9B56D54C558F}" sibTransId="{99D3FFBE-2051-4CB0-9359-8162D9E2985C}"/>
    <dgm:cxn modelId="{D4605B48-CD9C-491F-B490-022B7B3D7652}" type="presOf" srcId="{99D3FFBE-2051-4CB0-9359-8162D9E2985C}" destId="{51CEE9C1-D992-4A8C-BD97-80D707719D61}" srcOrd="0" destOrd="0" presId="urn:microsoft.com/office/officeart/2005/8/layout/process1"/>
    <dgm:cxn modelId="{1D93BC0E-609E-40F2-A899-17002107FDAC}" type="presOf" srcId="{D75C43C9-5879-4565-960A-B5E42C1D8524}" destId="{D3677FB4-516F-4AA6-A5FA-430B0022E6B8}" srcOrd="0" destOrd="0" presId="urn:microsoft.com/office/officeart/2005/8/layout/process1"/>
    <dgm:cxn modelId="{A4DFA8BC-7266-42FA-9A01-D8F5F92D4BBD}" type="presOf" srcId="{6BEDF8CB-D20B-45F4-9D3A-8CBAF88705D5}" destId="{DE83DDC0-4026-454A-A2FC-895950679F2E}" srcOrd="0" destOrd="0" presId="urn:microsoft.com/office/officeart/2005/8/layout/process1"/>
    <dgm:cxn modelId="{0856BDA8-31A2-4308-AF21-C58DFF16D5C2}" type="presOf" srcId="{5D586D16-D4E5-4AB4-A0F7-BDAB963D6694}" destId="{81075B6F-EFD8-4729-894D-A0C0FC044AC6}" srcOrd="0" destOrd="0" presId="urn:microsoft.com/office/officeart/2005/8/layout/process1"/>
    <dgm:cxn modelId="{45EC48D2-CAF4-4A49-B352-2468F1A2C080}" type="presParOf" srcId="{D3677FB4-516F-4AA6-A5FA-430B0022E6B8}" destId="{93B62AE7-6972-4D9B-AEDC-D112AACDCCB3}" srcOrd="0" destOrd="0" presId="urn:microsoft.com/office/officeart/2005/8/layout/process1"/>
    <dgm:cxn modelId="{2A6F3AF5-9D8A-4817-AE67-09C9D67FE102}" type="presParOf" srcId="{D3677FB4-516F-4AA6-A5FA-430B0022E6B8}" destId="{292D4281-258E-415E-9E5C-808C53F4D82E}" srcOrd="1" destOrd="0" presId="urn:microsoft.com/office/officeart/2005/8/layout/process1"/>
    <dgm:cxn modelId="{3D3447AC-599D-419A-938F-154B6599F19B}" type="presParOf" srcId="{292D4281-258E-415E-9E5C-808C53F4D82E}" destId="{C8FD42FF-6C7C-484E-B4CE-5460FDE9FE93}" srcOrd="0" destOrd="0" presId="urn:microsoft.com/office/officeart/2005/8/layout/process1"/>
    <dgm:cxn modelId="{582ACBE1-E4B1-4FDD-80F9-0C306B09C216}" type="presParOf" srcId="{D3677FB4-516F-4AA6-A5FA-430B0022E6B8}" destId="{81075B6F-EFD8-4729-894D-A0C0FC044AC6}" srcOrd="2" destOrd="0" presId="urn:microsoft.com/office/officeart/2005/8/layout/process1"/>
    <dgm:cxn modelId="{4040C080-0B3D-4951-9F2D-131557028FC8}" type="presParOf" srcId="{D3677FB4-516F-4AA6-A5FA-430B0022E6B8}" destId="{51CEE9C1-D992-4A8C-BD97-80D707719D61}" srcOrd="3" destOrd="0" presId="urn:microsoft.com/office/officeart/2005/8/layout/process1"/>
    <dgm:cxn modelId="{E6D50443-8748-45A0-A1A8-62CCE3A450E1}" type="presParOf" srcId="{51CEE9C1-D992-4A8C-BD97-80D707719D61}" destId="{2E2F7BBC-F210-4C5C-908F-D81BC6C65A67}" srcOrd="0" destOrd="0" presId="urn:microsoft.com/office/officeart/2005/8/layout/process1"/>
    <dgm:cxn modelId="{D0DB9AAE-3625-4F58-8D7E-382DF6F15769}" type="presParOf" srcId="{D3677FB4-516F-4AA6-A5FA-430B0022E6B8}" destId="{DE83DDC0-4026-454A-A2FC-895950679F2E}"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25E2E-772B-4E00-A3F7-6E07BFD8841E}">
      <dsp:nvSpPr>
        <dsp:cNvPr id="0" name=""/>
        <dsp:cNvSpPr/>
      </dsp:nvSpPr>
      <dsp:spPr>
        <a:xfrm>
          <a:off x="7658" y="799178"/>
          <a:ext cx="2289070" cy="137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Speaking &amp; Listening</a:t>
          </a:r>
          <a:endParaRPr lang="en-US" sz="3100" kern="1200" dirty="0"/>
        </a:p>
      </dsp:txBody>
      <dsp:txXfrm>
        <a:off x="47885" y="839405"/>
        <a:ext cx="2208616" cy="1292988"/>
      </dsp:txXfrm>
    </dsp:sp>
    <dsp:sp modelId="{6A057F8D-12CB-4DEA-826D-DC127C037E91}">
      <dsp:nvSpPr>
        <dsp:cNvPr id="0" name=""/>
        <dsp:cNvSpPr/>
      </dsp:nvSpPr>
      <dsp:spPr>
        <a:xfrm>
          <a:off x="2525636" y="1202055"/>
          <a:ext cx="485283" cy="567689"/>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dirty="0"/>
        </a:p>
      </dsp:txBody>
      <dsp:txXfrm>
        <a:off x="2525636" y="1315593"/>
        <a:ext cx="339698" cy="340613"/>
      </dsp:txXfrm>
    </dsp:sp>
    <dsp:sp modelId="{8F8E69B9-E296-49B4-B6B6-015FD5134DFC}">
      <dsp:nvSpPr>
        <dsp:cNvPr id="0" name=""/>
        <dsp:cNvSpPr/>
      </dsp:nvSpPr>
      <dsp:spPr>
        <a:xfrm>
          <a:off x="3212358" y="799178"/>
          <a:ext cx="2289070" cy="137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Reading &amp; Viewing</a:t>
          </a:r>
          <a:endParaRPr lang="en-US" sz="3100" kern="1200" dirty="0"/>
        </a:p>
      </dsp:txBody>
      <dsp:txXfrm>
        <a:off x="3252585" y="839405"/>
        <a:ext cx="2208616" cy="1292988"/>
      </dsp:txXfrm>
    </dsp:sp>
    <dsp:sp modelId="{C07B29AA-9246-4D48-A35B-4DFB6D72A0AC}">
      <dsp:nvSpPr>
        <dsp:cNvPr id="0" name=""/>
        <dsp:cNvSpPr/>
      </dsp:nvSpPr>
      <dsp:spPr>
        <a:xfrm>
          <a:off x="5730336" y="1202055"/>
          <a:ext cx="485283" cy="567689"/>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730336" y="1315593"/>
        <a:ext cx="339698" cy="340613"/>
      </dsp:txXfrm>
    </dsp:sp>
    <dsp:sp modelId="{4DE63EB2-0E43-4224-9BB0-006DF3ED1D0D}">
      <dsp:nvSpPr>
        <dsp:cNvPr id="0" name=""/>
        <dsp:cNvSpPr/>
      </dsp:nvSpPr>
      <dsp:spPr>
        <a:xfrm>
          <a:off x="6417057" y="799178"/>
          <a:ext cx="2289070" cy="137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Writing</a:t>
          </a:r>
          <a:endParaRPr lang="en-US" sz="3100" kern="1200" dirty="0"/>
        </a:p>
      </dsp:txBody>
      <dsp:txXfrm>
        <a:off x="6457284" y="839405"/>
        <a:ext cx="2208616" cy="12929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62AE7-6972-4D9B-AEDC-D112AACDCCB3}">
      <dsp:nvSpPr>
        <dsp:cNvPr id="0" name=""/>
        <dsp:cNvSpPr/>
      </dsp:nvSpPr>
      <dsp:spPr>
        <a:xfrm>
          <a:off x="17098" y="5727"/>
          <a:ext cx="2289070" cy="137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Communication</a:t>
          </a:r>
          <a:endParaRPr lang="en-US" sz="2100" b="1" kern="1200" dirty="0"/>
        </a:p>
      </dsp:txBody>
      <dsp:txXfrm>
        <a:off x="57325" y="45954"/>
        <a:ext cx="2208616" cy="1292988"/>
      </dsp:txXfrm>
    </dsp:sp>
    <dsp:sp modelId="{292D4281-258E-415E-9E5C-808C53F4D82E}">
      <dsp:nvSpPr>
        <dsp:cNvPr id="0" name=""/>
        <dsp:cNvSpPr/>
      </dsp:nvSpPr>
      <dsp:spPr>
        <a:xfrm>
          <a:off x="2521745" y="408603"/>
          <a:ext cx="457020" cy="567689"/>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521745" y="522141"/>
        <a:ext cx="319914" cy="340613"/>
      </dsp:txXfrm>
    </dsp:sp>
    <dsp:sp modelId="{81075B6F-EFD8-4729-894D-A0C0FC044AC6}">
      <dsp:nvSpPr>
        <dsp:cNvPr id="0" name=""/>
        <dsp:cNvSpPr/>
      </dsp:nvSpPr>
      <dsp:spPr>
        <a:xfrm>
          <a:off x="3168471" y="5727"/>
          <a:ext cx="2289070" cy="137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Linguistic structures &amp; features</a:t>
          </a:r>
          <a:endParaRPr lang="en-US" sz="2100" b="1" kern="1200" dirty="0"/>
        </a:p>
      </dsp:txBody>
      <dsp:txXfrm>
        <a:off x="3208698" y="45954"/>
        <a:ext cx="2208616" cy="1292988"/>
      </dsp:txXfrm>
    </dsp:sp>
    <dsp:sp modelId="{51CEE9C1-D992-4A8C-BD97-80D707719D61}">
      <dsp:nvSpPr>
        <dsp:cNvPr id="0" name=""/>
        <dsp:cNvSpPr/>
      </dsp:nvSpPr>
      <dsp:spPr>
        <a:xfrm>
          <a:off x="5699163" y="408603"/>
          <a:ext cx="512235" cy="567689"/>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5699163" y="522141"/>
        <a:ext cx="358565" cy="340613"/>
      </dsp:txXfrm>
    </dsp:sp>
    <dsp:sp modelId="{DE83DDC0-4026-454A-A2FC-895950679F2E}">
      <dsp:nvSpPr>
        <dsp:cNvPr id="0" name=""/>
        <dsp:cNvSpPr/>
      </dsp:nvSpPr>
      <dsp:spPr>
        <a:xfrm>
          <a:off x="6424025" y="5727"/>
          <a:ext cx="2289070" cy="137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Cultural &amp; </a:t>
          </a:r>
          <a:r>
            <a:rPr lang="en-US" sz="2100" b="1" kern="1200" dirty="0" err="1" smtClean="0"/>
            <a:t>plurilingual</a:t>
          </a:r>
          <a:r>
            <a:rPr lang="en-US" sz="2100" b="1" kern="1200" dirty="0" smtClean="0"/>
            <a:t> awareness</a:t>
          </a:r>
          <a:endParaRPr lang="en-US" sz="2100" b="1" kern="1200" dirty="0"/>
        </a:p>
      </dsp:txBody>
      <dsp:txXfrm>
        <a:off x="6464252" y="45954"/>
        <a:ext cx="2208616" cy="129298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449229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10</a:t>
            </a:fld>
            <a:endParaRPr lang="en-AU"/>
          </a:p>
        </p:txBody>
      </p:sp>
    </p:spTree>
    <p:extLst>
      <p:ext uri="{BB962C8B-B14F-4D97-AF65-F5344CB8AC3E}">
        <p14:creationId xmlns:p14="http://schemas.microsoft.com/office/powerpoint/2010/main" val="3944526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1350259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368394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989298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2675024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215677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1805655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2643171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3724426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14371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33525186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20</a:t>
            </a:fld>
            <a:endParaRPr lang="en-AU"/>
          </a:p>
        </p:txBody>
      </p:sp>
    </p:spTree>
    <p:extLst>
      <p:ext uri="{BB962C8B-B14F-4D97-AF65-F5344CB8AC3E}">
        <p14:creationId xmlns:p14="http://schemas.microsoft.com/office/powerpoint/2010/main" val="27966264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21</a:t>
            </a:fld>
            <a:endParaRPr lang="en-AU"/>
          </a:p>
        </p:txBody>
      </p:sp>
    </p:spTree>
    <p:extLst>
      <p:ext uri="{BB962C8B-B14F-4D97-AF65-F5344CB8AC3E}">
        <p14:creationId xmlns:p14="http://schemas.microsoft.com/office/powerpoint/2010/main" val="4114873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22</a:t>
            </a:fld>
            <a:endParaRPr lang="en-AU"/>
          </a:p>
        </p:txBody>
      </p:sp>
    </p:spTree>
    <p:extLst>
      <p:ext uri="{BB962C8B-B14F-4D97-AF65-F5344CB8AC3E}">
        <p14:creationId xmlns:p14="http://schemas.microsoft.com/office/powerpoint/2010/main" val="2755338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385859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27163839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1738937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1686230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2767600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28</a:t>
            </a:fld>
            <a:endParaRPr lang="en-AU"/>
          </a:p>
        </p:txBody>
      </p:sp>
    </p:spTree>
    <p:extLst>
      <p:ext uri="{BB962C8B-B14F-4D97-AF65-F5344CB8AC3E}">
        <p14:creationId xmlns:p14="http://schemas.microsoft.com/office/powerpoint/2010/main" val="37591785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14333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940686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2455623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1648802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2341932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2011578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775758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3519630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pic>
        <p:nvPicPr>
          <p:cNvPr id="5" name="Picture 4">
            <a:extLst>
              <a:ext uri="{FF2B5EF4-FFF2-40B4-BE49-F238E27FC236}">
                <a16:creationId xmlns:a16="http://schemas.microsoft.com/office/drawing/2014/main" id="{04E3CA1E-AB9A-644D-9DFB-FD40D0722DB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4515966"/>
            <a:ext cx="2753866" cy="281417"/>
          </a:xfrm>
          <a:prstGeom prst="rect">
            <a:avLst/>
          </a:prstGeom>
        </p:spPr>
      </p:pic>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517AB8"/>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ducation.vic.gov.au/school/teachers/support/diversity/eal/Pages/implement-new-EAL.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ictoriancurriculum.vcaa.vic.edu.au/english/english-as-an-additional-language-eal/introduction/rationale-and-aim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Kellie.Heintz@education.vic.gov.au"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627534"/>
            <a:ext cx="8640960" cy="1440160"/>
          </a:xfrm>
        </p:spPr>
        <p:txBody>
          <a:bodyPr/>
          <a:lstStyle/>
          <a:p>
            <a:pPr algn="ctr"/>
            <a:r>
              <a:rPr lang="en-AU" dirty="0" smtClean="0"/>
              <a:t>Victorian Curriculum:</a:t>
            </a:r>
            <a:r>
              <a:rPr lang="en-AU" dirty="0"/>
              <a:t/>
            </a:r>
            <a:br>
              <a:rPr lang="en-AU" dirty="0"/>
            </a:br>
            <a:r>
              <a:rPr lang="en-AU" dirty="0" smtClean="0"/>
              <a:t>F-10 English as an Additional Language (EAL)</a:t>
            </a:r>
            <a:endParaRPr lang="en-AU" dirty="0"/>
          </a:p>
        </p:txBody>
      </p:sp>
      <p:sp>
        <p:nvSpPr>
          <p:cNvPr id="5" name="Subtitle 4"/>
          <p:cNvSpPr>
            <a:spLocks noGrp="1"/>
          </p:cNvSpPr>
          <p:nvPr>
            <p:ph type="subTitle" idx="1"/>
          </p:nvPr>
        </p:nvSpPr>
        <p:spPr>
          <a:xfrm>
            <a:off x="395536" y="2715766"/>
            <a:ext cx="8748464" cy="1368152"/>
          </a:xfrm>
        </p:spPr>
        <p:txBody>
          <a:bodyPr/>
          <a:lstStyle/>
          <a:p>
            <a:pPr algn="ctr"/>
            <a:r>
              <a:rPr lang="en-AU" b="1" dirty="0"/>
              <a:t>Tuesday 28 July 2020</a:t>
            </a:r>
          </a:p>
          <a:p>
            <a:pPr algn="ctr"/>
            <a:endParaRPr lang="en-US" b="1" dirty="0" smtClean="0"/>
          </a:p>
          <a:p>
            <a:pPr algn="ctr"/>
            <a:r>
              <a:rPr lang="en-US" b="1" dirty="0" smtClean="0"/>
              <a:t>Kellie Heintz, EAL Curriculum Manager</a:t>
            </a:r>
            <a:endParaRPr lang="en-AU" b="1"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Collaboration</a:t>
            </a:r>
          </a:p>
        </p:txBody>
      </p:sp>
      <p:sp>
        <p:nvSpPr>
          <p:cNvPr id="3" name="Content Placeholder 2"/>
          <p:cNvSpPr>
            <a:spLocks noGrp="1"/>
          </p:cNvSpPr>
          <p:nvPr>
            <p:ph idx="1"/>
          </p:nvPr>
        </p:nvSpPr>
        <p:spPr/>
        <p:txBody>
          <a:bodyPr/>
          <a:lstStyle/>
          <a:p>
            <a:pPr marL="0" indent="0">
              <a:buNone/>
            </a:pPr>
            <a:r>
              <a:rPr lang="en-AU" sz="1200" dirty="0" smtClean="0">
                <a:solidFill>
                  <a:schemeClr val="tx1"/>
                </a:solidFill>
              </a:rPr>
              <a:t>School leaders will need to </a:t>
            </a:r>
            <a:r>
              <a:rPr lang="en-AU" sz="1200" dirty="0">
                <a:solidFill>
                  <a:schemeClr val="tx1"/>
                </a:solidFill>
              </a:rPr>
              <a:t>consider </a:t>
            </a:r>
            <a:r>
              <a:rPr lang="en-AU" sz="1200" dirty="0" smtClean="0">
                <a:solidFill>
                  <a:schemeClr val="tx1"/>
                </a:solidFill>
              </a:rPr>
              <a:t>how the implementation of the EAL curriculum impacts on the </a:t>
            </a:r>
            <a:r>
              <a:rPr lang="en-AU" sz="1200" dirty="0">
                <a:solidFill>
                  <a:schemeClr val="tx1"/>
                </a:solidFill>
              </a:rPr>
              <a:t>whole-school EAL approach. This may mean changing</a:t>
            </a:r>
            <a:r>
              <a:rPr lang="en-AU" sz="1200" dirty="0" smtClean="0">
                <a:solidFill>
                  <a:schemeClr val="tx1"/>
                </a:solidFill>
              </a:rPr>
              <a:t>:</a:t>
            </a:r>
          </a:p>
          <a:p>
            <a:pPr marL="0" indent="0">
              <a:buNone/>
            </a:pPr>
            <a:endParaRPr lang="en-AU" sz="1200" dirty="0">
              <a:solidFill>
                <a:schemeClr val="tx1"/>
              </a:solidFill>
            </a:endParaRPr>
          </a:p>
          <a:p>
            <a:r>
              <a:rPr lang="en-AU" sz="1200" dirty="0">
                <a:solidFill>
                  <a:schemeClr val="tx1"/>
                </a:solidFill>
              </a:rPr>
              <a:t>how all teachers of EAL learners work together</a:t>
            </a:r>
          </a:p>
          <a:p>
            <a:r>
              <a:rPr lang="en-AU" sz="1200" dirty="0">
                <a:solidFill>
                  <a:schemeClr val="tx1"/>
                </a:solidFill>
              </a:rPr>
              <a:t>who is involved in EAL planning</a:t>
            </a:r>
          </a:p>
          <a:p>
            <a:r>
              <a:rPr lang="en-AU" sz="1200" dirty="0">
                <a:solidFill>
                  <a:schemeClr val="tx1"/>
                </a:solidFill>
              </a:rPr>
              <a:t>who has oversight of the EAL </a:t>
            </a:r>
            <a:r>
              <a:rPr lang="en-AU" sz="1200" dirty="0" smtClean="0">
                <a:solidFill>
                  <a:schemeClr val="tx1"/>
                </a:solidFill>
              </a:rPr>
              <a:t>program</a:t>
            </a:r>
            <a:endParaRPr lang="en-AU" sz="1200" dirty="0">
              <a:solidFill>
                <a:schemeClr val="tx1"/>
              </a:solidFill>
            </a:endParaRPr>
          </a:p>
          <a:p>
            <a:pPr marL="0" indent="0">
              <a:buNone/>
            </a:pPr>
            <a:endParaRPr lang="en-AU" sz="1200" dirty="0">
              <a:solidFill>
                <a:srgbClr val="FF0000"/>
              </a:solidFill>
              <a:highlight>
                <a:srgbClr val="FFFF00"/>
              </a:highlight>
            </a:endParaRPr>
          </a:p>
          <a:p>
            <a:pPr marL="0" indent="0">
              <a:buNone/>
            </a:pPr>
            <a:r>
              <a:rPr lang="en-AU" sz="1200" dirty="0">
                <a:solidFill>
                  <a:schemeClr val="tx1"/>
                </a:solidFill>
              </a:rPr>
              <a:t>O</a:t>
            </a:r>
            <a:r>
              <a:rPr lang="en-AU" sz="1200" dirty="0" smtClean="0">
                <a:solidFill>
                  <a:schemeClr val="tx1"/>
                </a:solidFill>
              </a:rPr>
              <a:t>pportunities </a:t>
            </a:r>
            <a:r>
              <a:rPr lang="en-AU" sz="1200" dirty="0">
                <a:solidFill>
                  <a:schemeClr val="tx1"/>
                </a:solidFill>
              </a:rPr>
              <a:t>for </a:t>
            </a:r>
            <a:r>
              <a:rPr lang="en-AU" sz="1200" dirty="0"/>
              <a:t>specialist EAL teachers </a:t>
            </a:r>
            <a:r>
              <a:rPr lang="en-AU" sz="1200" dirty="0" smtClean="0"/>
              <a:t>to </a:t>
            </a:r>
            <a:r>
              <a:rPr lang="en-AU" sz="1200" dirty="0"/>
              <a:t>work collaboratively with generalist primary teachers and/or secondary subject </a:t>
            </a:r>
            <a:r>
              <a:rPr lang="en-AU" sz="1200" dirty="0" smtClean="0"/>
              <a:t>teachers will also need to be considered. </a:t>
            </a:r>
          </a:p>
          <a:p>
            <a:pPr marL="0" indent="0">
              <a:buNone/>
            </a:pPr>
            <a:endParaRPr lang="en-AU" sz="1200" dirty="0" smtClean="0">
              <a:solidFill>
                <a:schemeClr val="tx1"/>
              </a:solidFill>
            </a:endParaRPr>
          </a:p>
          <a:p>
            <a:pPr marL="0" indent="0">
              <a:buNone/>
            </a:pPr>
            <a:endParaRPr lang="en-AU" sz="1200" dirty="0" smtClean="0">
              <a:solidFill>
                <a:schemeClr val="tx1"/>
              </a:solidFill>
            </a:endParaRPr>
          </a:p>
          <a:p>
            <a:pPr marL="0" indent="0">
              <a:buNone/>
            </a:pPr>
            <a:r>
              <a:rPr lang="en-AU" sz="1200" dirty="0" smtClean="0">
                <a:solidFill>
                  <a:schemeClr val="tx1"/>
                </a:solidFill>
              </a:rPr>
              <a:t>For government schools, </a:t>
            </a:r>
            <a:r>
              <a:rPr lang="en-AU" sz="1200" dirty="0">
                <a:solidFill>
                  <a:schemeClr val="tx1"/>
                </a:solidFill>
              </a:rPr>
              <a:t>t</a:t>
            </a:r>
            <a:r>
              <a:rPr lang="en-AU" sz="1200" dirty="0" smtClean="0">
                <a:solidFill>
                  <a:schemeClr val="tx1"/>
                </a:solidFill>
              </a:rPr>
              <a:t>he</a:t>
            </a:r>
            <a:r>
              <a:rPr lang="en-AU" sz="1200" dirty="0" smtClean="0">
                <a:solidFill>
                  <a:srgbClr val="FF0000"/>
                </a:solidFill>
              </a:rPr>
              <a:t> </a:t>
            </a:r>
            <a:r>
              <a:rPr lang="en-AU" sz="1200" dirty="0">
                <a:solidFill>
                  <a:srgbClr val="FF0000"/>
                </a:solidFill>
                <a:hlinkClick r:id="rId3"/>
              </a:rPr>
              <a:t>EAL curriculum school implementation guide </a:t>
            </a:r>
            <a:r>
              <a:rPr lang="en-AU" sz="1200" dirty="0">
                <a:solidFill>
                  <a:schemeClr val="tx1"/>
                </a:solidFill>
              </a:rPr>
              <a:t>is aligned to the FISO </a:t>
            </a:r>
            <a:r>
              <a:rPr lang="en-AU" sz="1200" dirty="0" smtClean="0">
                <a:solidFill>
                  <a:schemeClr val="tx1"/>
                </a:solidFill>
              </a:rPr>
              <a:t>Improvement, and </a:t>
            </a:r>
            <a:r>
              <a:rPr lang="en-AU" sz="1200" dirty="0">
                <a:solidFill>
                  <a:schemeClr val="tx1"/>
                </a:solidFill>
              </a:rPr>
              <a:t>provides detailed recommendations on how to implement the EAL curriculum using a whole-school approach. </a:t>
            </a:r>
          </a:p>
          <a:p>
            <a:endParaRPr lang="en-AU" dirty="0"/>
          </a:p>
        </p:txBody>
      </p:sp>
    </p:spTree>
    <p:extLst>
      <p:ext uri="{BB962C8B-B14F-4D97-AF65-F5344CB8AC3E}">
        <p14:creationId xmlns:p14="http://schemas.microsoft.com/office/powerpoint/2010/main" val="323066553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What might this look like?</a:t>
            </a:r>
          </a:p>
        </p:txBody>
      </p:sp>
      <p:sp>
        <p:nvSpPr>
          <p:cNvPr id="3" name="Content Placeholder 2"/>
          <p:cNvSpPr>
            <a:spLocks noGrp="1"/>
          </p:cNvSpPr>
          <p:nvPr>
            <p:ph idx="1"/>
          </p:nvPr>
        </p:nvSpPr>
        <p:spPr/>
        <p:txBody>
          <a:bodyPr/>
          <a:lstStyle/>
          <a:p>
            <a:pPr marL="0" indent="0">
              <a:buNone/>
            </a:pPr>
            <a:r>
              <a:rPr lang="en-AU" sz="2000" dirty="0"/>
              <a:t>The specialist </a:t>
            </a:r>
            <a:r>
              <a:rPr lang="en-AU" sz="2000" dirty="0">
                <a:solidFill>
                  <a:schemeClr val="tx1"/>
                </a:solidFill>
              </a:rPr>
              <a:t>English or </a:t>
            </a:r>
            <a:r>
              <a:rPr lang="en-AU" sz="2000" dirty="0"/>
              <a:t>EAL teacher/s meet with </a:t>
            </a:r>
            <a:r>
              <a:rPr lang="en-AU" sz="2000" dirty="0">
                <a:solidFill>
                  <a:schemeClr val="tx1"/>
                </a:solidFill>
              </a:rPr>
              <a:t>classroom teachers and</a:t>
            </a:r>
            <a:r>
              <a:rPr lang="en-AU" sz="2000" dirty="0">
                <a:solidFill>
                  <a:srgbClr val="FF0000"/>
                </a:solidFill>
              </a:rPr>
              <a:t> </a:t>
            </a:r>
            <a:r>
              <a:rPr lang="en-AU" sz="2000" dirty="0"/>
              <a:t>subject teachers of EAL students to:</a:t>
            </a:r>
            <a:endParaRPr lang="en-AU" dirty="0"/>
          </a:p>
          <a:p>
            <a:r>
              <a:rPr lang="en-AU" sz="2000" dirty="0">
                <a:solidFill>
                  <a:schemeClr val="tx1"/>
                </a:solidFill>
              </a:rPr>
              <a:t>review student assessment and </a:t>
            </a:r>
            <a:r>
              <a:rPr lang="en-AU" sz="2000" dirty="0"/>
              <a:t>identify a student’s initial pathway on the EAL curriculum</a:t>
            </a:r>
          </a:p>
          <a:p>
            <a:r>
              <a:rPr lang="en-AU" sz="2000" dirty="0"/>
              <a:t>refer to the EAL curriculum for examples of appropriate language learning for that pathway</a:t>
            </a:r>
          </a:p>
          <a:p>
            <a:r>
              <a:rPr lang="en-AU" sz="2000" dirty="0"/>
              <a:t>consider how the content of a specific learning area may be adapted and scaffolded to support the student’s access to language in that subject</a:t>
            </a:r>
          </a:p>
          <a:p>
            <a:endParaRPr lang="en-AU" sz="2000" dirty="0"/>
          </a:p>
        </p:txBody>
      </p:sp>
    </p:spTree>
    <p:extLst>
      <p:ext uri="{BB962C8B-B14F-4D97-AF65-F5344CB8AC3E}">
        <p14:creationId xmlns:p14="http://schemas.microsoft.com/office/powerpoint/2010/main" val="341372025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1"/>
                </a:solidFill>
              </a:rPr>
              <a:t>Secondary English/EAL </a:t>
            </a:r>
            <a:r>
              <a:rPr lang="en-AU" dirty="0"/>
              <a:t>teachers</a:t>
            </a:r>
          </a:p>
        </p:txBody>
      </p:sp>
      <p:sp>
        <p:nvSpPr>
          <p:cNvPr id="3" name="Content Placeholder 2"/>
          <p:cNvSpPr>
            <a:spLocks noGrp="1"/>
          </p:cNvSpPr>
          <p:nvPr>
            <p:ph idx="1"/>
          </p:nvPr>
        </p:nvSpPr>
        <p:spPr/>
        <p:txBody>
          <a:bodyPr/>
          <a:lstStyle/>
          <a:p>
            <a:endParaRPr lang="en-AU" dirty="0" smtClean="0">
              <a:solidFill>
                <a:schemeClr val="tx1"/>
              </a:solidFill>
            </a:endParaRPr>
          </a:p>
          <a:p>
            <a:r>
              <a:rPr lang="en-AU" dirty="0" smtClean="0">
                <a:solidFill>
                  <a:schemeClr val="tx1"/>
                </a:solidFill>
              </a:rPr>
              <a:t>Secondary </a:t>
            </a:r>
            <a:r>
              <a:rPr lang="en-AU" dirty="0">
                <a:solidFill>
                  <a:schemeClr val="tx1"/>
                </a:solidFill>
              </a:rPr>
              <a:t>English or EAL </a:t>
            </a:r>
            <a:r>
              <a:rPr lang="en-AU" dirty="0"/>
              <a:t>teachers </a:t>
            </a:r>
            <a:r>
              <a:rPr lang="en-AU" dirty="0" smtClean="0">
                <a:solidFill>
                  <a:schemeClr val="tx1"/>
                </a:solidFill>
              </a:rPr>
              <a:t>report </a:t>
            </a:r>
            <a:r>
              <a:rPr lang="en-AU" dirty="0">
                <a:solidFill>
                  <a:schemeClr val="tx1"/>
                </a:solidFill>
              </a:rPr>
              <a:t>on the English language proficiency of their EAL students using the EAL curriculum.</a:t>
            </a:r>
          </a:p>
          <a:p>
            <a:pPr marL="0" indent="0">
              <a:buNone/>
            </a:pPr>
            <a:endParaRPr lang="en-AU" dirty="0">
              <a:solidFill>
                <a:schemeClr val="tx1"/>
              </a:solidFill>
            </a:endParaRPr>
          </a:p>
        </p:txBody>
      </p:sp>
    </p:spTree>
    <p:extLst>
      <p:ext uri="{BB962C8B-B14F-4D97-AF65-F5344CB8AC3E}">
        <p14:creationId xmlns:p14="http://schemas.microsoft.com/office/powerpoint/2010/main" val="253351108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1"/>
                </a:solidFill>
              </a:rPr>
              <a:t>Secondary school subject </a:t>
            </a:r>
            <a:r>
              <a:rPr lang="en-AU" dirty="0"/>
              <a:t>teachers</a:t>
            </a:r>
          </a:p>
        </p:txBody>
      </p:sp>
      <p:sp>
        <p:nvSpPr>
          <p:cNvPr id="3" name="Content Placeholder 2"/>
          <p:cNvSpPr>
            <a:spLocks noGrp="1"/>
          </p:cNvSpPr>
          <p:nvPr>
            <p:ph idx="1"/>
          </p:nvPr>
        </p:nvSpPr>
        <p:spPr/>
        <p:txBody>
          <a:bodyPr/>
          <a:lstStyle/>
          <a:p>
            <a:r>
              <a:rPr lang="en-AU" dirty="0"/>
              <a:t>Teachers who are </a:t>
            </a:r>
            <a:r>
              <a:rPr lang="en-AU" dirty="0">
                <a:solidFill>
                  <a:srgbClr val="FF0000"/>
                </a:solidFill>
              </a:rPr>
              <a:t>not </a:t>
            </a:r>
            <a:r>
              <a:rPr lang="en-AU" dirty="0">
                <a:solidFill>
                  <a:schemeClr val="tx1"/>
                </a:solidFill>
              </a:rPr>
              <a:t>EAL specialists do </a:t>
            </a:r>
            <a:r>
              <a:rPr lang="en-AU" dirty="0">
                <a:solidFill>
                  <a:srgbClr val="FF0000"/>
                </a:solidFill>
              </a:rPr>
              <a:t>not</a:t>
            </a:r>
            <a:r>
              <a:rPr lang="en-AU" dirty="0">
                <a:solidFill>
                  <a:schemeClr val="tx1"/>
                </a:solidFill>
              </a:rPr>
              <a:t> need to report on the English language proficiency of their EAL students.</a:t>
            </a:r>
          </a:p>
          <a:p>
            <a:endParaRPr lang="en-AU" dirty="0">
              <a:solidFill>
                <a:schemeClr val="tx1"/>
              </a:solidFill>
            </a:endParaRPr>
          </a:p>
          <a:p>
            <a:r>
              <a:rPr lang="en-AU" dirty="0">
                <a:solidFill>
                  <a:schemeClr val="tx1"/>
                </a:solidFill>
              </a:rPr>
              <a:t>Teachers report on their learning area content, as is </a:t>
            </a:r>
            <a:r>
              <a:rPr lang="en-AU" dirty="0" smtClean="0">
                <a:solidFill>
                  <a:schemeClr val="tx1"/>
                </a:solidFill>
              </a:rPr>
              <a:t>the current </a:t>
            </a:r>
            <a:r>
              <a:rPr lang="en-AU" dirty="0">
                <a:solidFill>
                  <a:schemeClr val="tx1"/>
                </a:solidFill>
              </a:rPr>
              <a:t>practice.</a:t>
            </a:r>
          </a:p>
        </p:txBody>
      </p:sp>
    </p:spTree>
    <p:extLst>
      <p:ext uri="{BB962C8B-B14F-4D97-AF65-F5344CB8AC3E}">
        <p14:creationId xmlns:p14="http://schemas.microsoft.com/office/powerpoint/2010/main" val="410788931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Unpacking the curriculum</a:t>
            </a:r>
            <a:endParaRPr lang="en-AU" dirty="0"/>
          </a:p>
        </p:txBody>
      </p:sp>
      <p:sp>
        <p:nvSpPr>
          <p:cNvPr id="3" name="Content Placeholder 2"/>
          <p:cNvSpPr>
            <a:spLocks noGrp="1"/>
          </p:cNvSpPr>
          <p:nvPr>
            <p:ph idx="1"/>
          </p:nvPr>
        </p:nvSpPr>
        <p:spPr/>
        <p:txBody>
          <a:bodyPr/>
          <a:lstStyle/>
          <a:p>
            <a:pPr marL="0" indent="0">
              <a:buNone/>
            </a:pPr>
            <a:r>
              <a:rPr lang="en-US" dirty="0" smtClean="0"/>
              <a:t>The Victorian Curriculum F-10 EAL is:</a:t>
            </a:r>
          </a:p>
          <a:p>
            <a:endParaRPr lang="en-US" dirty="0"/>
          </a:p>
          <a:p>
            <a:r>
              <a:rPr lang="en-US" dirty="0" err="1" smtClean="0"/>
              <a:t>organised</a:t>
            </a:r>
            <a:r>
              <a:rPr lang="en-US" dirty="0" smtClean="0"/>
              <a:t> </a:t>
            </a:r>
            <a:r>
              <a:rPr lang="en-US" dirty="0"/>
              <a:t>by pathways, language </a:t>
            </a:r>
            <a:r>
              <a:rPr lang="en-US" dirty="0" smtClean="0"/>
              <a:t>modes, strands and sub-strands.</a:t>
            </a:r>
            <a:endParaRPr lang="en-US" dirty="0"/>
          </a:p>
          <a:p>
            <a:pPr marL="0" indent="0">
              <a:buNone/>
            </a:pPr>
            <a:endParaRPr lang="en-US" sz="2800" dirty="0" smtClean="0"/>
          </a:p>
          <a:p>
            <a:pPr marL="0" indent="0">
              <a:buNone/>
            </a:pPr>
            <a:endParaRPr lang="en-AU" sz="2800" dirty="0"/>
          </a:p>
        </p:txBody>
      </p:sp>
    </p:spTree>
    <p:extLst>
      <p:ext uri="{BB962C8B-B14F-4D97-AF65-F5344CB8AC3E}">
        <p14:creationId xmlns:p14="http://schemas.microsoft.com/office/powerpoint/2010/main" val="120713302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pathways</a:t>
            </a:r>
            <a:endParaRPr lang="en-AU" dirty="0"/>
          </a:p>
        </p:txBody>
      </p:sp>
      <p:sp>
        <p:nvSpPr>
          <p:cNvPr id="3" name="Content Placeholder 2"/>
          <p:cNvSpPr>
            <a:spLocks noGrp="1"/>
          </p:cNvSpPr>
          <p:nvPr>
            <p:ph idx="1"/>
          </p:nvPr>
        </p:nvSpPr>
        <p:spPr/>
        <p:txBody>
          <a:bodyPr/>
          <a:lstStyle/>
          <a:p>
            <a:pPr marL="0" indent="0">
              <a:buNone/>
            </a:pPr>
            <a:r>
              <a:rPr lang="en-US" dirty="0"/>
              <a:t>The Victorian Curriculum F-10 EAL is</a:t>
            </a:r>
            <a:r>
              <a:rPr lang="en-US" dirty="0" smtClean="0"/>
              <a:t>:</a:t>
            </a:r>
            <a:endParaRPr lang="en-US" dirty="0"/>
          </a:p>
          <a:p>
            <a:r>
              <a:rPr lang="en-US" dirty="0" smtClean="0"/>
              <a:t>a </a:t>
            </a:r>
            <a:r>
              <a:rPr lang="en-US" dirty="0"/>
              <a:t>continuum structured as three EAL pathways (A, B, C). </a:t>
            </a:r>
            <a:endParaRPr lang="en-US" dirty="0" smtClean="0"/>
          </a:p>
          <a:p>
            <a:pPr marL="0" indent="0">
              <a:buNone/>
            </a:pPr>
            <a:endParaRPr lang="en-US" dirty="0"/>
          </a:p>
          <a:p>
            <a:pPr marL="0" indent="0">
              <a:buNone/>
            </a:pPr>
            <a:r>
              <a:rPr lang="en-US" dirty="0" smtClean="0"/>
              <a:t>Each </a:t>
            </a:r>
            <a:r>
              <a:rPr lang="en-US" dirty="0"/>
              <a:t>pathway describes a different stage of English-language learning (early, mid and late), and each pathway is divided into different levels of language learning (A1, A2, BL, B1, B2, B3, CL, C1, C2, C3, C4).</a:t>
            </a:r>
          </a:p>
          <a:p>
            <a:endParaRPr lang="en-AU" dirty="0"/>
          </a:p>
        </p:txBody>
      </p:sp>
    </p:spTree>
    <p:extLst>
      <p:ext uri="{BB962C8B-B14F-4D97-AF65-F5344CB8AC3E}">
        <p14:creationId xmlns:p14="http://schemas.microsoft.com/office/powerpoint/2010/main" val="94001444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a:t>
            </a:r>
            <a:r>
              <a:rPr lang="en-AU" dirty="0"/>
              <a:t>p</a:t>
            </a:r>
            <a:r>
              <a:rPr lang="en-AU" dirty="0" smtClean="0"/>
              <a:t>athways</a:t>
            </a:r>
            <a:endParaRPr lang="en-AU"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07454" y="1485900"/>
            <a:ext cx="4657655" cy="2971800"/>
          </a:xfrm>
        </p:spPr>
      </p:pic>
    </p:spTree>
    <p:extLst>
      <p:ext uri="{BB962C8B-B14F-4D97-AF65-F5344CB8AC3E}">
        <p14:creationId xmlns:p14="http://schemas.microsoft.com/office/powerpoint/2010/main" val="398824180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Understanding the pathways</a:t>
            </a:r>
            <a:endParaRPr lang="en-AU" dirty="0"/>
          </a:p>
        </p:txBody>
      </p:sp>
      <p:sp>
        <p:nvSpPr>
          <p:cNvPr id="3" name="Content Placeholder 2"/>
          <p:cNvSpPr>
            <a:spLocks noGrp="1"/>
          </p:cNvSpPr>
          <p:nvPr>
            <p:ph idx="1"/>
          </p:nvPr>
        </p:nvSpPr>
        <p:spPr/>
        <p:txBody>
          <a:bodyPr/>
          <a:lstStyle/>
          <a:p>
            <a:pPr marL="0" indent="0">
              <a:buNone/>
            </a:pPr>
            <a:r>
              <a:rPr lang="en-US" sz="1400" dirty="0"/>
              <a:t>EAL Pathway A: Early immersion (Foundation–Year 2)</a:t>
            </a:r>
          </a:p>
          <a:p>
            <a:r>
              <a:rPr lang="en-US" sz="1400" b="0" dirty="0"/>
              <a:t>Early immersion language learners typically develop their literacy skills through experiences in the school context. Those who have had some experience of formal preschool or school will more readily adapt to the school setting.</a:t>
            </a:r>
          </a:p>
          <a:p>
            <a:r>
              <a:rPr lang="en-US" sz="1400" b="0" dirty="0"/>
              <a:t>A student located on EAL Pathway A may have some experience of formal learning in their home language or other languages and some experience of informal prior learning.</a:t>
            </a:r>
          </a:p>
          <a:p>
            <a:r>
              <a:rPr lang="en-US" sz="1400" b="0" dirty="0"/>
              <a:t>EAL Pathway A includes two levels of English-language learning: Level A1 and Level A2. Those with little or no experience of English begin at A1; those with some experience may begin at A2. The progress within these levels equates to the rates of progression expected in Foundation–Year 2.</a:t>
            </a:r>
          </a:p>
          <a:p>
            <a:r>
              <a:rPr lang="en-US" sz="1400" b="0" dirty="0"/>
              <a:t>Generally students who enter Foundation are pre-literate, regardless of their language background, and hence there is no Level AL. EAL students who enter Foundation with minimal literacy in other languages will begin their early immersion in English at Level A1.</a:t>
            </a:r>
          </a:p>
          <a:p>
            <a:pPr marL="0" indent="0">
              <a:buNone/>
            </a:pPr>
            <a:endParaRPr lang="en-AU" sz="1400" dirty="0"/>
          </a:p>
        </p:txBody>
      </p:sp>
    </p:spTree>
    <p:extLst>
      <p:ext uri="{BB962C8B-B14F-4D97-AF65-F5344CB8AC3E}">
        <p14:creationId xmlns:p14="http://schemas.microsoft.com/office/powerpoint/2010/main" val="222311229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Understanding the pathways</a:t>
            </a:r>
            <a:endParaRPr lang="en-AU" dirty="0"/>
          </a:p>
        </p:txBody>
      </p:sp>
      <p:sp>
        <p:nvSpPr>
          <p:cNvPr id="3" name="Content Placeholder 2"/>
          <p:cNvSpPr>
            <a:spLocks noGrp="1"/>
          </p:cNvSpPr>
          <p:nvPr>
            <p:ph idx="1"/>
          </p:nvPr>
        </p:nvSpPr>
        <p:spPr/>
        <p:txBody>
          <a:bodyPr/>
          <a:lstStyle/>
          <a:p>
            <a:pPr marL="0" indent="0">
              <a:buNone/>
            </a:pPr>
            <a:r>
              <a:rPr lang="en-US" dirty="0"/>
              <a:t>EAL Pathway B: Mid immersion (Years 3–8)</a:t>
            </a:r>
          </a:p>
          <a:p>
            <a:r>
              <a:rPr lang="en-US" sz="1400" b="0" dirty="0"/>
              <a:t>Mid immersion language learners have experience of the social use of language, which they can use as they learn English at school. A student located on EAL Pathway B may have some experience of informal learning in their home language or other languages. Some have yet to experience formal schooling, while others may have experienced formal learning that is equivalent to their English-speaking peers. This may have been in their home language or other languages.</a:t>
            </a:r>
          </a:p>
          <a:p>
            <a:r>
              <a:rPr lang="en-US" sz="1400" b="0" dirty="0"/>
              <a:t>EAL learners with little or no English proficiency, fewer than two years of formal learning and minimal home literacy experience will begin this pathway at Level BL, before moving to Level B1. Learners with prior experience of formal learning but no proficiency in English begin at Level B1, and move through Levels B1, B2 and B3. The progress within these levels equates to the rates of progression expected in Years 3–8.</a:t>
            </a:r>
          </a:p>
          <a:p>
            <a:pPr marL="0" indent="0">
              <a:buNone/>
            </a:pPr>
            <a:endParaRPr lang="en-AU" dirty="0"/>
          </a:p>
        </p:txBody>
      </p:sp>
    </p:spTree>
    <p:extLst>
      <p:ext uri="{BB962C8B-B14F-4D97-AF65-F5344CB8AC3E}">
        <p14:creationId xmlns:p14="http://schemas.microsoft.com/office/powerpoint/2010/main" val="354955302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Understanding the pathways</a:t>
            </a:r>
            <a:endParaRPr lang="en-AU" dirty="0"/>
          </a:p>
        </p:txBody>
      </p:sp>
      <p:sp>
        <p:nvSpPr>
          <p:cNvPr id="3" name="Content Placeholder 2"/>
          <p:cNvSpPr>
            <a:spLocks noGrp="1"/>
          </p:cNvSpPr>
          <p:nvPr>
            <p:ph idx="1"/>
          </p:nvPr>
        </p:nvSpPr>
        <p:spPr/>
        <p:txBody>
          <a:bodyPr/>
          <a:lstStyle/>
          <a:p>
            <a:pPr marL="0" indent="0">
              <a:buNone/>
            </a:pPr>
            <a:r>
              <a:rPr lang="en-US" sz="1600" dirty="0"/>
              <a:t>EAL Pathway C: Late immersion (Years 7–10)</a:t>
            </a:r>
          </a:p>
          <a:p>
            <a:r>
              <a:rPr lang="en-US" sz="1600" b="0" dirty="0"/>
              <a:t>Late immersion language learners have a mature understanding of themselves and their relations with others in different social contexts, and are capable of understanding abstract ideas and relationships in their experience and learning about the world.</a:t>
            </a:r>
          </a:p>
          <a:p>
            <a:r>
              <a:rPr lang="en-US" sz="1600" b="0" dirty="0"/>
              <a:t>EAL learners without prior formal learning and with minimal home language literacy experience will begin this pathway at Level CL, before moving to the other levels. Learners with prior experience of formal learning but no proficiency in English will begin on Level C1 and move through Levels C1, C2, C3 and C4. The progress within these levels equates to the rates of progression expected in Years 7–10.</a:t>
            </a:r>
          </a:p>
          <a:p>
            <a:pPr marL="0" indent="0">
              <a:buNone/>
            </a:pPr>
            <a:endParaRPr lang="en-US" sz="1600" dirty="0" smtClean="0"/>
          </a:p>
          <a:p>
            <a:pPr marL="0" indent="0">
              <a:buNone/>
            </a:pPr>
            <a:endParaRPr lang="en-AU" sz="1600" dirty="0"/>
          </a:p>
        </p:txBody>
      </p:sp>
    </p:spTree>
    <p:extLst>
      <p:ext uri="{BB962C8B-B14F-4D97-AF65-F5344CB8AC3E}">
        <p14:creationId xmlns:p14="http://schemas.microsoft.com/office/powerpoint/2010/main" val="15964527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Acknowledgment of Country</a:t>
            </a:r>
            <a:endParaRPr lang="en-AU" dirty="0"/>
          </a:p>
        </p:txBody>
      </p:sp>
      <p:sp>
        <p:nvSpPr>
          <p:cNvPr id="3" name="Content Placeholder 2"/>
          <p:cNvSpPr>
            <a:spLocks noGrp="1"/>
          </p:cNvSpPr>
          <p:nvPr>
            <p:ph idx="1"/>
          </p:nvPr>
        </p:nvSpPr>
        <p:spPr>
          <a:xfrm>
            <a:off x="179512" y="1203598"/>
            <a:ext cx="8712968" cy="2971800"/>
          </a:xfrm>
        </p:spPr>
        <p:txBody>
          <a:bodyPr/>
          <a:lstStyle/>
          <a:p>
            <a:pPr marL="0" indent="0">
              <a:buNone/>
            </a:pPr>
            <a:r>
              <a:rPr lang="en-US" sz="1400" dirty="0"/>
              <a:t>In recognition of Aboriginal and Torres Strait Islander people’s spiritual and cultural connection to </a:t>
            </a:r>
            <a:r>
              <a:rPr lang="en-US" sz="1400" i="1" dirty="0"/>
              <a:t>country</a:t>
            </a:r>
            <a:r>
              <a:rPr lang="en-US" sz="1400" dirty="0"/>
              <a:t>, we acknowledge the traditional custodians of the </a:t>
            </a:r>
            <a:r>
              <a:rPr lang="en-US" sz="1400" dirty="0" err="1"/>
              <a:t>Kulin</a:t>
            </a:r>
            <a:r>
              <a:rPr lang="en-US" sz="1400" dirty="0"/>
              <a:t> Nations. We acknowledge the continued care of the lands and waterways over generations and celebrate the continuation of a living culture that has a unique role in this region.</a:t>
            </a:r>
          </a:p>
          <a:p>
            <a:pPr marL="0" indent="0">
              <a:buNone/>
            </a:pPr>
            <a:endParaRPr lang="en-US" sz="1400" dirty="0"/>
          </a:p>
          <a:p>
            <a:pPr marL="0" indent="0">
              <a:buNone/>
            </a:pPr>
            <a:r>
              <a:rPr lang="en-US" sz="1400" dirty="0"/>
              <a:t>We pay our respects to Elders past, present and emerging, for they hold the memories, traditions, culture and hopes of all Aboriginal and Torres Strait Islander peoples across the nation and hope they will walk with us on our journey.</a:t>
            </a:r>
            <a:endParaRPr lang="en-AU" sz="1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6" y="3039209"/>
            <a:ext cx="9144000" cy="1548765"/>
          </a:xfrm>
          <a:prstGeom prst="rect">
            <a:avLst/>
          </a:prstGeom>
        </p:spPr>
      </p:pic>
    </p:spTree>
    <p:extLst>
      <p:ext uri="{BB962C8B-B14F-4D97-AF65-F5344CB8AC3E}">
        <p14:creationId xmlns:p14="http://schemas.microsoft.com/office/powerpoint/2010/main" val="191077381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Language modes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7048237"/>
              </p:ext>
            </p:extLst>
          </p:nvPr>
        </p:nvGraphicFramePr>
        <p:xfrm>
          <a:off x="179388" y="1485900"/>
          <a:ext cx="8713787" cy="297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84094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Strands &amp; sub-strands</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3938524"/>
              </p:ext>
            </p:extLst>
          </p:nvPr>
        </p:nvGraphicFramePr>
        <p:xfrm>
          <a:off x="179388" y="1485900"/>
          <a:ext cx="8713787" cy="297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Arrow Connector 3"/>
          <p:cNvCxnSpPr/>
          <p:nvPr/>
        </p:nvCxnSpPr>
        <p:spPr bwMode="auto">
          <a:xfrm>
            <a:off x="1331640" y="2850697"/>
            <a:ext cx="0" cy="44113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p:nvPr/>
        </p:nvCxnSpPr>
        <p:spPr bwMode="auto">
          <a:xfrm flipH="1">
            <a:off x="3254555" y="2796412"/>
            <a:ext cx="144016" cy="4320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a:off x="4046113" y="2844425"/>
            <a:ext cx="31799" cy="27683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p:nvPr/>
        </p:nvCxnSpPr>
        <p:spPr bwMode="auto">
          <a:xfrm>
            <a:off x="5080518" y="2844425"/>
            <a:ext cx="48087" cy="27683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a:off x="5626014" y="2680963"/>
            <a:ext cx="416513" cy="3903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H="1">
            <a:off x="7069608" y="2846414"/>
            <a:ext cx="104583" cy="44113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a:off x="8269953" y="2852113"/>
            <a:ext cx="190479" cy="26914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ounded Rectangle 27"/>
          <p:cNvSpPr/>
          <p:nvPr/>
        </p:nvSpPr>
        <p:spPr bwMode="auto">
          <a:xfrm>
            <a:off x="647564" y="2982843"/>
            <a:ext cx="1368152" cy="914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i="0" u="none" strike="noStrike" cap="none" normalizeH="0" baseline="0" dirty="0" smtClean="0">
                <a:ln>
                  <a:noFill/>
                </a:ln>
                <a:solidFill>
                  <a:schemeClr val="bg1"/>
                </a:solidFill>
                <a:effectLst/>
                <a:latin typeface="+mn-lt"/>
              </a:rPr>
              <a:t>Communication</a:t>
            </a:r>
          </a:p>
        </p:txBody>
      </p:sp>
      <p:sp>
        <p:nvSpPr>
          <p:cNvPr id="30" name="Rounded Rectangle 29"/>
          <p:cNvSpPr/>
          <p:nvPr/>
        </p:nvSpPr>
        <p:spPr bwMode="auto">
          <a:xfrm>
            <a:off x="2320541" y="2982843"/>
            <a:ext cx="1058599" cy="93037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100" b="0" i="0" u="none" strike="noStrike" cap="none" normalizeH="0" baseline="0" dirty="0" smtClean="0">
                <a:ln>
                  <a:noFill/>
                </a:ln>
                <a:solidFill>
                  <a:schemeClr val="bg1"/>
                </a:solidFill>
                <a:effectLst/>
                <a:latin typeface="+mn-lt"/>
              </a:rPr>
              <a:t>Text structure </a:t>
            </a:r>
            <a:r>
              <a:rPr lang="en-AU" sz="1100" dirty="0" smtClean="0">
                <a:solidFill>
                  <a:schemeClr val="bg1"/>
                </a:solidFill>
                <a:latin typeface="+mn-lt"/>
              </a:rPr>
              <a:t>&amp; </a:t>
            </a:r>
            <a:r>
              <a:rPr kumimoji="0" lang="en-AU" sz="1100" b="0" i="0" u="none" strike="noStrike" cap="none" normalizeH="0" baseline="0" dirty="0" smtClean="0">
                <a:ln>
                  <a:noFill/>
                </a:ln>
                <a:solidFill>
                  <a:schemeClr val="bg1"/>
                </a:solidFill>
                <a:effectLst/>
                <a:latin typeface="+mn-lt"/>
              </a:rPr>
              <a:t>organisation</a:t>
            </a:r>
          </a:p>
        </p:txBody>
      </p:sp>
      <p:sp>
        <p:nvSpPr>
          <p:cNvPr id="32" name="Rounded Rectangle 31"/>
          <p:cNvSpPr/>
          <p:nvPr/>
        </p:nvSpPr>
        <p:spPr bwMode="auto">
          <a:xfrm>
            <a:off x="3406271" y="2966206"/>
            <a:ext cx="1086590" cy="914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100" b="0" i="0" u="none" strike="noStrike" cap="none" normalizeH="0" baseline="0" dirty="0" smtClean="0">
                <a:ln>
                  <a:noFill/>
                </a:ln>
                <a:solidFill>
                  <a:schemeClr val="bg1"/>
                </a:solidFill>
                <a:effectLst/>
                <a:latin typeface="+mn-lt"/>
              </a:rPr>
              <a:t>Grammatical</a:t>
            </a:r>
          </a:p>
          <a:p>
            <a:pPr marL="0" marR="0" indent="0" algn="ctr" defTabSz="914400" rtl="0" eaLnBrk="0" fontAlgn="base" latinLnBrk="0" hangingPunct="0">
              <a:lnSpc>
                <a:spcPct val="100000"/>
              </a:lnSpc>
              <a:spcBef>
                <a:spcPct val="0"/>
              </a:spcBef>
              <a:spcAft>
                <a:spcPct val="0"/>
              </a:spcAft>
              <a:buClrTx/>
              <a:buSzTx/>
              <a:buFontTx/>
              <a:buNone/>
              <a:tabLst/>
            </a:pPr>
            <a:r>
              <a:rPr lang="en-AU" sz="1100" dirty="0" smtClean="0">
                <a:solidFill>
                  <a:schemeClr val="bg1"/>
                </a:solidFill>
                <a:latin typeface="+mn-lt"/>
              </a:rPr>
              <a:t>patterns</a:t>
            </a:r>
            <a:endParaRPr kumimoji="0" lang="en-AU" sz="1100" b="0" i="0" u="none" strike="noStrike" cap="none" normalizeH="0" baseline="0" dirty="0" smtClean="0">
              <a:ln>
                <a:noFill/>
              </a:ln>
              <a:solidFill>
                <a:schemeClr val="bg1"/>
              </a:solidFill>
              <a:effectLst/>
              <a:latin typeface="+mn-lt"/>
            </a:endParaRPr>
          </a:p>
        </p:txBody>
      </p:sp>
      <p:sp>
        <p:nvSpPr>
          <p:cNvPr id="34" name="Rounded Rectangle 33"/>
          <p:cNvSpPr/>
          <p:nvPr/>
        </p:nvSpPr>
        <p:spPr bwMode="auto">
          <a:xfrm>
            <a:off x="4536281" y="2966206"/>
            <a:ext cx="1047258" cy="914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100" b="0" i="0" u="none" strike="noStrike" cap="none" normalizeH="0" baseline="0" dirty="0" smtClean="0">
                <a:ln>
                  <a:noFill/>
                </a:ln>
                <a:solidFill>
                  <a:schemeClr val="bg1"/>
                </a:solidFill>
                <a:effectLst/>
                <a:latin typeface="+mn-lt"/>
              </a:rPr>
              <a:t>Phonology</a:t>
            </a:r>
          </a:p>
          <a:p>
            <a:pPr marL="0" marR="0" indent="0" algn="ctr" defTabSz="914400" rtl="0" eaLnBrk="0" fontAlgn="base" latinLnBrk="0" hangingPunct="0">
              <a:lnSpc>
                <a:spcPct val="100000"/>
              </a:lnSpc>
              <a:spcBef>
                <a:spcPct val="0"/>
              </a:spcBef>
              <a:spcAft>
                <a:spcPct val="0"/>
              </a:spcAft>
              <a:buClrTx/>
              <a:buSzTx/>
              <a:buFontTx/>
              <a:buNone/>
              <a:tabLst/>
            </a:pPr>
            <a:r>
              <a:rPr lang="en-AU" sz="1100" dirty="0" err="1" smtClean="0">
                <a:solidFill>
                  <a:schemeClr val="bg1"/>
                </a:solidFill>
                <a:latin typeface="+mn-lt"/>
              </a:rPr>
              <a:t>Grapho</a:t>
            </a:r>
            <a:r>
              <a:rPr lang="en-AU" sz="1100" dirty="0" smtClean="0">
                <a:solidFill>
                  <a:schemeClr val="bg1"/>
                </a:solidFill>
                <a:latin typeface="+mn-lt"/>
              </a:rPr>
              <a:t>-</a:t>
            </a:r>
          </a:p>
          <a:p>
            <a:pPr marL="0" marR="0" indent="0" algn="ctr" defTabSz="914400" rtl="0" eaLnBrk="0" fontAlgn="base" latinLnBrk="0" hangingPunct="0">
              <a:lnSpc>
                <a:spcPct val="100000"/>
              </a:lnSpc>
              <a:spcBef>
                <a:spcPct val="0"/>
              </a:spcBef>
              <a:spcAft>
                <a:spcPct val="0"/>
              </a:spcAft>
              <a:buClrTx/>
              <a:buSzTx/>
              <a:buFontTx/>
              <a:buNone/>
              <a:tabLst/>
            </a:pPr>
            <a:r>
              <a:rPr kumimoji="0" lang="en-AU" sz="1100" b="0" i="0" u="none" strike="noStrike" cap="none" normalizeH="0" baseline="0" dirty="0" smtClean="0">
                <a:ln>
                  <a:noFill/>
                </a:ln>
                <a:solidFill>
                  <a:schemeClr val="bg1"/>
                </a:solidFill>
                <a:effectLst/>
                <a:latin typeface="+mn-lt"/>
              </a:rPr>
              <a:t>phonics</a:t>
            </a:r>
          </a:p>
        </p:txBody>
      </p:sp>
      <p:sp>
        <p:nvSpPr>
          <p:cNvPr id="35" name="Rounded Rectangle 34"/>
          <p:cNvSpPr/>
          <p:nvPr/>
        </p:nvSpPr>
        <p:spPr bwMode="auto">
          <a:xfrm>
            <a:off x="5626014" y="2969713"/>
            <a:ext cx="1061786" cy="914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bg1"/>
                </a:solidFill>
                <a:effectLst/>
                <a:latin typeface="+mn-lt"/>
              </a:rPr>
              <a:t>Word</a:t>
            </a:r>
          </a:p>
          <a:p>
            <a:pPr marL="0" marR="0" indent="0" algn="ctr" defTabSz="914400" rtl="0" eaLnBrk="0" fontAlgn="base" latinLnBrk="0" hangingPunct="0">
              <a:lnSpc>
                <a:spcPct val="100000"/>
              </a:lnSpc>
              <a:spcBef>
                <a:spcPct val="0"/>
              </a:spcBef>
              <a:spcAft>
                <a:spcPct val="0"/>
              </a:spcAft>
              <a:buClrTx/>
              <a:buSzTx/>
              <a:buFontTx/>
              <a:buNone/>
              <a:tabLst/>
            </a:pPr>
            <a:r>
              <a:rPr lang="en-AU" sz="1100" dirty="0" smtClean="0">
                <a:solidFill>
                  <a:schemeClr val="bg1"/>
                </a:solidFill>
                <a:latin typeface="+mn-lt"/>
              </a:rPr>
              <a:t>Knowledge</a:t>
            </a:r>
            <a:endParaRPr kumimoji="0" lang="en-AU" sz="1100" b="0" i="0" u="none" strike="noStrike" cap="none" normalizeH="0" baseline="0" dirty="0" smtClean="0">
              <a:ln>
                <a:noFill/>
              </a:ln>
              <a:solidFill>
                <a:schemeClr val="bg1"/>
              </a:solidFill>
              <a:effectLst/>
              <a:latin typeface="+mn-lt"/>
            </a:endParaRPr>
          </a:p>
        </p:txBody>
      </p:sp>
      <p:sp>
        <p:nvSpPr>
          <p:cNvPr id="39" name="Rounded Rectangle 38"/>
          <p:cNvSpPr/>
          <p:nvPr/>
        </p:nvSpPr>
        <p:spPr bwMode="auto">
          <a:xfrm>
            <a:off x="6739735" y="2970435"/>
            <a:ext cx="1248437" cy="914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100" b="0" i="0" u="none" strike="noStrike" cap="none" normalizeH="0" baseline="0" dirty="0" smtClean="0">
                <a:ln>
                  <a:noFill/>
                </a:ln>
                <a:solidFill>
                  <a:schemeClr val="bg1"/>
                </a:solidFill>
                <a:effectLst/>
                <a:latin typeface="+mn-lt"/>
              </a:rPr>
              <a:t>Cultural</a:t>
            </a:r>
          </a:p>
          <a:p>
            <a:pPr marL="0" marR="0" indent="0" algn="ctr" defTabSz="914400" rtl="0" eaLnBrk="0" fontAlgn="base" latinLnBrk="0" hangingPunct="0">
              <a:lnSpc>
                <a:spcPct val="100000"/>
              </a:lnSpc>
              <a:spcBef>
                <a:spcPct val="0"/>
              </a:spcBef>
              <a:spcAft>
                <a:spcPct val="0"/>
              </a:spcAft>
              <a:buClrTx/>
              <a:buSzTx/>
              <a:buFontTx/>
              <a:buNone/>
              <a:tabLst/>
            </a:pPr>
            <a:r>
              <a:rPr lang="en-AU" sz="1100" dirty="0" smtClean="0">
                <a:solidFill>
                  <a:schemeClr val="bg1"/>
                </a:solidFill>
                <a:latin typeface="+mn-lt"/>
              </a:rPr>
              <a:t>understandings</a:t>
            </a:r>
            <a:endParaRPr kumimoji="0" lang="en-AU" sz="1100" b="0" i="0" u="none" strike="noStrike" cap="none" normalizeH="0" baseline="0" dirty="0" smtClean="0">
              <a:ln>
                <a:noFill/>
              </a:ln>
              <a:solidFill>
                <a:schemeClr val="bg1"/>
              </a:solidFill>
              <a:effectLst/>
              <a:latin typeface="+mn-lt"/>
            </a:endParaRPr>
          </a:p>
        </p:txBody>
      </p:sp>
      <p:sp>
        <p:nvSpPr>
          <p:cNvPr id="41" name="Rounded Rectangle 40"/>
          <p:cNvSpPr/>
          <p:nvPr/>
        </p:nvSpPr>
        <p:spPr bwMode="auto">
          <a:xfrm>
            <a:off x="8052549" y="2966206"/>
            <a:ext cx="962704" cy="914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100" b="0" i="0" u="none" strike="noStrike" cap="none" normalizeH="0" baseline="0" dirty="0" err="1" smtClean="0">
                <a:ln>
                  <a:noFill/>
                </a:ln>
                <a:solidFill>
                  <a:schemeClr val="bg1"/>
                </a:solidFill>
                <a:effectLst/>
                <a:latin typeface="+mn-lt"/>
              </a:rPr>
              <a:t>Plurilingualstrategies</a:t>
            </a:r>
            <a:endParaRPr kumimoji="0" lang="en-AU" sz="1100" b="0" i="0" u="none" strike="noStrike" cap="none" normalizeH="0" baseline="0" dirty="0" smtClean="0">
              <a:ln>
                <a:noFill/>
              </a:ln>
              <a:solidFill>
                <a:schemeClr val="bg1"/>
              </a:solidFill>
              <a:effectLst/>
              <a:latin typeface="+mn-lt"/>
            </a:endParaRPr>
          </a:p>
        </p:txBody>
      </p:sp>
    </p:spTree>
    <p:extLst>
      <p:ext uri="{BB962C8B-B14F-4D97-AF65-F5344CB8AC3E}">
        <p14:creationId xmlns:p14="http://schemas.microsoft.com/office/powerpoint/2010/main" val="247289826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An online tour of the curriculum</a:t>
            </a:r>
            <a:endParaRPr lang="en-AU" dirty="0"/>
          </a:p>
        </p:txBody>
      </p:sp>
      <p:sp>
        <p:nvSpPr>
          <p:cNvPr id="3" name="Content Placeholder 2"/>
          <p:cNvSpPr>
            <a:spLocks noGrp="1"/>
          </p:cNvSpPr>
          <p:nvPr>
            <p:ph idx="1"/>
          </p:nvPr>
        </p:nvSpPr>
        <p:spPr/>
        <p:txBody>
          <a:bodyPr/>
          <a:lstStyle/>
          <a:p>
            <a:pPr marL="0" indent="0">
              <a:buNone/>
            </a:pPr>
            <a:endParaRPr lang="en-AU" dirty="0" smtClean="0"/>
          </a:p>
          <a:p>
            <a:pPr marL="0" indent="0">
              <a:buNone/>
            </a:pPr>
            <a:r>
              <a:rPr lang="en-AU" dirty="0">
                <a:hlinkClick r:id="rId3"/>
              </a:rPr>
              <a:t>https://</a:t>
            </a:r>
            <a:r>
              <a:rPr lang="en-AU" dirty="0" smtClean="0">
                <a:hlinkClick r:id="rId3"/>
              </a:rPr>
              <a:t>victoriancurriculum.vcaa.vic.edu.au/english/english-as-an-additional-language-eal/introduction/rationale-and-aims</a:t>
            </a:r>
            <a:endParaRPr lang="en-AU" dirty="0" smtClean="0"/>
          </a:p>
          <a:p>
            <a:pPr marL="0" indent="0">
              <a:buNone/>
            </a:pPr>
            <a:endParaRPr lang="en-AU" dirty="0"/>
          </a:p>
        </p:txBody>
      </p:sp>
    </p:spTree>
    <p:extLst>
      <p:ext uri="{BB962C8B-B14F-4D97-AF65-F5344CB8AC3E}">
        <p14:creationId xmlns:p14="http://schemas.microsoft.com/office/powerpoint/2010/main" val="31778616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smtClean="0"/>
              <a:t>Plurilingualism</a:t>
            </a:r>
            <a:endParaRPr lang="en-AU" dirty="0"/>
          </a:p>
        </p:txBody>
      </p:sp>
      <p:sp>
        <p:nvSpPr>
          <p:cNvPr id="3" name="Content Placeholder 2"/>
          <p:cNvSpPr>
            <a:spLocks noGrp="1"/>
          </p:cNvSpPr>
          <p:nvPr>
            <p:ph idx="1"/>
          </p:nvPr>
        </p:nvSpPr>
        <p:spPr/>
        <p:txBody>
          <a:bodyPr/>
          <a:lstStyle/>
          <a:p>
            <a:pPr marL="0" indent="0">
              <a:buNone/>
            </a:pPr>
            <a:endParaRPr lang="en-AU" dirty="0" smtClean="0"/>
          </a:p>
          <a:p>
            <a:pPr marL="0" indent="0" algn="ctr">
              <a:buNone/>
            </a:pPr>
            <a:r>
              <a:rPr lang="en-AU" dirty="0" smtClean="0"/>
              <a:t>The ability of a person who has competence in more than one language to switch between them where necessary for ease of communication and learning. It is the interconnected knowledge of multiple languages.</a:t>
            </a:r>
            <a:endParaRPr lang="en-AU" dirty="0"/>
          </a:p>
        </p:txBody>
      </p:sp>
    </p:spTree>
    <p:extLst>
      <p:ext uri="{BB962C8B-B14F-4D97-AF65-F5344CB8AC3E}">
        <p14:creationId xmlns:p14="http://schemas.microsoft.com/office/powerpoint/2010/main" val="157349840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smtClean="0"/>
              <a:t>Plurilingual</a:t>
            </a:r>
            <a:r>
              <a:rPr lang="en-AU" dirty="0" smtClean="0"/>
              <a:t> strategies</a:t>
            </a:r>
            <a:endParaRPr lang="en-AU" dirty="0"/>
          </a:p>
        </p:txBody>
      </p:sp>
      <p:sp>
        <p:nvSpPr>
          <p:cNvPr id="3" name="Content Placeholder 2"/>
          <p:cNvSpPr>
            <a:spLocks noGrp="1"/>
          </p:cNvSpPr>
          <p:nvPr>
            <p:ph idx="1"/>
          </p:nvPr>
        </p:nvSpPr>
        <p:spPr/>
        <p:txBody>
          <a:bodyPr/>
          <a:lstStyle/>
          <a:p>
            <a:pPr marL="0" indent="0">
              <a:buNone/>
            </a:pPr>
            <a:r>
              <a:rPr lang="en-AU" dirty="0" smtClean="0"/>
              <a:t>Provide opportunities for EAL learners to:</a:t>
            </a:r>
          </a:p>
          <a:p>
            <a:endParaRPr lang="en-AU" dirty="0" smtClean="0"/>
          </a:p>
          <a:p>
            <a:r>
              <a:rPr lang="en-AU" dirty="0" smtClean="0"/>
              <a:t>draw on the linguistic and cultural repertoire of other languages to support the learning of both content and the English language</a:t>
            </a:r>
          </a:p>
        </p:txBody>
      </p:sp>
    </p:spTree>
    <p:extLst>
      <p:ext uri="{BB962C8B-B14F-4D97-AF65-F5344CB8AC3E}">
        <p14:creationId xmlns:p14="http://schemas.microsoft.com/office/powerpoint/2010/main" val="397091892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smtClean="0"/>
              <a:t>Plurilingual</a:t>
            </a:r>
            <a:r>
              <a:rPr lang="en-AU" dirty="0" smtClean="0"/>
              <a:t> strategies</a:t>
            </a:r>
            <a:endParaRPr lang="en-AU" dirty="0"/>
          </a:p>
        </p:txBody>
      </p:sp>
      <p:sp>
        <p:nvSpPr>
          <p:cNvPr id="3" name="Content Placeholder 2"/>
          <p:cNvSpPr>
            <a:spLocks noGrp="1"/>
          </p:cNvSpPr>
          <p:nvPr>
            <p:ph idx="1"/>
          </p:nvPr>
        </p:nvSpPr>
        <p:spPr/>
        <p:txBody>
          <a:bodyPr/>
          <a:lstStyle/>
          <a:p>
            <a:r>
              <a:rPr lang="en-AU" dirty="0" smtClean="0"/>
              <a:t>There are no content descriptions relating to </a:t>
            </a:r>
            <a:r>
              <a:rPr lang="en-AU" dirty="0" err="1" smtClean="0"/>
              <a:t>plurilingual</a:t>
            </a:r>
            <a:r>
              <a:rPr lang="en-AU" dirty="0" smtClean="0"/>
              <a:t> strategies, and they are not included in the achievement standards.</a:t>
            </a:r>
          </a:p>
          <a:p>
            <a:pPr marL="0" indent="0">
              <a:buNone/>
            </a:pPr>
            <a:endParaRPr lang="en-AU" dirty="0" smtClean="0"/>
          </a:p>
          <a:p>
            <a:r>
              <a:rPr lang="en-AU" dirty="0" smtClean="0"/>
              <a:t>Teachers do not assess students’ achievement in other languages.</a:t>
            </a:r>
          </a:p>
          <a:p>
            <a:pPr marL="0" indent="0">
              <a:buNone/>
            </a:pPr>
            <a:endParaRPr lang="en-AU" dirty="0" smtClean="0"/>
          </a:p>
          <a:p>
            <a:endParaRPr lang="en-AU" dirty="0"/>
          </a:p>
        </p:txBody>
      </p:sp>
    </p:spTree>
    <p:extLst>
      <p:ext uri="{BB962C8B-B14F-4D97-AF65-F5344CB8AC3E}">
        <p14:creationId xmlns:p14="http://schemas.microsoft.com/office/powerpoint/2010/main" val="265398717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smtClean="0"/>
              <a:t>Plurilingualism</a:t>
            </a:r>
            <a:r>
              <a:rPr lang="en-AU" dirty="0" smtClean="0"/>
              <a:t> at work</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6567146"/>
              </p:ext>
            </p:extLst>
          </p:nvPr>
        </p:nvGraphicFramePr>
        <p:xfrm>
          <a:off x="179389" y="1635647"/>
          <a:ext cx="8713785" cy="2210847"/>
        </p:xfrm>
        <a:graphic>
          <a:graphicData uri="http://schemas.openxmlformats.org/drawingml/2006/table">
            <a:tbl>
              <a:tblPr firstRow="1" firstCol="1" bandRow="1">
                <a:tableStyleId>{16D9F66E-5EB9-4882-86FB-DCBF35E3C3E4}</a:tableStyleId>
              </a:tblPr>
              <a:tblGrid>
                <a:gridCol w="1742757">
                  <a:extLst>
                    <a:ext uri="{9D8B030D-6E8A-4147-A177-3AD203B41FA5}">
                      <a16:colId xmlns:a16="http://schemas.microsoft.com/office/drawing/2014/main" val="2115790467"/>
                    </a:ext>
                  </a:extLst>
                </a:gridCol>
                <a:gridCol w="1742757">
                  <a:extLst>
                    <a:ext uri="{9D8B030D-6E8A-4147-A177-3AD203B41FA5}">
                      <a16:colId xmlns:a16="http://schemas.microsoft.com/office/drawing/2014/main" val="3615095198"/>
                    </a:ext>
                  </a:extLst>
                </a:gridCol>
                <a:gridCol w="1742757">
                  <a:extLst>
                    <a:ext uri="{9D8B030D-6E8A-4147-A177-3AD203B41FA5}">
                      <a16:colId xmlns:a16="http://schemas.microsoft.com/office/drawing/2014/main" val="1453209298"/>
                    </a:ext>
                  </a:extLst>
                </a:gridCol>
                <a:gridCol w="1742757">
                  <a:extLst>
                    <a:ext uri="{9D8B030D-6E8A-4147-A177-3AD203B41FA5}">
                      <a16:colId xmlns:a16="http://schemas.microsoft.com/office/drawing/2014/main" val="3514502614"/>
                    </a:ext>
                  </a:extLst>
                </a:gridCol>
                <a:gridCol w="1742757">
                  <a:extLst>
                    <a:ext uri="{9D8B030D-6E8A-4147-A177-3AD203B41FA5}">
                      <a16:colId xmlns:a16="http://schemas.microsoft.com/office/drawing/2014/main" val="3676184190"/>
                    </a:ext>
                  </a:extLst>
                </a:gridCol>
              </a:tblGrid>
              <a:tr h="534447">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b="1"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CL</a:t>
                      </a:r>
                      <a:endParaRPr lang="en-AU" sz="2000" b="1"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C1</a:t>
                      </a:r>
                      <a:endParaRPr lang="en-AU" sz="20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C2</a:t>
                      </a:r>
                      <a:endParaRPr lang="en-AU" sz="20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C3</a:t>
                      </a:r>
                      <a:endParaRPr lang="en-AU" sz="20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C4</a:t>
                      </a:r>
                      <a:endParaRPr lang="en-AU" sz="20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extLst>
                  <a:ext uri="{0D108BD9-81ED-4DB2-BD59-A6C34878D82A}">
                    <a16:rowId xmlns:a16="http://schemas.microsoft.com/office/drawing/2014/main" val="4254706256"/>
                  </a:ext>
                </a:extLst>
              </a:tr>
              <a:tr h="538828">
                <a:tc>
                  <a:txBody>
                    <a:bodyPr/>
                    <a:lstStyle/>
                    <a:p>
                      <a:pPr>
                        <a:lnSpc>
                          <a:spcPts val="1200"/>
                        </a:lnSpc>
                        <a:spcBef>
                          <a:spcPts val="400"/>
                        </a:spcBef>
                        <a:spcAft>
                          <a:spcPts val="400"/>
                        </a:spcAft>
                      </a:pPr>
                      <a:r>
                        <a:rPr lang="en-AU" sz="1000" b="0" dirty="0">
                          <a:effectLst/>
                        </a:rPr>
                        <a:t>Distinguish spoken English from other languages and attempt to respond in English</a:t>
                      </a:r>
                      <a:endParaRPr lang="en-AU" sz="1100" b="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Check understanding of classroom English by asking for clarification from other home language speakers</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Ask for the translation of specific words from other home language speakers</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Explain the home language meaning of unfamiliar English words and phrases to home language peers</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Discuss a point of language</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extLst>
                  <a:ext uri="{0D108BD9-81ED-4DB2-BD59-A6C34878D82A}">
                    <a16:rowId xmlns:a16="http://schemas.microsoft.com/office/drawing/2014/main" val="2301216607"/>
                  </a:ext>
                </a:extLst>
              </a:tr>
              <a:tr h="404121">
                <a:tc>
                  <a:txBody>
                    <a:bodyPr/>
                    <a:lstStyle/>
                    <a:p>
                      <a:pPr>
                        <a:lnSpc>
                          <a:spcPts val="1200"/>
                        </a:lnSpc>
                        <a:spcBef>
                          <a:spcPts val="400"/>
                        </a:spcBef>
                        <a:spcAft>
                          <a:spcPts val="400"/>
                        </a:spcAft>
                      </a:pPr>
                      <a:r>
                        <a:rPr lang="en-AU" sz="1000" b="0" dirty="0">
                          <a:effectLst/>
                        </a:rPr>
                        <a:t>Use sentence patterns from home language to communicate ideas</a:t>
                      </a:r>
                      <a:endParaRPr lang="en-AU" sz="1100" b="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Use home language to formulate speech in English and communicate ideas</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Use home language resources to support use of English</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Clarify in home language to check understanding</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Use home language resources to develop English</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extLst>
                  <a:ext uri="{0D108BD9-81ED-4DB2-BD59-A6C34878D82A}">
                    <a16:rowId xmlns:a16="http://schemas.microsoft.com/office/drawing/2014/main" val="3797205918"/>
                  </a:ext>
                </a:extLst>
              </a:tr>
              <a:tr h="538828">
                <a:tc>
                  <a:txBody>
                    <a:bodyPr/>
                    <a:lstStyle/>
                    <a:p>
                      <a:pPr>
                        <a:lnSpc>
                          <a:spcPts val="1200"/>
                        </a:lnSpc>
                        <a:spcBef>
                          <a:spcPts val="400"/>
                        </a:spcBef>
                        <a:spcAft>
                          <a:spcPts val="400"/>
                        </a:spcAft>
                      </a:pPr>
                      <a:r>
                        <a:rPr lang="en-AU" sz="1000" b="0" dirty="0">
                          <a:effectLst/>
                        </a:rPr>
                        <a:t>Transfer some simple language structures to other contexts</a:t>
                      </a:r>
                      <a:endParaRPr lang="en-AU" sz="1100" b="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Transfer knowledge from home language to English learning</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Transfer academic and communication skills from home language to English</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Talk about cultural differences related to communication</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Compare and contrast different ways of communicating meanings in home language and English</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extLst>
                  <a:ext uri="{0D108BD9-81ED-4DB2-BD59-A6C34878D82A}">
                    <a16:rowId xmlns:a16="http://schemas.microsoft.com/office/drawing/2014/main" val="414326272"/>
                  </a:ext>
                </a:extLst>
              </a:tr>
            </a:tbl>
          </a:graphicData>
        </a:graphic>
      </p:graphicFrame>
    </p:spTree>
    <p:extLst>
      <p:ext uri="{BB962C8B-B14F-4D97-AF65-F5344CB8AC3E}">
        <p14:creationId xmlns:p14="http://schemas.microsoft.com/office/powerpoint/2010/main" val="80774404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Next session</a:t>
            </a:r>
            <a:endParaRPr lang="en-AU" dirty="0"/>
          </a:p>
        </p:txBody>
      </p:sp>
      <p:sp>
        <p:nvSpPr>
          <p:cNvPr id="3" name="Content Placeholder 2"/>
          <p:cNvSpPr>
            <a:spLocks noGrp="1"/>
          </p:cNvSpPr>
          <p:nvPr>
            <p:ph idx="1"/>
          </p:nvPr>
        </p:nvSpPr>
        <p:spPr/>
        <p:txBody>
          <a:bodyPr/>
          <a:lstStyle/>
          <a:p>
            <a:pPr marL="0" indent="0" algn="ctr">
              <a:buNone/>
            </a:pPr>
            <a:r>
              <a:rPr lang="en-AU" dirty="0" smtClean="0"/>
              <a:t>Implementing the curriculum in primary settings</a:t>
            </a:r>
          </a:p>
          <a:p>
            <a:pPr marL="0" indent="0" algn="ctr">
              <a:buNone/>
            </a:pPr>
            <a:r>
              <a:rPr lang="en-AU" dirty="0" smtClean="0"/>
              <a:t>Thursday 30 July 2020</a:t>
            </a:r>
          </a:p>
          <a:p>
            <a:pPr marL="0" indent="0" algn="ctr">
              <a:buNone/>
            </a:pPr>
            <a:r>
              <a:rPr lang="en-AU" dirty="0" smtClean="0"/>
              <a:t>3.45pm-4.45pm</a:t>
            </a:r>
          </a:p>
          <a:p>
            <a:pPr marL="0" indent="0" algn="ctr">
              <a:buNone/>
            </a:pPr>
            <a:endParaRPr lang="en-AU" dirty="0"/>
          </a:p>
          <a:p>
            <a:pPr marL="0" indent="0" algn="ctr">
              <a:buNone/>
            </a:pPr>
            <a:r>
              <a:rPr lang="en-AU" i="1" dirty="0" smtClean="0"/>
              <a:t>This session will focus on planning for implementation across a primary school, unpacking Pathways A &amp; B</a:t>
            </a:r>
            <a:r>
              <a:rPr lang="en-AU" i="1" dirty="0"/>
              <a:t> </a:t>
            </a:r>
            <a:r>
              <a:rPr lang="en-AU" i="1" dirty="0" smtClean="0"/>
              <a:t>and how to use the Language &amp; Learning Interview. </a:t>
            </a:r>
            <a:endParaRPr lang="en-AU" i="1" dirty="0"/>
          </a:p>
        </p:txBody>
      </p:sp>
    </p:spTree>
    <p:extLst>
      <p:ext uri="{BB962C8B-B14F-4D97-AF65-F5344CB8AC3E}">
        <p14:creationId xmlns:p14="http://schemas.microsoft.com/office/powerpoint/2010/main" val="319516302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Further sessions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23092"/>
              </p:ext>
            </p:extLst>
          </p:nvPr>
        </p:nvGraphicFramePr>
        <p:xfrm>
          <a:off x="611558" y="1203600"/>
          <a:ext cx="7704857" cy="3254101"/>
        </p:xfrm>
        <a:graphic>
          <a:graphicData uri="http://schemas.openxmlformats.org/drawingml/2006/table">
            <a:tbl>
              <a:tblPr firstRow="1" firstCol="1" bandRow="1"/>
              <a:tblGrid>
                <a:gridCol w="765768">
                  <a:extLst>
                    <a:ext uri="{9D8B030D-6E8A-4147-A177-3AD203B41FA5}">
                      <a16:colId xmlns:a16="http://schemas.microsoft.com/office/drawing/2014/main" val="20000"/>
                    </a:ext>
                  </a:extLst>
                </a:gridCol>
                <a:gridCol w="765768">
                  <a:extLst>
                    <a:ext uri="{9D8B030D-6E8A-4147-A177-3AD203B41FA5}">
                      <a16:colId xmlns:a16="http://schemas.microsoft.com/office/drawing/2014/main" val="20001"/>
                    </a:ext>
                  </a:extLst>
                </a:gridCol>
                <a:gridCol w="6173321">
                  <a:extLst>
                    <a:ext uri="{9D8B030D-6E8A-4147-A177-3AD203B41FA5}">
                      <a16:colId xmlns:a16="http://schemas.microsoft.com/office/drawing/2014/main" val="20002"/>
                    </a:ext>
                  </a:extLst>
                </a:gridCol>
              </a:tblGrid>
              <a:tr h="443741">
                <a:tc>
                  <a:txBody>
                    <a:bodyPr/>
                    <a:lstStyle/>
                    <a:p>
                      <a:pPr>
                        <a:lnSpc>
                          <a:spcPct val="107000"/>
                        </a:lnSpc>
                        <a:spcAft>
                          <a:spcPts val="0"/>
                        </a:spcAft>
                      </a:pPr>
                      <a:r>
                        <a:rPr lang="en-AU" sz="800" dirty="0">
                          <a:effectLst/>
                          <a:latin typeface="Arial Narrow" panose="020B0606020202030204" pitchFamily="34" charset="0"/>
                          <a:ea typeface="Calibri" panose="020F0502020204030204" pitchFamily="34" charset="0"/>
                          <a:cs typeface="Arial" panose="020B0604020202020204" pitchFamily="34" charset="0"/>
                        </a:rPr>
                        <a:t>4/8/20</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3.45pm- 4.45pm</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b="1" dirty="0">
                          <a:effectLst/>
                          <a:latin typeface="Arial Narrow" panose="020B0606020202030204" pitchFamily="34" charset="0"/>
                          <a:ea typeface="Calibri" panose="020F0502020204030204" pitchFamily="34" charset="0"/>
                          <a:cs typeface="Arial" panose="020B0604020202020204" pitchFamily="34" charset="0"/>
                        </a:rPr>
                        <a:t>3. Implementing the curriculum in secondary settings</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800" dirty="0">
                          <a:effectLst/>
                          <a:latin typeface="Arial Narrow" panose="020B0606020202030204" pitchFamily="34" charset="0"/>
                          <a:ea typeface="Calibri" panose="020F0502020204030204" pitchFamily="34" charset="0"/>
                          <a:cs typeface="Arial" panose="020B0604020202020204" pitchFamily="34" charset="0"/>
                        </a:rPr>
                        <a:t>This presentation will focus on unpacking </a:t>
                      </a:r>
                      <a:r>
                        <a:rPr lang="en-AU" sz="800" i="1" dirty="0">
                          <a:effectLst/>
                          <a:latin typeface="Arial Narrow" panose="020B0606020202030204" pitchFamily="34" charset="0"/>
                          <a:ea typeface="Calibri" panose="020F0502020204030204" pitchFamily="34" charset="0"/>
                          <a:cs typeface="Arial" panose="020B0604020202020204" pitchFamily="34" charset="0"/>
                        </a:rPr>
                        <a:t>Pathways: B and C</a:t>
                      </a:r>
                      <a:r>
                        <a:rPr lang="en-AU" sz="800" dirty="0">
                          <a:effectLst/>
                          <a:latin typeface="Arial Narrow" panose="020B0606020202030204" pitchFamily="34" charset="0"/>
                          <a:ea typeface="Calibri" panose="020F0502020204030204" pitchFamily="34" charset="0"/>
                          <a:cs typeface="Arial" panose="020B0604020202020204" pitchFamily="34" charset="0"/>
                        </a:rPr>
                        <a:t>, and how to use the </a:t>
                      </a:r>
                      <a:r>
                        <a:rPr lang="en-AU" sz="800" i="1" dirty="0">
                          <a:effectLst/>
                          <a:latin typeface="Arial Narrow" panose="020B0606020202030204" pitchFamily="34" charset="0"/>
                          <a:ea typeface="Calibri" panose="020F0502020204030204" pitchFamily="34" charset="0"/>
                          <a:cs typeface="Arial" panose="020B0604020202020204" pitchFamily="34" charset="0"/>
                        </a:rPr>
                        <a:t>Language and Learning Interview</a:t>
                      </a:r>
                      <a:r>
                        <a:rPr lang="en-AU" sz="800" dirty="0">
                          <a:effectLst/>
                          <a:latin typeface="Arial Narrow" panose="020B0606020202030204" pitchFamily="34" charset="0"/>
                          <a:ea typeface="Calibri" panose="020F0502020204030204" pitchFamily="34" charset="0"/>
                          <a:cs typeface="Arial" panose="020B0604020202020204" pitchFamily="34" charset="0"/>
                        </a:rPr>
                        <a:t> to understand the needs of EAL students.</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91655">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6/8/20</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3.45pm-4.45pm</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b="1" dirty="0">
                          <a:effectLst/>
                          <a:latin typeface="Arial Narrow" panose="020B0606020202030204" pitchFamily="34" charset="0"/>
                          <a:ea typeface="Calibri" panose="020F0502020204030204" pitchFamily="34" charset="0"/>
                          <a:cs typeface="Arial" panose="020B0604020202020204" pitchFamily="34" charset="0"/>
                        </a:rPr>
                        <a:t>4. Implementing the curriculum for newly arrived students in Language schools, centres and programs</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800" dirty="0">
                          <a:effectLst/>
                          <a:latin typeface="Arial Narrow" panose="020B0606020202030204" pitchFamily="34" charset="0"/>
                          <a:ea typeface="Calibri" panose="020F0502020204030204" pitchFamily="34" charset="0"/>
                          <a:cs typeface="Arial" panose="020B0604020202020204" pitchFamily="34" charset="0"/>
                        </a:rPr>
                        <a:t>This presentation will focus on unpacking the </a:t>
                      </a:r>
                      <a:r>
                        <a:rPr lang="en-AU" sz="800" i="1" dirty="0">
                          <a:effectLst/>
                          <a:latin typeface="Arial Narrow" panose="020B0606020202030204" pitchFamily="34" charset="0"/>
                          <a:ea typeface="Calibri" panose="020F0502020204030204" pitchFamily="34" charset="0"/>
                          <a:cs typeface="Arial" panose="020B0604020202020204" pitchFamily="34" charset="0"/>
                        </a:rPr>
                        <a:t>EAL Pathways</a:t>
                      </a:r>
                      <a:r>
                        <a:rPr lang="en-AU" sz="800" dirty="0">
                          <a:effectLst/>
                          <a:latin typeface="Arial Narrow" panose="020B0606020202030204" pitchFamily="34" charset="0"/>
                          <a:ea typeface="Calibri" panose="020F0502020204030204" pitchFamily="34" charset="0"/>
                          <a:cs typeface="Arial" panose="020B0604020202020204" pitchFamily="34" charset="0"/>
                        </a:rPr>
                        <a:t>, and how to use the curriculum to meet the specific needs of newly arrived EAL students.</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3741">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11/8/20</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3.45pm-4.45pm</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b="1" dirty="0">
                          <a:effectLst/>
                          <a:latin typeface="Arial Narrow" panose="020B0606020202030204" pitchFamily="34" charset="0"/>
                          <a:ea typeface="Calibri" panose="020F0502020204030204" pitchFamily="34" charset="0"/>
                          <a:cs typeface="Arial" panose="020B0604020202020204" pitchFamily="34" charset="0"/>
                        </a:rPr>
                        <a:t>5. Unpacking the curriculum for experienced teachers </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800" dirty="0">
                          <a:effectLst/>
                          <a:latin typeface="Arial Narrow" panose="020B0606020202030204" pitchFamily="34" charset="0"/>
                          <a:ea typeface="Calibri" panose="020F0502020204030204" pitchFamily="34" charset="0"/>
                          <a:cs typeface="Arial" panose="020B0604020202020204" pitchFamily="34" charset="0"/>
                        </a:rPr>
                        <a:t>This presentation will focus on unpacking the curriculum for teachers</a:t>
                      </a:r>
                      <a:r>
                        <a:rPr lang="en-AU" sz="800" b="1" dirty="0">
                          <a:effectLst/>
                          <a:latin typeface="Arial Narrow" panose="020B0606020202030204" pitchFamily="34" charset="0"/>
                          <a:ea typeface="Calibri" panose="020F0502020204030204" pitchFamily="34" charset="0"/>
                          <a:cs typeface="Arial" panose="020B0604020202020204" pitchFamily="34" charset="0"/>
                        </a:rPr>
                        <a:t> </a:t>
                      </a:r>
                      <a:r>
                        <a:rPr lang="en-AU" sz="800" dirty="0">
                          <a:effectLst/>
                          <a:latin typeface="Arial Narrow" panose="020B0606020202030204" pitchFamily="34" charset="0"/>
                          <a:ea typeface="Calibri" panose="020F0502020204030204" pitchFamily="34" charset="0"/>
                          <a:cs typeface="Arial" panose="020B0604020202020204" pitchFamily="34" charset="0"/>
                        </a:rPr>
                        <a:t>familiar with the </a:t>
                      </a:r>
                      <a:r>
                        <a:rPr lang="en-AU" sz="800" i="1" dirty="0">
                          <a:effectLst/>
                          <a:latin typeface="Arial Narrow" panose="020B0606020202030204" pitchFamily="34" charset="0"/>
                          <a:ea typeface="Calibri" panose="020F0502020204030204" pitchFamily="34" charset="0"/>
                          <a:cs typeface="Arial" panose="020B0604020202020204" pitchFamily="34" charset="0"/>
                        </a:rPr>
                        <a:t>EAL Developmental Continuum</a:t>
                      </a:r>
                      <a:r>
                        <a:rPr lang="en-AU" sz="800" dirty="0">
                          <a:effectLst/>
                          <a:latin typeface="Arial Narrow" panose="020B0606020202030204" pitchFamily="34" charset="0"/>
                          <a:ea typeface="Calibri" panose="020F0502020204030204" pitchFamily="34" charset="0"/>
                          <a:cs typeface="Arial" panose="020B0604020202020204" pitchFamily="34" charset="0"/>
                        </a:rPr>
                        <a:t>.</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827">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13/8/20</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3.45pm-4.45pm</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b="1">
                          <a:effectLst/>
                          <a:latin typeface="Arial Narrow" panose="020B0606020202030204" pitchFamily="34" charset="0"/>
                          <a:ea typeface="Calibri" panose="020F0502020204030204" pitchFamily="34" charset="0"/>
                          <a:cs typeface="Arial" panose="020B0604020202020204" pitchFamily="34" charset="0"/>
                        </a:rPr>
                        <a:t>6. Unpacking the curriculum for new teachers of EAL students</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This presentation will focus on unpacking the curriculum for new teachers of EAL students.</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3741">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13/10/20</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3.45pm-4.45pm</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b="1">
                          <a:effectLst/>
                          <a:latin typeface="Arial Narrow" panose="020B0606020202030204" pitchFamily="34" charset="0"/>
                          <a:ea typeface="Calibri" panose="020F0502020204030204" pitchFamily="34" charset="0"/>
                          <a:cs typeface="Arial" panose="020B0604020202020204" pitchFamily="34" charset="0"/>
                        </a:rPr>
                        <a:t>7. What is Plurilingualism?</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This presentation will explore </a:t>
                      </a:r>
                      <a:r>
                        <a:rPr lang="en-AU" sz="800" i="1">
                          <a:effectLst/>
                          <a:latin typeface="Arial Narrow" panose="020B0606020202030204" pitchFamily="34" charset="0"/>
                          <a:ea typeface="Calibri" panose="020F0502020204030204" pitchFamily="34" charset="0"/>
                          <a:cs typeface="Arial" panose="020B0604020202020204" pitchFamily="34" charset="0"/>
                        </a:rPr>
                        <a:t>plurilingualism</a:t>
                      </a:r>
                      <a:r>
                        <a:rPr lang="en-AU" sz="800">
                          <a:effectLst/>
                          <a:latin typeface="Arial Narrow" panose="020B0606020202030204" pitchFamily="34" charset="0"/>
                          <a:ea typeface="Calibri" panose="020F0502020204030204" pitchFamily="34" charset="0"/>
                          <a:cs typeface="Arial" panose="020B0604020202020204" pitchFamily="34" charset="0"/>
                        </a:rPr>
                        <a:t> and the ways it can be used to enhance the teaching of EAL students.</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91655">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15/10/20</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3.45pm-5.00pm</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b="1" dirty="0">
                          <a:effectLst/>
                          <a:latin typeface="Arial Narrow" panose="020B0606020202030204" pitchFamily="34" charset="0"/>
                          <a:ea typeface="Calibri" panose="020F0502020204030204" pitchFamily="34" charset="0"/>
                          <a:cs typeface="Arial" panose="020B0604020202020204" pitchFamily="34" charset="0"/>
                        </a:rPr>
                        <a:t>8. Ways to assess and report on the curriculum</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800" dirty="0">
                          <a:effectLst/>
                          <a:latin typeface="Arial Narrow" panose="020B0606020202030204" pitchFamily="34" charset="0"/>
                          <a:ea typeface="Calibri" panose="020F0502020204030204" pitchFamily="34" charset="0"/>
                          <a:cs typeface="Arial" panose="020B0604020202020204" pitchFamily="34" charset="0"/>
                        </a:rPr>
                        <a:t>This presentation will be conducted as a panel discussion. Representatives from </a:t>
                      </a:r>
                      <a:r>
                        <a:rPr lang="en-AU" sz="800" dirty="0" smtClean="0">
                          <a:effectLst/>
                          <a:latin typeface="Arial Narrow" panose="020B0606020202030204" pitchFamily="34" charset="0"/>
                          <a:ea typeface="Calibri" panose="020F0502020204030204" pitchFamily="34" charset="0"/>
                          <a:cs typeface="Arial" panose="020B0604020202020204" pitchFamily="34" charset="0"/>
                        </a:rPr>
                        <a:t>DET</a:t>
                      </a:r>
                      <a:r>
                        <a:rPr lang="en-AU" sz="800" baseline="0" dirty="0" smtClean="0">
                          <a:effectLst/>
                          <a:latin typeface="Arial Narrow" panose="020B0606020202030204" pitchFamily="34" charset="0"/>
                          <a:ea typeface="Calibri" panose="020F0502020204030204" pitchFamily="34" charset="0"/>
                          <a:cs typeface="Arial" panose="020B0604020202020204" pitchFamily="34" charset="0"/>
                        </a:rPr>
                        <a:t> and</a:t>
                      </a:r>
                      <a:r>
                        <a:rPr lang="en-AU" sz="800" dirty="0" smtClean="0">
                          <a:effectLst/>
                          <a:latin typeface="Arial Narrow" panose="020B0606020202030204" pitchFamily="34" charset="0"/>
                          <a:ea typeface="Calibri" panose="020F0502020204030204" pitchFamily="34" charset="0"/>
                          <a:cs typeface="Arial" panose="020B0604020202020204" pitchFamily="34" charset="0"/>
                        </a:rPr>
                        <a:t> CEM </a:t>
                      </a:r>
                      <a:r>
                        <a:rPr lang="en-AU" sz="800" dirty="0">
                          <a:effectLst/>
                          <a:latin typeface="Arial Narrow" panose="020B0606020202030204" pitchFamily="34" charset="0"/>
                          <a:ea typeface="Calibri" panose="020F0502020204030204" pitchFamily="34" charset="0"/>
                          <a:cs typeface="Arial" panose="020B0604020202020204" pitchFamily="34" charset="0"/>
                        </a:rPr>
                        <a:t>will provide advice about the ways to assess and report on the curriculum in each sector.</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3741">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20/10/20</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a:effectLst/>
                          <a:latin typeface="Arial Narrow" panose="020B0606020202030204" pitchFamily="34" charset="0"/>
                          <a:ea typeface="Calibri" panose="020F0502020204030204" pitchFamily="34" charset="0"/>
                          <a:cs typeface="Arial" panose="020B0604020202020204" pitchFamily="34" charset="0"/>
                        </a:rPr>
                        <a:t>3.45pm-4.45pm</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800" b="1" dirty="0">
                          <a:effectLst/>
                          <a:latin typeface="Arial Narrow" panose="020B0606020202030204" pitchFamily="34" charset="0"/>
                          <a:ea typeface="Calibri" panose="020F0502020204030204" pitchFamily="34" charset="0"/>
                          <a:cs typeface="Arial" panose="020B0604020202020204" pitchFamily="34" charset="0"/>
                        </a:rPr>
                        <a:t>9. Suggestions about whole school curriculum planning</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800" dirty="0">
                          <a:effectLst/>
                          <a:latin typeface="Arial Narrow" panose="020B0606020202030204" pitchFamily="34" charset="0"/>
                          <a:ea typeface="Calibri" panose="020F0502020204030204" pitchFamily="34" charset="0"/>
                          <a:cs typeface="Arial" panose="020B0604020202020204" pitchFamily="34" charset="0"/>
                        </a:rPr>
                        <a:t>This presentation will provide ideas and examples of the ways that schools may approach whole school curriculum planning for EAL.</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642" marR="51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937254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B91A1-600B-F34D-BF78-356406F50059}"/>
              </a:ext>
            </a:extLst>
          </p:cNvPr>
          <p:cNvSpPr>
            <a:spLocks noGrp="1"/>
          </p:cNvSpPr>
          <p:nvPr>
            <p:ph type="title"/>
          </p:nvPr>
        </p:nvSpPr>
        <p:spPr/>
        <p:txBody>
          <a:bodyPr/>
          <a:lstStyle/>
          <a:p>
            <a:pPr algn="ctr"/>
            <a:r>
              <a:rPr lang="en-US" dirty="0" smtClean="0"/>
              <a:t>Contact</a:t>
            </a:r>
            <a:r>
              <a:rPr lang="en-US" sz="2400" dirty="0" smtClean="0"/>
              <a:t> </a:t>
            </a:r>
            <a:endParaRPr lang="en-US" sz="2400" dirty="0"/>
          </a:p>
        </p:txBody>
      </p:sp>
      <p:sp>
        <p:nvSpPr>
          <p:cNvPr id="3" name="Content Placeholder 2">
            <a:extLst>
              <a:ext uri="{FF2B5EF4-FFF2-40B4-BE49-F238E27FC236}">
                <a16:creationId xmlns:a16="http://schemas.microsoft.com/office/drawing/2014/main" id="{E281C7E7-5D90-CB47-A613-150F2E4BC578}"/>
              </a:ext>
            </a:extLst>
          </p:cNvPr>
          <p:cNvSpPr>
            <a:spLocks noGrp="1"/>
          </p:cNvSpPr>
          <p:nvPr>
            <p:ph idx="1"/>
          </p:nvPr>
        </p:nvSpPr>
        <p:spPr/>
        <p:txBody>
          <a:bodyPr/>
          <a:lstStyle/>
          <a:p>
            <a:pPr marL="204788" indent="0" algn="ctr">
              <a:spcBef>
                <a:spcPts val="882"/>
              </a:spcBef>
              <a:buNone/>
            </a:pPr>
            <a:r>
              <a:rPr lang="en-US" dirty="0"/>
              <a:t>For any questions concerning the EAL curriculum, please </a:t>
            </a:r>
            <a:r>
              <a:rPr lang="en-US" dirty="0" smtClean="0"/>
              <a:t>contact me:</a:t>
            </a:r>
            <a:r>
              <a:rPr lang="en-US" sz="3000" dirty="0"/>
              <a:t/>
            </a:r>
            <a:br>
              <a:rPr lang="en-US" sz="3000" dirty="0"/>
            </a:br>
            <a:endParaRPr lang="en-US" sz="900" dirty="0"/>
          </a:p>
          <a:p>
            <a:pPr marL="204788" indent="0" algn="ctr">
              <a:spcBef>
                <a:spcPts val="882"/>
              </a:spcBef>
              <a:buNone/>
            </a:pPr>
            <a:r>
              <a:rPr lang="en-US" sz="2400" dirty="0"/>
              <a:t>Kellie Heintz, EAL Curriculum Manager, </a:t>
            </a:r>
            <a:r>
              <a:rPr lang="en-US" sz="2400" dirty="0" smtClean="0"/>
              <a:t>VCAA</a:t>
            </a:r>
          </a:p>
          <a:p>
            <a:pPr marL="204788" indent="0" algn="ctr">
              <a:spcBef>
                <a:spcPts val="882"/>
              </a:spcBef>
              <a:buNone/>
            </a:pPr>
            <a:r>
              <a:rPr lang="en-US" sz="2400" dirty="0"/>
              <a:t/>
            </a:r>
            <a:br>
              <a:rPr lang="en-US" sz="2400" dirty="0"/>
            </a:br>
            <a:r>
              <a:rPr lang="en-US" sz="2400" dirty="0" smtClean="0">
                <a:hlinkClick r:id="rId3"/>
              </a:rPr>
              <a:t>Kellie.Heintz@education.vic.gov.au</a:t>
            </a:r>
            <a:endParaRPr lang="en-US" sz="2400" dirty="0" smtClean="0"/>
          </a:p>
          <a:p>
            <a:pPr marL="204788" indent="0" algn="ctr">
              <a:spcBef>
                <a:spcPts val="882"/>
              </a:spcBef>
              <a:buNone/>
            </a:pPr>
            <a:endParaRPr lang="en-US" sz="2400" dirty="0" smtClean="0"/>
          </a:p>
          <a:p>
            <a:pPr marL="204788" indent="0" algn="ctr">
              <a:spcBef>
                <a:spcPts val="882"/>
              </a:spcBef>
              <a:buNone/>
            </a:pPr>
            <a:r>
              <a:rPr lang="en-US" sz="2400" dirty="0"/>
              <a:t/>
            </a:r>
            <a:br>
              <a:rPr lang="en-US" sz="2400" dirty="0"/>
            </a:br>
            <a:endParaRPr lang="en-US" sz="1050" b="0" dirty="0"/>
          </a:p>
          <a:p>
            <a:pPr marL="204788" indent="0" algn="ctr">
              <a:spcBef>
                <a:spcPts val="0"/>
              </a:spcBef>
              <a:buNone/>
            </a:pPr>
            <a:endParaRPr lang="en-US" sz="1050" b="0" dirty="0"/>
          </a:p>
          <a:p>
            <a:pPr marL="204788" indent="0" algn="ctr">
              <a:spcBef>
                <a:spcPts val="0"/>
              </a:spcBef>
              <a:buNone/>
            </a:pPr>
            <a:endParaRPr lang="en-US" sz="1050" b="0" dirty="0"/>
          </a:p>
          <a:p>
            <a:pPr marL="204788" indent="0" algn="ctr">
              <a:spcBef>
                <a:spcPts val="882"/>
              </a:spcBef>
              <a:buNone/>
            </a:pPr>
            <a:r>
              <a:rPr lang="en-US" sz="1050" b="0" dirty="0"/>
              <a:t> </a:t>
            </a:r>
          </a:p>
        </p:txBody>
      </p:sp>
    </p:spTree>
    <p:extLst>
      <p:ext uri="{BB962C8B-B14F-4D97-AF65-F5344CB8AC3E}">
        <p14:creationId xmlns:p14="http://schemas.microsoft.com/office/powerpoint/2010/main" val="378899396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Contents</a:t>
            </a:r>
            <a:endParaRPr lang="en-AU" dirty="0"/>
          </a:p>
        </p:txBody>
      </p:sp>
      <p:sp>
        <p:nvSpPr>
          <p:cNvPr id="3" name="Content Placeholder 2"/>
          <p:cNvSpPr>
            <a:spLocks noGrp="1"/>
          </p:cNvSpPr>
          <p:nvPr>
            <p:ph idx="1"/>
          </p:nvPr>
        </p:nvSpPr>
        <p:spPr/>
        <p:txBody>
          <a:bodyPr/>
          <a:lstStyle/>
          <a:p>
            <a:pPr marL="0" indent="0">
              <a:buNone/>
            </a:pPr>
            <a:r>
              <a:rPr lang="en-US" sz="1400" dirty="0" smtClean="0"/>
              <a:t>This </a:t>
            </a:r>
            <a:r>
              <a:rPr lang="en-US" sz="1400" dirty="0"/>
              <a:t>presentation will </a:t>
            </a:r>
            <a:r>
              <a:rPr lang="en-US" sz="1400" dirty="0" smtClean="0"/>
              <a:t>cover:</a:t>
            </a:r>
          </a:p>
          <a:p>
            <a:pPr marL="0" indent="0">
              <a:buNone/>
            </a:pPr>
            <a:endParaRPr lang="en-US" sz="1400" dirty="0"/>
          </a:p>
          <a:p>
            <a:r>
              <a:rPr lang="en-US" sz="1400" dirty="0" smtClean="0"/>
              <a:t>the importance of the new Victorian Curriculum F-10 EAL</a:t>
            </a:r>
          </a:p>
          <a:p>
            <a:pPr marL="0" indent="0">
              <a:buNone/>
            </a:pPr>
            <a:endParaRPr lang="en-US" sz="1400" dirty="0" smtClean="0"/>
          </a:p>
          <a:p>
            <a:r>
              <a:rPr lang="en-US" sz="1400" dirty="0"/>
              <a:t>t</a:t>
            </a:r>
            <a:r>
              <a:rPr lang="en-US" sz="1400" dirty="0" smtClean="0"/>
              <a:t>he responsibility of teachers</a:t>
            </a:r>
          </a:p>
          <a:p>
            <a:endParaRPr lang="en-US" sz="1400" dirty="0"/>
          </a:p>
          <a:p>
            <a:r>
              <a:rPr lang="en-US" sz="1400" dirty="0"/>
              <a:t>u</a:t>
            </a:r>
            <a:r>
              <a:rPr lang="en-US" sz="1400" dirty="0" smtClean="0"/>
              <a:t>npacking the curriculum</a:t>
            </a:r>
          </a:p>
          <a:p>
            <a:endParaRPr lang="en-US" sz="1400" dirty="0"/>
          </a:p>
          <a:p>
            <a:r>
              <a:rPr lang="en-US" sz="1400" dirty="0" err="1"/>
              <a:t>f</a:t>
            </a:r>
            <a:r>
              <a:rPr lang="en-US" sz="1400" dirty="0" err="1" smtClean="0"/>
              <a:t>amiliarisation</a:t>
            </a:r>
            <a:r>
              <a:rPr lang="en-US" sz="1400" dirty="0" smtClean="0"/>
              <a:t> with the website and resources</a:t>
            </a:r>
          </a:p>
          <a:p>
            <a:endParaRPr lang="en-US" sz="1400" dirty="0"/>
          </a:p>
          <a:p>
            <a:r>
              <a:rPr lang="en-US" sz="1400" dirty="0" err="1"/>
              <a:t>p</a:t>
            </a:r>
            <a:r>
              <a:rPr lang="en-US" sz="1400" dirty="0" err="1" smtClean="0"/>
              <a:t>lurilingualism</a:t>
            </a:r>
            <a:r>
              <a:rPr lang="en-US" sz="1400" dirty="0" smtClean="0"/>
              <a:t> as a new addition</a:t>
            </a:r>
          </a:p>
          <a:p>
            <a:endParaRPr lang="en-US" sz="1600" b="0" dirty="0" smtClean="0"/>
          </a:p>
          <a:p>
            <a:endParaRPr lang="en-US" sz="1600" b="0" dirty="0"/>
          </a:p>
          <a:p>
            <a:endParaRPr lang="en-US" sz="1600" b="0" dirty="0" smtClean="0"/>
          </a:p>
          <a:p>
            <a:endParaRPr lang="en-AU" dirty="0"/>
          </a:p>
        </p:txBody>
      </p:sp>
    </p:spTree>
    <p:extLst>
      <p:ext uri="{BB962C8B-B14F-4D97-AF65-F5344CB8AC3E}">
        <p14:creationId xmlns:p14="http://schemas.microsoft.com/office/powerpoint/2010/main" val="8447733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2021</a:t>
            </a:r>
            <a:endParaRPr lang="en-AU" dirty="0"/>
          </a:p>
        </p:txBody>
      </p:sp>
      <p:sp>
        <p:nvSpPr>
          <p:cNvPr id="3" name="Content Placeholder 2"/>
          <p:cNvSpPr>
            <a:spLocks noGrp="1"/>
          </p:cNvSpPr>
          <p:nvPr>
            <p:ph idx="1"/>
          </p:nvPr>
        </p:nvSpPr>
        <p:spPr/>
        <p:txBody>
          <a:bodyPr/>
          <a:lstStyle/>
          <a:p>
            <a:pPr marL="0" indent="0">
              <a:buNone/>
            </a:pPr>
            <a:endParaRPr lang="en-AU" b="0" dirty="0"/>
          </a:p>
          <a:p>
            <a:pPr marL="0" indent="0" algn="ctr">
              <a:buNone/>
            </a:pPr>
            <a:r>
              <a:rPr lang="en-AU" dirty="0" smtClean="0"/>
              <a:t>In 2021, the </a:t>
            </a:r>
            <a:r>
              <a:rPr lang="en-AU" dirty="0"/>
              <a:t>Victorian Curriculum F-10 EAL </a:t>
            </a:r>
            <a:r>
              <a:rPr lang="en-AU" dirty="0" smtClean="0"/>
              <a:t>will be mandated </a:t>
            </a:r>
            <a:r>
              <a:rPr lang="en-AU" dirty="0"/>
              <a:t>for </a:t>
            </a:r>
            <a:r>
              <a:rPr lang="en-AU" dirty="0" smtClean="0"/>
              <a:t>implementation in both government and Catholic schools.</a:t>
            </a:r>
          </a:p>
          <a:p>
            <a:pPr marL="0" indent="0" algn="ctr">
              <a:buNone/>
            </a:pPr>
            <a:endParaRPr lang="en-AU" dirty="0" smtClean="0"/>
          </a:p>
          <a:p>
            <a:pPr marL="0" indent="0" algn="ctr">
              <a:buNone/>
            </a:pPr>
            <a:r>
              <a:rPr lang="en-AU" dirty="0" smtClean="0"/>
              <a:t>Independent schools will be guided by their school.</a:t>
            </a:r>
            <a:endParaRPr lang="en-AU" dirty="0"/>
          </a:p>
        </p:txBody>
      </p:sp>
    </p:spTree>
    <p:extLst>
      <p:ext uri="{BB962C8B-B14F-4D97-AF65-F5344CB8AC3E}">
        <p14:creationId xmlns:p14="http://schemas.microsoft.com/office/powerpoint/2010/main" val="363875710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smtClean="0"/>
              <a:t>Why a new EAL curriculum?</a:t>
            </a:r>
            <a:endParaRPr lang="en-AU" sz="3200" dirty="0"/>
          </a:p>
        </p:txBody>
      </p:sp>
      <p:sp>
        <p:nvSpPr>
          <p:cNvPr id="3" name="Content Placeholder 2"/>
          <p:cNvSpPr>
            <a:spLocks noGrp="1"/>
          </p:cNvSpPr>
          <p:nvPr>
            <p:ph idx="1"/>
          </p:nvPr>
        </p:nvSpPr>
        <p:spPr/>
        <p:txBody>
          <a:bodyPr/>
          <a:lstStyle/>
          <a:p>
            <a:r>
              <a:rPr lang="en-AU" sz="2000" dirty="0" smtClean="0"/>
              <a:t>To establish EAL as a standalone curriculum in its own right</a:t>
            </a:r>
          </a:p>
          <a:p>
            <a:pPr marL="0" indent="0">
              <a:buNone/>
            </a:pPr>
            <a:endParaRPr lang="en-AU" sz="2000" dirty="0"/>
          </a:p>
          <a:p>
            <a:r>
              <a:rPr lang="en-AU" sz="2000" dirty="0" smtClean="0"/>
              <a:t>To provide a consistent curriculum structure across all of the Victorian Curriculum learning areas</a:t>
            </a:r>
          </a:p>
          <a:p>
            <a:pPr marL="0" indent="0">
              <a:buNone/>
            </a:pPr>
            <a:endParaRPr lang="en-AU" sz="2000" dirty="0" smtClean="0"/>
          </a:p>
          <a:p>
            <a:r>
              <a:rPr lang="en-AU" sz="2000" dirty="0" smtClean="0"/>
              <a:t>To recognise the diverse backgrounds and learning experiences of EAL students in schools across Victoria</a:t>
            </a:r>
          </a:p>
        </p:txBody>
      </p:sp>
    </p:spTree>
    <p:extLst>
      <p:ext uri="{BB962C8B-B14F-4D97-AF65-F5344CB8AC3E}">
        <p14:creationId xmlns:p14="http://schemas.microsoft.com/office/powerpoint/2010/main" val="130435439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Why a new EAL curriculum?</a:t>
            </a:r>
            <a:endParaRPr lang="en-AU" dirty="0"/>
          </a:p>
        </p:txBody>
      </p:sp>
      <p:sp>
        <p:nvSpPr>
          <p:cNvPr id="3" name="Content Placeholder 2"/>
          <p:cNvSpPr>
            <a:spLocks noGrp="1"/>
          </p:cNvSpPr>
          <p:nvPr>
            <p:ph idx="1"/>
          </p:nvPr>
        </p:nvSpPr>
        <p:spPr/>
        <p:txBody>
          <a:bodyPr/>
          <a:lstStyle/>
          <a:p>
            <a:r>
              <a:rPr lang="en-AU" dirty="0"/>
              <a:t>To support the specific needs of EAL </a:t>
            </a:r>
            <a:r>
              <a:rPr lang="en-AU" dirty="0" smtClean="0"/>
              <a:t>students</a:t>
            </a:r>
          </a:p>
          <a:p>
            <a:pPr marL="0" indent="0">
              <a:buNone/>
            </a:pPr>
            <a:endParaRPr lang="en-AU" dirty="0"/>
          </a:p>
          <a:p>
            <a:r>
              <a:rPr lang="en-AU" dirty="0"/>
              <a:t>To recognise that EAL students might know more than one language, and that they bring with them a linguistic repertoire in that language, that can be used to support the learning of English</a:t>
            </a:r>
          </a:p>
          <a:p>
            <a:pPr marL="0" indent="0">
              <a:buNone/>
            </a:pPr>
            <a:endParaRPr lang="en-AU" dirty="0"/>
          </a:p>
        </p:txBody>
      </p:sp>
    </p:spTree>
    <p:extLst>
      <p:ext uri="{BB962C8B-B14F-4D97-AF65-F5344CB8AC3E}">
        <p14:creationId xmlns:p14="http://schemas.microsoft.com/office/powerpoint/2010/main" val="244381428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A curriculum across </a:t>
            </a:r>
            <a:r>
              <a:rPr lang="en-AU" sz="3200" dirty="0">
                <a:solidFill>
                  <a:srgbClr val="FF0000"/>
                </a:solidFill>
              </a:rPr>
              <a:t>all</a:t>
            </a:r>
            <a:r>
              <a:rPr lang="en-AU" sz="3200" dirty="0"/>
              <a:t> learning areas</a:t>
            </a:r>
          </a:p>
        </p:txBody>
      </p:sp>
      <p:sp>
        <p:nvSpPr>
          <p:cNvPr id="3" name="Content Placeholder 2"/>
          <p:cNvSpPr>
            <a:spLocks noGrp="1"/>
          </p:cNvSpPr>
          <p:nvPr>
            <p:ph idx="1"/>
          </p:nvPr>
        </p:nvSpPr>
        <p:spPr/>
        <p:txBody>
          <a:bodyPr/>
          <a:lstStyle/>
          <a:p>
            <a:pPr marL="0" indent="0">
              <a:buNone/>
            </a:pPr>
            <a:r>
              <a:rPr lang="en-AU" dirty="0"/>
              <a:t>The Victorian Curriculum F-10 EAL:</a:t>
            </a:r>
          </a:p>
          <a:p>
            <a:pPr marL="0" indent="0">
              <a:buNone/>
            </a:pPr>
            <a:endParaRPr lang="en-AU" dirty="0"/>
          </a:p>
          <a:p>
            <a:r>
              <a:rPr lang="en-AU" dirty="0"/>
              <a:t>recognises that students need to access and to demonstrate learning in </a:t>
            </a:r>
            <a:r>
              <a:rPr lang="en-AU" dirty="0">
                <a:solidFill>
                  <a:srgbClr val="FF0000"/>
                </a:solidFill>
              </a:rPr>
              <a:t>all</a:t>
            </a:r>
            <a:r>
              <a:rPr lang="en-AU" dirty="0"/>
              <a:t> learning areas</a:t>
            </a:r>
          </a:p>
        </p:txBody>
      </p:sp>
    </p:spTree>
    <p:extLst>
      <p:ext uri="{BB962C8B-B14F-4D97-AF65-F5344CB8AC3E}">
        <p14:creationId xmlns:p14="http://schemas.microsoft.com/office/powerpoint/2010/main" val="400114325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smtClean="0"/>
              <a:t>Teacher responsibility</a:t>
            </a:r>
            <a:endParaRPr lang="en-AU" sz="3200" dirty="0"/>
          </a:p>
        </p:txBody>
      </p:sp>
      <p:sp>
        <p:nvSpPr>
          <p:cNvPr id="3" name="Content Placeholder 2"/>
          <p:cNvSpPr>
            <a:spLocks noGrp="1"/>
          </p:cNvSpPr>
          <p:nvPr>
            <p:ph idx="1"/>
          </p:nvPr>
        </p:nvSpPr>
        <p:spPr/>
        <p:txBody>
          <a:bodyPr/>
          <a:lstStyle/>
          <a:p>
            <a:pPr marL="0" indent="0">
              <a:buNone/>
            </a:pPr>
            <a:r>
              <a:rPr lang="en-AU" sz="2000" dirty="0" smtClean="0"/>
              <a:t>In general, teachers will need to:</a:t>
            </a:r>
          </a:p>
          <a:p>
            <a:pPr marL="0" indent="0">
              <a:buNone/>
            </a:pPr>
            <a:endParaRPr lang="en-AU" sz="2000" dirty="0" smtClean="0"/>
          </a:p>
          <a:p>
            <a:r>
              <a:rPr lang="en-AU" sz="2000" dirty="0" smtClean="0"/>
              <a:t>be </a:t>
            </a:r>
            <a:r>
              <a:rPr lang="en-AU" sz="2000" dirty="0"/>
              <a:t>aware of EAL learners in their classrooms</a:t>
            </a:r>
          </a:p>
          <a:p>
            <a:r>
              <a:rPr lang="en-AU" sz="2000" dirty="0"/>
              <a:t>h</a:t>
            </a:r>
            <a:r>
              <a:rPr lang="en-AU" sz="2000" dirty="0" smtClean="0"/>
              <a:t>ave a sense of </a:t>
            </a:r>
            <a:r>
              <a:rPr lang="en-AU" sz="2000" dirty="0"/>
              <a:t>the proficiency levels of their EAL students</a:t>
            </a:r>
          </a:p>
          <a:p>
            <a:r>
              <a:rPr lang="en-AU" sz="2000" dirty="0" smtClean="0"/>
              <a:t>unpack </a:t>
            </a:r>
            <a:r>
              <a:rPr lang="en-AU" sz="2000" dirty="0"/>
              <a:t>content-specific language </a:t>
            </a:r>
            <a:r>
              <a:rPr lang="en-AU" sz="2000" dirty="0" smtClean="0"/>
              <a:t>for EAL students</a:t>
            </a:r>
          </a:p>
          <a:p>
            <a:r>
              <a:rPr lang="en-AU" sz="2000" dirty="0" smtClean="0"/>
              <a:t>be </a:t>
            </a:r>
            <a:r>
              <a:rPr lang="en-AU" sz="2000" dirty="0"/>
              <a:t>able to plan for and support the language learning of EAL students in order to support their understanding of the different content</a:t>
            </a:r>
          </a:p>
        </p:txBody>
      </p:sp>
    </p:spTree>
    <p:extLst>
      <p:ext uri="{BB962C8B-B14F-4D97-AF65-F5344CB8AC3E}">
        <p14:creationId xmlns:p14="http://schemas.microsoft.com/office/powerpoint/2010/main" val="286325347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What does this mean for schools?</a:t>
            </a:r>
          </a:p>
        </p:txBody>
      </p:sp>
      <p:sp>
        <p:nvSpPr>
          <p:cNvPr id="3" name="Content Placeholder 2"/>
          <p:cNvSpPr>
            <a:spLocks noGrp="1"/>
          </p:cNvSpPr>
          <p:nvPr>
            <p:ph idx="1"/>
          </p:nvPr>
        </p:nvSpPr>
        <p:spPr/>
        <p:txBody>
          <a:bodyPr/>
          <a:lstStyle/>
          <a:p>
            <a:r>
              <a:rPr lang="en-AU" sz="2000" dirty="0"/>
              <a:t>The </a:t>
            </a:r>
            <a:r>
              <a:rPr lang="en-AU" sz="2000" dirty="0">
                <a:solidFill>
                  <a:srgbClr val="FF0000"/>
                </a:solidFill>
              </a:rPr>
              <a:t>whole</a:t>
            </a:r>
            <a:r>
              <a:rPr lang="en-AU" sz="2000" dirty="0"/>
              <a:t> school is responsible for planning and implementing the new EAL curriculum.</a:t>
            </a:r>
          </a:p>
          <a:p>
            <a:pPr marL="0" indent="0">
              <a:buNone/>
            </a:pPr>
            <a:endParaRPr lang="en-AU" sz="2000" dirty="0"/>
          </a:p>
          <a:p>
            <a:r>
              <a:rPr lang="en-AU" sz="2000" dirty="0"/>
              <a:t>The expertise of specialist EAL teachers needs to be drawn upon.</a:t>
            </a:r>
          </a:p>
          <a:p>
            <a:endParaRPr lang="en-AU" sz="2000" dirty="0"/>
          </a:p>
          <a:p>
            <a:r>
              <a:rPr lang="en-AU" sz="2000" dirty="0"/>
              <a:t>Specialist EAL teachers will need time to work with teachers of EAL students.</a:t>
            </a:r>
          </a:p>
        </p:txBody>
      </p:sp>
    </p:spTree>
    <p:extLst>
      <p:ext uri="{BB962C8B-B14F-4D97-AF65-F5344CB8AC3E}">
        <p14:creationId xmlns:p14="http://schemas.microsoft.com/office/powerpoint/2010/main" val="2996043832"/>
      </p:ext>
    </p:extLst>
  </p:cSld>
  <p:clrMapOvr>
    <a:masterClrMapping/>
  </p:clrMapOvr>
  <p:transition/>
</p:sld>
</file>

<file path=ppt/theme/theme1.xml><?xml version="1.0" encoding="utf-8"?>
<a:theme xmlns:a="http://schemas.openxmlformats.org/drawingml/2006/main" name="VCAA Powerpoint Template">
  <a:themeElements>
    <a:clrScheme name="F-10">
      <a:dk1>
        <a:srgbClr val="000000"/>
      </a:dk1>
      <a:lt1>
        <a:srgbClr val="FFFFFF"/>
      </a:lt1>
      <a:dk2>
        <a:srgbClr val="000000"/>
      </a:dk2>
      <a:lt2>
        <a:srgbClr val="808080"/>
      </a:lt2>
      <a:accent1>
        <a:srgbClr val="5179BB"/>
      </a:accent1>
      <a:accent2>
        <a:srgbClr val="0096DF"/>
      </a:accent2>
      <a:accent3>
        <a:srgbClr val="FFFFFF"/>
      </a:accent3>
      <a:accent4>
        <a:srgbClr val="000000"/>
      </a:accent4>
      <a:accent5>
        <a:srgbClr val="5179BB"/>
      </a:accent5>
      <a:accent6>
        <a:srgbClr val="0096DF"/>
      </a:accent6>
      <a:hlink>
        <a:srgbClr val="5179BB"/>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F4E8E6-2C1E-4D78-BB85-4E5FB81F4080}">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9BB17B97-3D03-4FAE-B572-40A9B561C76E}">
  <ds:schemaRefs>
    <ds:schemaRef ds:uri="http://schemas.microsoft.com/sharepoint/v3/contenttype/forms"/>
  </ds:schemaRefs>
</ds:datastoreItem>
</file>

<file path=customXml/itemProps3.xml><?xml version="1.0" encoding="utf-8"?>
<ds:datastoreItem xmlns:ds="http://schemas.openxmlformats.org/officeDocument/2006/customXml" ds:itemID="{C45088F4-07B2-4731-BCBE-05D44E1268A1}"/>
</file>

<file path=docProps/app.xml><?xml version="1.0" encoding="utf-8"?>
<Properties xmlns="http://schemas.openxmlformats.org/officeDocument/2006/extended-properties" xmlns:vt="http://schemas.openxmlformats.org/officeDocument/2006/docPropsVTypes">
  <Template>VCAA Powerpoint Template</Template>
  <TotalTime>357</TotalTime>
  <Words>1862</Words>
  <Application>Microsoft Office PowerPoint</Application>
  <PresentationFormat>On-screen Show (16:9)</PresentationFormat>
  <Paragraphs>234</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Narrow</vt:lpstr>
      <vt:lpstr>Calibri</vt:lpstr>
      <vt:lpstr>Times New Roman</vt:lpstr>
      <vt:lpstr>Verdana</vt:lpstr>
      <vt:lpstr>VCAA Powerpoint Template</vt:lpstr>
      <vt:lpstr>Victorian Curriculum: F-10 English as an Additional Language (EAL)</vt:lpstr>
      <vt:lpstr>Acknowledgment of Country</vt:lpstr>
      <vt:lpstr>Contents</vt:lpstr>
      <vt:lpstr>2021</vt:lpstr>
      <vt:lpstr>Why a new EAL curriculum?</vt:lpstr>
      <vt:lpstr>Why a new EAL curriculum?</vt:lpstr>
      <vt:lpstr>A curriculum across all learning areas</vt:lpstr>
      <vt:lpstr>Teacher responsibility</vt:lpstr>
      <vt:lpstr>What does this mean for schools?</vt:lpstr>
      <vt:lpstr>Collaboration</vt:lpstr>
      <vt:lpstr>What might this look like?</vt:lpstr>
      <vt:lpstr>Secondary English/EAL teachers</vt:lpstr>
      <vt:lpstr>Secondary school subject teachers</vt:lpstr>
      <vt:lpstr>Unpacking the curriculum</vt:lpstr>
      <vt:lpstr>The pathways</vt:lpstr>
      <vt:lpstr>The pathways</vt:lpstr>
      <vt:lpstr>Understanding the pathways</vt:lpstr>
      <vt:lpstr>Understanding the pathways</vt:lpstr>
      <vt:lpstr>Understanding the pathways</vt:lpstr>
      <vt:lpstr>Language modes</vt:lpstr>
      <vt:lpstr>Strands &amp; sub-strands</vt:lpstr>
      <vt:lpstr>An online tour of the curriculum</vt:lpstr>
      <vt:lpstr>Plurilingualism</vt:lpstr>
      <vt:lpstr>Plurilingual strategies</vt:lpstr>
      <vt:lpstr>Plurilingual strategies</vt:lpstr>
      <vt:lpstr>Plurilingualism at work</vt:lpstr>
      <vt:lpstr>Next session</vt:lpstr>
      <vt:lpstr>Further sessions</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EAL overview</dc:title>
  <dc:creator>Derek Tolan</dc:creator>
  <cp:keywords>EAL, overview, presentation</cp:keywords>
  <cp:lastModifiedBy>Fisher, Peter P</cp:lastModifiedBy>
  <cp:revision>53</cp:revision>
  <dcterms:created xsi:type="dcterms:W3CDTF">2019-11-06T22:47:18Z</dcterms:created>
  <dcterms:modified xsi:type="dcterms:W3CDTF">2020-08-11T03:40:06Z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