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9"/>
  </p:notesMasterIdLst>
  <p:handoutMasterIdLst>
    <p:handoutMasterId r:id="rId40"/>
  </p:handoutMasterIdLst>
  <p:sldIdLst>
    <p:sldId id="257" r:id="rId5"/>
    <p:sldId id="363" r:id="rId6"/>
    <p:sldId id="357" r:id="rId7"/>
    <p:sldId id="294" r:id="rId8"/>
    <p:sldId id="353" r:id="rId9"/>
    <p:sldId id="354" r:id="rId10"/>
    <p:sldId id="355" r:id="rId11"/>
    <p:sldId id="356" r:id="rId12"/>
    <p:sldId id="302" r:id="rId13"/>
    <p:sldId id="303" r:id="rId14"/>
    <p:sldId id="358" r:id="rId15"/>
    <p:sldId id="259" r:id="rId16"/>
    <p:sldId id="325" r:id="rId17"/>
    <p:sldId id="340" r:id="rId18"/>
    <p:sldId id="332" r:id="rId19"/>
    <p:sldId id="308" r:id="rId20"/>
    <p:sldId id="337" r:id="rId21"/>
    <p:sldId id="315" r:id="rId22"/>
    <p:sldId id="318" r:id="rId23"/>
    <p:sldId id="317" r:id="rId24"/>
    <p:sldId id="359" r:id="rId25"/>
    <p:sldId id="334" r:id="rId26"/>
    <p:sldId id="305" r:id="rId27"/>
    <p:sldId id="306" r:id="rId28"/>
    <p:sldId id="362" r:id="rId29"/>
    <p:sldId id="345" r:id="rId30"/>
    <p:sldId id="351" r:id="rId31"/>
    <p:sldId id="352" r:id="rId32"/>
    <p:sldId id="348" r:id="rId33"/>
    <p:sldId id="361" r:id="rId34"/>
    <p:sldId id="343" r:id="rId35"/>
    <p:sldId id="312" r:id="rId36"/>
    <p:sldId id="344" r:id="rId37"/>
    <p:sldId id="350" r:id="rId38"/>
  </p:sldIdLst>
  <p:sldSz cx="9144000" cy="5143500" type="screen16x9"/>
  <p:notesSz cx="6858000" cy="9144000"/>
  <p:defaultTextStyle>
    <a:defPPr>
      <a:defRPr lang="en-AU"/>
    </a:defPPr>
    <a:lvl1pPr algn="l" rtl="0" eaLnBrk="0" fontAlgn="base" hangingPunct="0">
      <a:spcBef>
        <a:spcPct val="0"/>
      </a:spcBef>
      <a:spcAft>
        <a:spcPct val="0"/>
      </a:spcAft>
      <a:defRPr sz="24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sz="2400"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sz="2400"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oong, Yan Yao Y" initials="CYYY" lastIdx="1" clrIdx="0">
    <p:extLst>
      <p:ext uri="{19B8F6BF-5375-455C-9EA6-DF929625EA0E}">
        <p15:presenceInfo xmlns:p15="http://schemas.microsoft.com/office/powerpoint/2012/main" userId="S::YanYao.Choong@education.vic.gov.au::e69b3557-0bb2-492e-90bf-57b07c487850" providerId="AD"/>
      </p:ext>
    </p:extLst>
  </p:cmAuthor>
  <p:cmAuthor id="2" name="Wallis, Anna-Lise A" initials="WAA" lastIdx="15" clrIdx="1">
    <p:extLst>
      <p:ext uri="{19B8F6BF-5375-455C-9EA6-DF929625EA0E}">
        <p15:presenceInfo xmlns:p15="http://schemas.microsoft.com/office/powerpoint/2012/main" userId="S::Anna-Lise.Wallis@education.vic.gov.au::099cc749-7496-45cb-81cb-ed6d902e011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DC63F"/>
    <a:srgbClr val="517AB8"/>
    <a:srgbClr val="C6006F"/>
    <a:srgbClr val="7F3F98"/>
    <a:srgbClr val="0099E3"/>
    <a:srgbClr val="0099CC"/>
    <a:srgbClr val="306278"/>
    <a:srgbClr val="468EAE"/>
    <a:srgbClr val="646566"/>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60F642-5B1C-4CF7-94CA-6CDE235EA9EF}" v="2" dt="2020-07-29T08:32:05.2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673" autoAdjust="0"/>
    <p:restoredTop sz="71093" autoAdjust="0"/>
  </p:normalViewPr>
  <p:slideViewPr>
    <p:cSldViewPr>
      <p:cViewPr varScale="1">
        <p:scale>
          <a:sx n="65" d="100"/>
          <a:sy n="65" d="100"/>
        </p:scale>
        <p:origin x="1584" y="4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2680" y="6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oong, Yan Yao Y" userId="e69b3557-0bb2-492e-90bf-57b07c487850" providerId="ADAL" clId="{5260F642-5B1C-4CF7-94CA-6CDE235EA9EF}"/>
    <pc:docChg chg="modSld sldOrd">
      <pc:chgData name="Choong, Yan Yao Y" userId="e69b3557-0bb2-492e-90bf-57b07c487850" providerId="ADAL" clId="{5260F642-5B1C-4CF7-94CA-6CDE235EA9EF}" dt="2020-07-29T08:32:06.468" v="3" actId="6549"/>
      <pc:docMkLst>
        <pc:docMk/>
      </pc:docMkLst>
      <pc:sldChg chg="modSp">
        <pc:chgData name="Choong, Yan Yao Y" userId="e69b3557-0bb2-492e-90bf-57b07c487850" providerId="ADAL" clId="{5260F642-5B1C-4CF7-94CA-6CDE235EA9EF}" dt="2020-07-29T08:32:06.468" v="3" actId="6549"/>
        <pc:sldMkLst>
          <pc:docMk/>
          <pc:sldMk cId="3680194814" sldId="350"/>
        </pc:sldMkLst>
        <pc:spChg chg="mod">
          <ac:chgData name="Choong, Yan Yao Y" userId="e69b3557-0bb2-492e-90bf-57b07c487850" providerId="ADAL" clId="{5260F642-5B1C-4CF7-94CA-6CDE235EA9EF}" dt="2020-07-29T08:32:06.468" v="3" actId="6549"/>
          <ac:spMkLst>
            <pc:docMk/>
            <pc:sldMk cId="3680194814" sldId="350"/>
            <ac:spMk id="3" creationId="{B6DB24E4-4BA5-4F74-9F58-01482FADD9CF}"/>
          </ac:spMkLst>
        </pc:spChg>
      </pc:sldChg>
      <pc:sldChg chg="ord">
        <pc:chgData name="Choong, Yan Yao Y" userId="e69b3557-0bb2-492e-90bf-57b07c487850" providerId="ADAL" clId="{5260F642-5B1C-4CF7-94CA-6CDE235EA9EF}" dt="2020-07-29T01:16:28.904" v="0"/>
        <pc:sldMkLst>
          <pc:docMk/>
          <pc:sldMk cId="2249141231" sldId="36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endParaRPr lang="en-AU"/>
          </a:p>
        </p:txBody>
      </p:sp>
      <p:sp>
        <p:nvSpPr>
          <p:cNvPr id="717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en-AU"/>
          </a:p>
        </p:txBody>
      </p:sp>
      <p:sp>
        <p:nvSpPr>
          <p:cNvPr id="717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en-AU"/>
          </a:p>
        </p:txBody>
      </p:sp>
      <p:sp>
        <p:nvSpPr>
          <p:cNvPr id="717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2A6D20FD-8F03-4CD0-8EBE-BDFFACD302B2}" type="slidenum">
              <a:rPr lang="en-AU"/>
              <a:pPr/>
              <a:t>‹#›</a:t>
            </a:fld>
            <a:endParaRPr lang="en-AU"/>
          </a:p>
        </p:txBody>
      </p:sp>
    </p:spTree>
    <p:extLst>
      <p:ext uri="{BB962C8B-B14F-4D97-AF65-F5344CB8AC3E}">
        <p14:creationId xmlns:p14="http://schemas.microsoft.com/office/powerpoint/2010/main" val="33552275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1026"/>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AU"/>
          </a:p>
        </p:txBody>
      </p:sp>
      <p:sp>
        <p:nvSpPr>
          <p:cNvPr id="9219" name="Rectangle 1027"/>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AU"/>
          </a:p>
        </p:txBody>
      </p:sp>
      <p:sp>
        <p:nvSpPr>
          <p:cNvPr id="9220" name="Rectangle 1028"/>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1029"/>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9222" name="Rectangle 1030"/>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AU"/>
          </a:p>
        </p:txBody>
      </p:sp>
      <p:sp>
        <p:nvSpPr>
          <p:cNvPr id="9223" name="Rectangle 1031"/>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086DB27-C44E-42FC-8577-04AF19E06BB2}" type="slidenum">
              <a:rPr lang="en-AU"/>
              <a:pPr/>
              <a:t>‹#›</a:t>
            </a:fld>
            <a:endParaRPr lang="en-AU"/>
          </a:p>
        </p:txBody>
      </p:sp>
    </p:spTree>
    <p:extLst>
      <p:ext uri="{BB962C8B-B14F-4D97-AF65-F5344CB8AC3E}">
        <p14:creationId xmlns:p14="http://schemas.microsoft.com/office/powerpoint/2010/main" val="1449700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Verdana" pitchFamily="34" charset="0"/>
        <a:ea typeface="+mn-ea"/>
        <a:cs typeface="+mn-cs"/>
      </a:defRPr>
    </a:lvl1pPr>
    <a:lvl2pPr marL="457200" algn="l" rtl="0" eaLnBrk="0" fontAlgn="base" hangingPunct="0">
      <a:spcBef>
        <a:spcPct val="30000"/>
      </a:spcBef>
      <a:spcAft>
        <a:spcPct val="0"/>
      </a:spcAft>
      <a:defRPr sz="1100" kern="1200">
        <a:solidFill>
          <a:schemeClr val="tx1"/>
        </a:solidFill>
        <a:latin typeface="Verdana" pitchFamily="34" charset="0"/>
        <a:ea typeface="+mn-ea"/>
        <a:cs typeface="+mn-cs"/>
      </a:defRPr>
    </a:lvl2pPr>
    <a:lvl3pPr marL="914400" algn="l" rtl="0" eaLnBrk="0" fontAlgn="base" hangingPunct="0">
      <a:spcBef>
        <a:spcPct val="30000"/>
      </a:spcBef>
      <a:spcAft>
        <a:spcPct val="0"/>
      </a:spcAft>
      <a:defRPr sz="1100" kern="1200">
        <a:solidFill>
          <a:schemeClr val="tx1"/>
        </a:solidFill>
        <a:latin typeface="Verdana" pitchFamily="34" charset="0"/>
        <a:ea typeface="+mn-ea"/>
        <a:cs typeface="+mn-cs"/>
      </a:defRPr>
    </a:lvl3pPr>
    <a:lvl4pPr marL="1371600" algn="l" rtl="0" eaLnBrk="0" fontAlgn="base" hangingPunct="0">
      <a:spcBef>
        <a:spcPct val="30000"/>
      </a:spcBef>
      <a:spcAft>
        <a:spcPct val="0"/>
      </a:spcAft>
      <a:defRPr sz="1100" kern="1200">
        <a:solidFill>
          <a:schemeClr val="tx1"/>
        </a:solidFill>
        <a:latin typeface="Verdana" pitchFamily="34" charset="0"/>
        <a:ea typeface="+mn-ea"/>
        <a:cs typeface="+mn-cs"/>
      </a:defRPr>
    </a:lvl4pPr>
    <a:lvl5pPr marL="1828800" algn="l" rtl="0" eaLnBrk="0" fontAlgn="base" hangingPunct="0">
      <a:spcBef>
        <a:spcPct val="30000"/>
      </a:spcBef>
      <a:spcAft>
        <a:spcPct val="0"/>
      </a:spcAft>
      <a:defRPr sz="11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1</a:t>
            </a:fld>
            <a:endParaRPr lang="en-AU"/>
          </a:p>
        </p:txBody>
      </p:sp>
    </p:spTree>
    <p:extLst>
      <p:ext uri="{BB962C8B-B14F-4D97-AF65-F5344CB8AC3E}">
        <p14:creationId xmlns:p14="http://schemas.microsoft.com/office/powerpoint/2010/main" val="11696970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10</a:t>
            </a:fld>
            <a:endParaRPr lang="en-AU"/>
          </a:p>
        </p:txBody>
      </p:sp>
    </p:spTree>
    <p:extLst>
      <p:ext uri="{BB962C8B-B14F-4D97-AF65-F5344CB8AC3E}">
        <p14:creationId xmlns:p14="http://schemas.microsoft.com/office/powerpoint/2010/main" val="1569869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11</a:t>
            </a:fld>
            <a:endParaRPr lang="en-AU"/>
          </a:p>
        </p:txBody>
      </p:sp>
    </p:spTree>
    <p:extLst>
      <p:ext uri="{BB962C8B-B14F-4D97-AF65-F5344CB8AC3E}">
        <p14:creationId xmlns:p14="http://schemas.microsoft.com/office/powerpoint/2010/main" val="42846937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endParaRPr lang="en-AU" dirty="0"/>
          </a:p>
          <a:p>
            <a:endParaRPr lang="en-AU" dirty="0"/>
          </a:p>
          <a:p>
            <a:endParaRPr lang="en-AU" b="1" dirty="0"/>
          </a:p>
        </p:txBody>
      </p:sp>
      <p:sp>
        <p:nvSpPr>
          <p:cNvPr id="4" name="Slide Number Placeholder 3"/>
          <p:cNvSpPr>
            <a:spLocks noGrp="1"/>
          </p:cNvSpPr>
          <p:nvPr>
            <p:ph type="sldNum" sz="quarter" idx="5"/>
          </p:nvPr>
        </p:nvSpPr>
        <p:spPr/>
        <p:txBody>
          <a:bodyPr/>
          <a:lstStyle/>
          <a:p>
            <a:fld id="{ED6696EE-E175-4144-B35C-D4A1B167B917}" type="slidenum">
              <a:rPr lang="en-US" smtClean="0"/>
              <a:t>12</a:t>
            </a:fld>
            <a:endParaRPr lang="en-US" dirty="0"/>
          </a:p>
        </p:txBody>
      </p:sp>
    </p:spTree>
    <p:extLst>
      <p:ext uri="{BB962C8B-B14F-4D97-AF65-F5344CB8AC3E}">
        <p14:creationId xmlns:p14="http://schemas.microsoft.com/office/powerpoint/2010/main" val="36377823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4313" indent="-214313">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ED6696EE-E175-4144-B35C-D4A1B167B917}" type="slidenum">
              <a:rPr lang="en-US" smtClean="0"/>
              <a:t>13</a:t>
            </a:fld>
            <a:endParaRPr lang="en-US" dirty="0"/>
          </a:p>
        </p:txBody>
      </p:sp>
    </p:spTree>
    <p:extLst>
      <p:ext uri="{BB962C8B-B14F-4D97-AF65-F5344CB8AC3E}">
        <p14:creationId xmlns:p14="http://schemas.microsoft.com/office/powerpoint/2010/main" val="14434755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D6696EE-E175-4144-B35C-D4A1B167B917}" type="slidenum">
              <a:rPr lang="en-US" smtClean="0"/>
              <a:t>14</a:t>
            </a:fld>
            <a:endParaRPr lang="en-US" dirty="0"/>
          </a:p>
        </p:txBody>
      </p:sp>
    </p:spTree>
    <p:extLst>
      <p:ext uri="{BB962C8B-B14F-4D97-AF65-F5344CB8AC3E}">
        <p14:creationId xmlns:p14="http://schemas.microsoft.com/office/powerpoint/2010/main" val="38948403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1"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ED6696EE-E175-4144-B35C-D4A1B167B917}" type="slidenum">
              <a:rPr lang="en-US" smtClean="0"/>
              <a:t>15</a:t>
            </a:fld>
            <a:endParaRPr lang="en-US" dirty="0"/>
          </a:p>
        </p:txBody>
      </p:sp>
    </p:spTree>
    <p:extLst>
      <p:ext uri="{BB962C8B-B14F-4D97-AF65-F5344CB8AC3E}">
        <p14:creationId xmlns:p14="http://schemas.microsoft.com/office/powerpoint/2010/main" val="5550917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AU" dirty="0"/>
          </a:p>
        </p:txBody>
      </p:sp>
      <p:sp>
        <p:nvSpPr>
          <p:cNvPr id="4" name="Slide Number Placeholder 3"/>
          <p:cNvSpPr>
            <a:spLocks noGrp="1"/>
          </p:cNvSpPr>
          <p:nvPr>
            <p:ph type="sldNum" sz="quarter" idx="10"/>
          </p:nvPr>
        </p:nvSpPr>
        <p:spPr/>
        <p:txBody>
          <a:bodyPr/>
          <a:lstStyle/>
          <a:p>
            <a:fld id="{ED6696EE-E175-4144-B35C-D4A1B167B917}" type="slidenum">
              <a:rPr lang="en-US" smtClean="0"/>
              <a:t>16</a:t>
            </a:fld>
            <a:endParaRPr lang="en-US" dirty="0"/>
          </a:p>
        </p:txBody>
      </p:sp>
    </p:spTree>
    <p:extLst>
      <p:ext uri="{BB962C8B-B14F-4D97-AF65-F5344CB8AC3E}">
        <p14:creationId xmlns:p14="http://schemas.microsoft.com/office/powerpoint/2010/main" val="10362583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D6696EE-E175-4144-B35C-D4A1B167B917}" type="slidenum">
              <a:rPr lang="en-US" smtClean="0"/>
              <a:t>17</a:t>
            </a:fld>
            <a:endParaRPr lang="en-US" dirty="0"/>
          </a:p>
        </p:txBody>
      </p:sp>
    </p:spTree>
    <p:extLst>
      <p:ext uri="{BB962C8B-B14F-4D97-AF65-F5344CB8AC3E}">
        <p14:creationId xmlns:p14="http://schemas.microsoft.com/office/powerpoint/2010/main" val="27234264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0" dirty="0"/>
          </a:p>
        </p:txBody>
      </p:sp>
      <p:sp>
        <p:nvSpPr>
          <p:cNvPr id="4" name="Slide Number Placeholder 3"/>
          <p:cNvSpPr>
            <a:spLocks noGrp="1"/>
          </p:cNvSpPr>
          <p:nvPr>
            <p:ph type="sldNum" sz="quarter" idx="10"/>
          </p:nvPr>
        </p:nvSpPr>
        <p:spPr/>
        <p:txBody>
          <a:bodyPr/>
          <a:lstStyle/>
          <a:p>
            <a:fld id="{ED6696EE-E175-4144-B35C-D4A1B167B917}" type="slidenum">
              <a:rPr lang="en-US" smtClean="0"/>
              <a:t>18</a:t>
            </a:fld>
            <a:endParaRPr lang="en-US" dirty="0"/>
          </a:p>
        </p:txBody>
      </p:sp>
    </p:spTree>
    <p:extLst>
      <p:ext uri="{BB962C8B-B14F-4D97-AF65-F5344CB8AC3E}">
        <p14:creationId xmlns:p14="http://schemas.microsoft.com/office/powerpoint/2010/main" val="41100182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baseline="0" dirty="0">
              <a:solidFill>
                <a:schemeClr val="tx2"/>
              </a:solidFill>
            </a:endParaRPr>
          </a:p>
        </p:txBody>
      </p:sp>
      <p:sp>
        <p:nvSpPr>
          <p:cNvPr id="4" name="Slide Number Placeholder 3"/>
          <p:cNvSpPr>
            <a:spLocks noGrp="1"/>
          </p:cNvSpPr>
          <p:nvPr>
            <p:ph type="sldNum" sz="quarter" idx="10"/>
          </p:nvPr>
        </p:nvSpPr>
        <p:spPr/>
        <p:txBody>
          <a:bodyPr/>
          <a:lstStyle/>
          <a:p>
            <a:fld id="{ED6696EE-E175-4144-B35C-D4A1B167B917}" type="slidenum">
              <a:rPr lang="en-US" smtClean="0"/>
              <a:t>19</a:t>
            </a:fld>
            <a:endParaRPr lang="en-US" dirty="0"/>
          </a:p>
        </p:txBody>
      </p:sp>
    </p:spTree>
    <p:extLst>
      <p:ext uri="{BB962C8B-B14F-4D97-AF65-F5344CB8AC3E}">
        <p14:creationId xmlns:p14="http://schemas.microsoft.com/office/powerpoint/2010/main" val="2542582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pPr/>
              <a:t>2</a:t>
            </a:fld>
            <a:endParaRPr lang="en-AU"/>
          </a:p>
        </p:txBody>
      </p:sp>
    </p:spTree>
    <p:extLst>
      <p:ext uri="{BB962C8B-B14F-4D97-AF65-F5344CB8AC3E}">
        <p14:creationId xmlns:p14="http://schemas.microsoft.com/office/powerpoint/2010/main" val="26957865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7175" indent="-257175">
              <a:spcAft>
                <a:spcPts val="750"/>
              </a:spcAft>
            </a:pPr>
            <a:endParaRPr lang="en-AU" sz="1100" b="0" dirty="0">
              <a:solidFill>
                <a:srgbClr val="000000"/>
              </a:solidFill>
            </a:endParaRPr>
          </a:p>
        </p:txBody>
      </p:sp>
      <p:sp>
        <p:nvSpPr>
          <p:cNvPr id="4" name="Slide Number Placeholder 3"/>
          <p:cNvSpPr>
            <a:spLocks noGrp="1"/>
          </p:cNvSpPr>
          <p:nvPr>
            <p:ph type="sldNum" sz="quarter" idx="10"/>
          </p:nvPr>
        </p:nvSpPr>
        <p:spPr/>
        <p:txBody>
          <a:bodyPr/>
          <a:lstStyle/>
          <a:p>
            <a:fld id="{ED6696EE-E175-4144-B35C-D4A1B167B917}" type="slidenum">
              <a:rPr lang="en-US" smtClean="0"/>
              <a:t>20</a:t>
            </a:fld>
            <a:endParaRPr lang="en-US" dirty="0"/>
          </a:p>
        </p:txBody>
      </p:sp>
    </p:spTree>
    <p:extLst>
      <p:ext uri="{BB962C8B-B14F-4D97-AF65-F5344CB8AC3E}">
        <p14:creationId xmlns:p14="http://schemas.microsoft.com/office/powerpoint/2010/main" val="10755052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21</a:t>
            </a:fld>
            <a:endParaRPr lang="en-AU"/>
          </a:p>
        </p:txBody>
      </p:sp>
    </p:spTree>
    <p:extLst>
      <p:ext uri="{BB962C8B-B14F-4D97-AF65-F5344CB8AC3E}">
        <p14:creationId xmlns:p14="http://schemas.microsoft.com/office/powerpoint/2010/main" val="1725158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D6696EE-E175-4144-B35C-D4A1B167B917}" type="slidenum">
              <a:rPr lang="en-US" smtClean="0"/>
              <a:t>22</a:t>
            </a:fld>
            <a:endParaRPr lang="en-US" dirty="0"/>
          </a:p>
        </p:txBody>
      </p:sp>
    </p:spTree>
    <p:extLst>
      <p:ext uri="{BB962C8B-B14F-4D97-AF65-F5344CB8AC3E}">
        <p14:creationId xmlns:p14="http://schemas.microsoft.com/office/powerpoint/2010/main" val="37683377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10"/>
          </p:nvPr>
        </p:nvSpPr>
        <p:spPr/>
        <p:txBody>
          <a:bodyPr/>
          <a:lstStyle/>
          <a:p>
            <a:fld id="{ED6696EE-E175-4144-B35C-D4A1B167B917}" type="slidenum">
              <a:rPr lang="en-US" smtClean="0"/>
              <a:t>23</a:t>
            </a:fld>
            <a:endParaRPr lang="en-US"/>
          </a:p>
        </p:txBody>
      </p:sp>
    </p:spTree>
    <p:extLst>
      <p:ext uri="{BB962C8B-B14F-4D97-AF65-F5344CB8AC3E}">
        <p14:creationId xmlns:p14="http://schemas.microsoft.com/office/powerpoint/2010/main" val="11670951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a:p>
          <a:p>
            <a:endParaRPr lang="en-AU" dirty="0"/>
          </a:p>
        </p:txBody>
      </p:sp>
      <p:sp>
        <p:nvSpPr>
          <p:cNvPr id="4" name="Slide Number Placeholder 3"/>
          <p:cNvSpPr>
            <a:spLocks noGrp="1"/>
          </p:cNvSpPr>
          <p:nvPr>
            <p:ph type="sldNum" sz="quarter" idx="10"/>
          </p:nvPr>
        </p:nvSpPr>
        <p:spPr/>
        <p:txBody>
          <a:bodyPr/>
          <a:lstStyle/>
          <a:p>
            <a:fld id="{ED6696EE-E175-4144-B35C-D4A1B167B917}" type="slidenum">
              <a:rPr lang="en-US" smtClean="0"/>
              <a:t>24</a:t>
            </a:fld>
            <a:endParaRPr lang="en-US"/>
          </a:p>
        </p:txBody>
      </p:sp>
    </p:spTree>
    <p:extLst>
      <p:ext uri="{BB962C8B-B14F-4D97-AF65-F5344CB8AC3E}">
        <p14:creationId xmlns:p14="http://schemas.microsoft.com/office/powerpoint/2010/main" val="11360876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D6696EE-E175-4144-B35C-D4A1B167B917}" type="slidenum">
              <a:rPr lang="en-US" smtClean="0"/>
              <a:t>25</a:t>
            </a:fld>
            <a:endParaRPr lang="en-US" dirty="0"/>
          </a:p>
        </p:txBody>
      </p:sp>
    </p:spTree>
    <p:extLst>
      <p:ext uri="{BB962C8B-B14F-4D97-AF65-F5344CB8AC3E}">
        <p14:creationId xmlns:p14="http://schemas.microsoft.com/office/powerpoint/2010/main" val="18427259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26</a:t>
            </a:fld>
            <a:endParaRPr lang="en-AU"/>
          </a:p>
        </p:txBody>
      </p:sp>
    </p:spTree>
    <p:extLst>
      <p:ext uri="{BB962C8B-B14F-4D97-AF65-F5344CB8AC3E}">
        <p14:creationId xmlns:p14="http://schemas.microsoft.com/office/powerpoint/2010/main" val="2975022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pPr/>
              <a:t>27</a:t>
            </a:fld>
            <a:endParaRPr lang="en-AU"/>
          </a:p>
        </p:txBody>
      </p:sp>
    </p:spTree>
    <p:extLst>
      <p:ext uri="{BB962C8B-B14F-4D97-AF65-F5344CB8AC3E}">
        <p14:creationId xmlns:p14="http://schemas.microsoft.com/office/powerpoint/2010/main" val="41328540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28</a:t>
            </a:fld>
            <a:endParaRPr lang="en-AU"/>
          </a:p>
        </p:txBody>
      </p:sp>
    </p:spTree>
    <p:extLst>
      <p:ext uri="{BB962C8B-B14F-4D97-AF65-F5344CB8AC3E}">
        <p14:creationId xmlns:p14="http://schemas.microsoft.com/office/powerpoint/2010/main" val="9900979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29</a:t>
            </a:fld>
            <a:endParaRPr lang="en-AU"/>
          </a:p>
        </p:txBody>
      </p:sp>
    </p:spTree>
    <p:extLst>
      <p:ext uri="{BB962C8B-B14F-4D97-AF65-F5344CB8AC3E}">
        <p14:creationId xmlns:p14="http://schemas.microsoft.com/office/powerpoint/2010/main" val="3542647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3</a:t>
            </a:fld>
            <a:endParaRPr lang="en-AU"/>
          </a:p>
        </p:txBody>
      </p:sp>
    </p:spTree>
    <p:extLst>
      <p:ext uri="{BB962C8B-B14F-4D97-AF65-F5344CB8AC3E}">
        <p14:creationId xmlns:p14="http://schemas.microsoft.com/office/powerpoint/2010/main" val="27369542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30</a:t>
            </a:fld>
            <a:endParaRPr lang="en-AU"/>
          </a:p>
        </p:txBody>
      </p:sp>
    </p:spTree>
    <p:extLst>
      <p:ext uri="{BB962C8B-B14F-4D97-AF65-F5344CB8AC3E}">
        <p14:creationId xmlns:p14="http://schemas.microsoft.com/office/powerpoint/2010/main" val="19419100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0" dirty="0"/>
          </a:p>
        </p:txBody>
      </p:sp>
      <p:sp>
        <p:nvSpPr>
          <p:cNvPr id="4" name="Slide Number Placeholder 3"/>
          <p:cNvSpPr>
            <a:spLocks noGrp="1"/>
          </p:cNvSpPr>
          <p:nvPr>
            <p:ph type="sldNum" sz="quarter" idx="10"/>
          </p:nvPr>
        </p:nvSpPr>
        <p:spPr/>
        <p:txBody>
          <a:bodyPr/>
          <a:lstStyle/>
          <a:p>
            <a:fld id="{ED6696EE-E175-4144-B35C-D4A1B167B917}" type="slidenum">
              <a:rPr lang="en-US" smtClean="0"/>
              <a:t>31</a:t>
            </a:fld>
            <a:endParaRPr lang="en-US"/>
          </a:p>
        </p:txBody>
      </p:sp>
    </p:spTree>
    <p:extLst>
      <p:ext uri="{BB962C8B-B14F-4D97-AF65-F5344CB8AC3E}">
        <p14:creationId xmlns:p14="http://schemas.microsoft.com/office/powerpoint/2010/main" val="1024965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0" dirty="0"/>
          </a:p>
        </p:txBody>
      </p:sp>
      <p:sp>
        <p:nvSpPr>
          <p:cNvPr id="4" name="Slide Number Placeholder 3"/>
          <p:cNvSpPr>
            <a:spLocks noGrp="1"/>
          </p:cNvSpPr>
          <p:nvPr>
            <p:ph type="sldNum" sz="quarter" idx="10"/>
          </p:nvPr>
        </p:nvSpPr>
        <p:spPr/>
        <p:txBody>
          <a:bodyPr/>
          <a:lstStyle/>
          <a:p>
            <a:fld id="{ED6696EE-E175-4144-B35C-D4A1B167B917}" type="slidenum">
              <a:rPr lang="en-US" smtClean="0"/>
              <a:t>32</a:t>
            </a:fld>
            <a:endParaRPr lang="en-US"/>
          </a:p>
        </p:txBody>
      </p:sp>
    </p:spTree>
    <p:extLst>
      <p:ext uri="{BB962C8B-B14F-4D97-AF65-F5344CB8AC3E}">
        <p14:creationId xmlns:p14="http://schemas.microsoft.com/office/powerpoint/2010/main" val="31242304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D6696EE-E175-4144-B35C-D4A1B167B917}" type="slidenum">
              <a:rPr lang="en-US" smtClean="0"/>
              <a:t>33</a:t>
            </a:fld>
            <a:endParaRPr lang="en-US"/>
          </a:p>
        </p:txBody>
      </p:sp>
    </p:spTree>
    <p:extLst>
      <p:ext uri="{BB962C8B-B14F-4D97-AF65-F5344CB8AC3E}">
        <p14:creationId xmlns:p14="http://schemas.microsoft.com/office/powerpoint/2010/main" val="29274726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34</a:t>
            </a:fld>
            <a:endParaRPr lang="en-AU"/>
          </a:p>
        </p:txBody>
      </p:sp>
    </p:spTree>
    <p:extLst>
      <p:ext uri="{BB962C8B-B14F-4D97-AF65-F5344CB8AC3E}">
        <p14:creationId xmlns:p14="http://schemas.microsoft.com/office/powerpoint/2010/main" val="3986739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4</a:t>
            </a:fld>
            <a:endParaRPr lang="en-AU"/>
          </a:p>
        </p:txBody>
      </p:sp>
    </p:spTree>
    <p:extLst>
      <p:ext uri="{BB962C8B-B14F-4D97-AF65-F5344CB8AC3E}">
        <p14:creationId xmlns:p14="http://schemas.microsoft.com/office/powerpoint/2010/main" val="2759441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5</a:t>
            </a:fld>
            <a:endParaRPr lang="en-AU"/>
          </a:p>
        </p:txBody>
      </p:sp>
    </p:spTree>
    <p:extLst>
      <p:ext uri="{BB962C8B-B14F-4D97-AF65-F5344CB8AC3E}">
        <p14:creationId xmlns:p14="http://schemas.microsoft.com/office/powerpoint/2010/main" val="499358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pPr/>
              <a:t>6</a:t>
            </a:fld>
            <a:endParaRPr lang="en-AU"/>
          </a:p>
        </p:txBody>
      </p:sp>
    </p:spTree>
    <p:extLst>
      <p:ext uri="{BB962C8B-B14F-4D97-AF65-F5344CB8AC3E}">
        <p14:creationId xmlns:p14="http://schemas.microsoft.com/office/powerpoint/2010/main" val="654492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pPr/>
              <a:t>7</a:t>
            </a:fld>
            <a:endParaRPr lang="en-AU"/>
          </a:p>
        </p:txBody>
      </p:sp>
    </p:spTree>
    <p:extLst>
      <p:ext uri="{BB962C8B-B14F-4D97-AF65-F5344CB8AC3E}">
        <p14:creationId xmlns:p14="http://schemas.microsoft.com/office/powerpoint/2010/main" val="1078473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pPr/>
              <a:t>8</a:t>
            </a:fld>
            <a:endParaRPr lang="en-AU"/>
          </a:p>
        </p:txBody>
      </p:sp>
    </p:spTree>
    <p:extLst>
      <p:ext uri="{BB962C8B-B14F-4D97-AF65-F5344CB8AC3E}">
        <p14:creationId xmlns:p14="http://schemas.microsoft.com/office/powerpoint/2010/main" val="3619767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9</a:t>
            </a:fld>
            <a:endParaRPr lang="en-AU"/>
          </a:p>
        </p:txBody>
      </p:sp>
    </p:spTree>
    <p:extLst>
      <p:ext uri="{BB962C8B-B14F-4D97-AF65-F5344CB8AC3E}">
        <p14:creationId xmlns:p14="http://schemas.microsoft.com/office/powerpoint/2010/main" val="42427654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5536" y="627534"/>
            <a:ext cx="5400600" cy="1246535"/>
          </a:xfrm>
        </p:spPr>
        <p:txBody>
          <a:bodyPr/>
          <a:lstStyle>
            <a:lvl1pPr algn="l">
              <a:defRPr sz="3600">
                <a:solidFill>
                  <a:schemeClr val="bg1"/>
                </a:solidFill>
              </a:defRPr>
            </a:lvl1pPr>
          </a:lstStyle>
          <a:p>
            <a:r>
              <a:rPr lang="en-US" dirty="0"/>
              <a:t>Click to edit Master title style</a:t>
            </a:r>
            <a:endParaRPr lang="en-AU" dirty="0"/>
          </a:p>
        </p:txBody>
      </p:sp>
      <p:sp>
        <p:nvSpPr>
          <p:cNvPr id="3" name="Subtitle 2"/>
          <p:cNvSpPr>
            <a:spLocks noGrp="1"/>
          </p:cNvSpPr>
          <p:nvPr>
            <p:ph type="subTitle" idx="1"/>
          </p:nvPr>
        </p:nvSpPr>
        <p:spPr>
          <a:xfrm>
            <a:off x="395536" y="1995686"/>
            <a:ext cx="4752528" cy="1008112"/>
          </a:xfrm>
        </p:spPr>
        <p:txBody>
          <a:bodyPr/>
          <a:lstStyle>
            <a:lvl1pPr marL="0" indent="0" algn="l">
              <a:buNone/>
              <a:defRPr sz="24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AU" dirty="0"/>
          </a:p>
        </p:txBody>
      </p:sp>
      <p:pic>
        <p:nvPicPr>
          <p:cNvPr id="5" name="Picture 4">
            <a:extLst>
              <a:ext uri="{FF2B5EF4-FFF2-40B4-BE49-F238E27FC236}">
                <a16:creationId xmlns:a16="http://schemas.microsoft.com/office/drawing/2014/main" id="{04E3CA1E-AB9A-644D-9DFB-FD40D0722DB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5536" y="4515966"/>
            <a:ext cx="2753866" cy="281417"/>
          </a:xfrm>
          <a:prstGeom prst="rect">
            <a:avLst/>
          </a:prstGeom>
        </p:spPr>
      </p:pic>
    </p:spTree>
    <p:extLst>
      <p:ext uri="{BB962C8B-B14F-4D97-AF65-F5344CB8AC3E}">
        <p14:creationId xmlns:p14="http://schemas.microsoft.com/office/powerpoint/2010/main" val="332456893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65548012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4000500"/>
          </a:xfrm>
        </p:spPr>
        <p:txBody>
          <a:bodyPr vert="eaVert"/>
          <a:lstStyle/>
          <a:p>
            <a:r>
              <a:rPr lang="en-US" dirty="0"/>
              <a:t>Click to edit Master title style</a:t>
            </a:r>
            <a:endParaRPr lang="en-AU" dirty="0"/>
          </a:p>
        </p:txBody>
      </p:sp>
      <p:sp>
        <p:nvSpPr>
          <p:cNvPr id="3" name="Vertical Text Placeholder 2"/>
          <p:cNvSpPr>
            <a:spLocks noGrp="1"/>
          </p:cNvSpPr>
          <p:nvPr>
            <p:ph type="body" orient="vert" idx="1"/>
          </p:nvPr>
        </p:nvSpPr>
        <p:spPr>
          <a:xfrm>
            <a:off x="685800" y="457200"/>
            <a:ext cx="5676900" cy="4000500"/>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66198384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323852" y="1140619"/>
            <a:ext cx="4032249" cy="3456386"/>
          </a:xfrm>
          <a:prstGeom prst="rect">
            <a:avLst/>
          </a:prstGeom>
        </p:spPr>
        <p:txBody>
          <a:bodyPr/>
          <a:lstStyle>
            <a:lvl1pPr>
              <a:defRPr sz="1500"/>
            </a:lvl1pPr>
            <a:lvl3pPr marL="135000" indent="-135000">
              <a:tabLst/>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0"/>
          </p:nvPr>
        </p:nvSpPr>
        <p:spPr>
          <a:xfrm>
            <a:off x="4716464" y="1140619"/>
            <a:ext cx="4067175" cy="34563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5723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512" y="411510"/>
            <a:ext cx="8712968" cy="857250"/>
          </a:xfrm>
        </p:spPr>
        <p:txBody>
          <a:bodyPr/>
          <a:lstStyle>
            <a:lvl1pPr algn="l">
              <a:defRPr sz="3600"/>
            </a:lvl1pPr>
          </a:lstStyle>
          <a:p>
            <a:r>
              <a:rPr lang="en-US" dirty="0"/>
              <a:t>Click to edit Master title style</a:t>
            </a:r>
            <a:endParaRPr lang="en-AU" dirty="0"/>
          </a:p>
        </p:txBody>
      </p:sp>
      <p:sp>
        <p:nvSpPr>
          <p:cNvPr id="3" name="Content Placeholder 2"/>
          <p:cNvSpPr>
            <a:spLocks noGrp="1"/>
          </p:cNvSpPr>
          <p:nvPr>
            <p:ph idx="1"/>
          </p:nvPr>
        </p:nvSpPr>
        <p:spPr>
          <a:xfrm>
            <a:off x="179512" y="1485900"/>
            <a:ext cx="8712968" cy="2971800"/>
          </a:xfrm>
        </p:spPr>
        <p:txBody>
          <a:bodyPr/>
          <a:lstStyle>
            <a:lvl1pPr>
              <a:defRPr sz="2400"/>
            </a:lvl1pPr>
            <a:lvl2pP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404228537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1520" y="3305176"/>
            <a:ext cx="8712968" cy="1021556"/>
          </a:xfrm>
        </p:spPr>
        <p:txBody>
          <a:bodyPr anchor="t"/>
          <a:lstStyle>
            <a:lvl1pPr algn="l">
              <a:defRPr sz="3600" b="1" cap="all"/>
            </a:lvl1pPr>
          </a:lstStyle>
          <a:p>
            <a:r>
              <a:rPr lang="en-US" dirty="0"/>
              <a:t>Click to edit Master title style</a:t>
            </a:r>
            <a:endParaRPr lang="en-AU" dirty="0"/>
          </a:p>
        </p:txBody>
      </p:sp>
      <p:sp>
        <p:nvSpPr>
          <p:cNvPr id="3" name="Text Placeholder 2"/>
          <p:cNvSpPr>
            <a:spLocks noGrp="1"/>
          </p:cNvSpPr>
          <p:nvPr>
            <p:ph type="body" idx="1"/>
          </p:nvPr>
        </p:nvSpPr>
        <p:spPr>
          <a:xfrm>
            <a:off x="251520" y="2180035"/>
            <a:ext cx="8712968" cy="1125140"/>
          </a:xfrm>
        </p:spPr>
        <p:txBody>
          <a:bodyPr anchor="b"/>
          <a:lstStyle>
            <a:lvl1pPr marL="0" indent="0">
              <a:buNone/>
              <a:defRPr sz="16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Edit Master text styles</a:t>
            </a:r>
          </a:p>
        </p:txBody>
      </p:sp>
    </p:spTree>
    <p:extLst>
      <p:ext uri="{BB962C8B-B14F-4D97-AF65-F5344CB8AC3E}">
        <p14:creationId xmlns:p14="http://schemas.microsoft.com/office/powerpoint/2010/main" val="363265925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1520" y="457200"/>
            <a:ext cx="8640960" cy="857250"/>
          </a:xfrm>
        </p:spPr>
        <p:txBody>
          <a:bodyPr/>
          <a:lstStyle>
            <a:lvl1pPr algn="l">
              <a:defRPr sz="3600"/>
            </a:lvl1pPr>
          </a:lstStyle>
          <a:p>
            <a:r>
              <a:rPr lang="en-US" dirty="0"/>
              <a:t>Click to edit Master title style</a:t>
            </a:r>
            <a:endParaRPr lang="en-AU" dirty="0"/>
          </a:p>
        </p:txBody>
      </p:sp>
      <p:sp>
        <p:nvSpPr>
          <p:cNvPr id="3" name="Content Placeholder 2"/>
          <p:cNvSpPr>
            <a:spLocks noGrp="1"/>
          </p:cNvSpPr>
          <p:nvPr>
            <p:ph sz="half" idx="1"/>
          </p:nvPr>
        </p:nvSpPr>
        <p:spPr>
          <a:xfrm>
            <a:off x="251520" y="1485900"/>
            <a:ext cx="4320480" cy="29718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788024" y="1485900"/>
            <a:ext cx="4104456" cy="29718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320508365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9512" y="411510"/>
            <a:ext cx="8784976" cy="651719"/>
          </a:xfrm>
        </p:spPr>
        <p:txBody>
          <a:bodyPr/>
          <a:lstStyle>
            <a:lvl1pPr algn="l">
              <a:defRPr sz="3600"/>
            </a:lvl1pPr>
          </a:lstStyle>
          <a:p>
            <a:r>
              <a:rPr lang="en-US" dirty="0"/>
              <a:t>Click to edit Master title style</a:t>
            </a:r>
            <a:endParaRPr lang="en-AU" dirty="0"/>
          </a:p>
        </p:txBody>
      </p:sp>
      <p:sp>
        <p:nvSpPr>
          <p:cNvPr id="3" name="Text Placeholder 2"/>
          <p:cNvSpPr>
            <a:spLocks noGrp="1"/>
          </p:cNvSpPr>
          <p:nvPr>
            <p:ph type="body" idx="1"/>
          </p:nvPr>
        </p:nvSpPr>
        <p:spPr>
          <a:xfrm>
            <a:off x="179512" y="1151335"/>
            <a:ext cx="4320480"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179512" y="1631156"/>
            <a:ext cx="4320480" cy="28128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Text Placeholder 2">
            <a:extLst>
              <a:ext uri="{FF2B5EF4-FFF2-40B4-BE49-F238E27FC236}">
                <a16:creationId xmlns:a16="http://schemas.microsoft.com/office/drawing/2014/main" id="{53030868-EB89-BB45-9333-4265F84D3D9E}"/>
              </a:ext>
            </a:extLst>
          </p:cNvPr>
          <p:cNvSpPr>
            <a:spLocks noGrp="1"/>
          </p:cNvSpPr>
          <p:nvPr>
            <p:ph type="body" idx="10"/>
          </p:nvPr>
        </p:nvSpPr>
        <p:spPr>
          <a:xfrm>
            <a:off x="4644008" y="1174205"/>
            <a:ext cx="4320480"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0" name="Content Placeholder 3">
            <a:extLst>
              <a:ext uri="{FF2B5EF4-FFF2-40B4-BE49-F238E27FC236}">
                <a16:creationId xmlns:a16="http://schemas.microsoft.com/office/drawing/2014/main" id="{936ACB6C-847D-DD42-BAFD-A7F5B7D2AB2D}"/>
              </a:ext>
            </a:extLst>
          </p:cNvPr>
          <p:cNvSpPr>
            <a:spLocks noGrp="1"/>
          </p:cNvSpPr>
          <p:nvPr>
            <p:ph sz="half" idx="11"/>
          </p:nvPr>
        </p:nvSpPr>
        <p:spPr>
          <a:xfrm>
            <a:off x="4644008" y="1654026"/>
            <a:ext cx="4320480" cy="278993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410584153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9512" y="457200"/>
            <a:ext cx="8784976" cy="857250"/>
          </a:xfrm>
        </p:spPr>
        <p:txBody>
          <a:bodyPr/>
          <a:lstStyle>
            <a:lvl1pPr algn="l">
              <a:defRPr sz="3600"/>
            </a:lvl1pPr>
          </a:lstStyle>
          <a:p>
            <a:r>
              <a:rPr lang="en-US" dirty="0"/>
              <a:t>Click to edit Master title style</a:t>
            </a:r>
            <a:endParaRPr lang="en-AU" dirty="0"/>
          </a:p>
        </p:txBody>
      </p:sp>
    </p:spTree>
    <p:extLst>
      <p:ext uri="{BB962C8B-B14F-4D97-AF65-F5344CB8AC3E}">
        <p14:creationId xmlns:p14="http://schemas.microsoft.com/office/powerpoint/2010/main" val="313294418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27091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411510"/>
            <a:ext cx="3008313" cy="664815"/>
          </a:xfrm>
        </p:spPr>
        <p:txBody>
          <a:bodyPr anchor="b"/>
          <a:lstStyle>
            <a:lvl1pPr algn="l">
              <a:defRPr sz="2000" b="1"/>
            </a:lvl1pPr>
          </a:lstStyle>
          <a:p>
            <a:r>
              <a:rPr lang="en-US" dirty="0"/>
              <a:t>Click to edit Master title style</a:t>
            </a:r>
            <a:endParaRPr lang="en-AU" dirty="0"/>
          </a:p>
        </p:txBody>
      </p:sp>
      <p:sp>
        <p:nvSpPr>
          <p:cNvPr id="3" name="Content Placeholder 2"/>
          <p:cNvSpPr>
            <a:spLocks noGrp="1"/>
          </p:cNvSpPr>
          <p:nvPr>
            <p:ph idx="1"/>
          </p:nvPr>
        </p:nvSpPr>
        <p:spPr>
          <a:xfrm>
            <a:off x="3575050" y="411511"/>
            <a:ext cx="5111750" cy="4183112"/>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45616461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dirty="0"/>
              <a:t>Click to edit Master title style</a:t>
            </a:r>
            <a:endParaRPr lang="en-AU" dirty="0"/>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AU" dirty="0"/>
          </a:p>
        </p:txBody>
      </p:sp>
      <p:sp>
        <p:nvSpPr>
          <p:cNvPr id="4" name="Text Placeholder 3"/>
          <p:cNvSpPr>
            <a:spLocks noGrp="1"/>
          </p:cNvSpPr>
          <p:nvPr>
            <p:ph type="body" sz="half" idx="2"/>
          </p:nvPr>
        </p:nvSpPr>
        <p:spPr>
          <a:xfrm>
            <a:off x="1792288" y="4025503"/>
            <a:ext cx="5486400" cy="4904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Tree>
    <p:extLst>
      <p:ext uri="{BB962C8B-B14F-4D97-AF65-F5344CB8AC3E}">
        <p14:creationId xmlns:p14="http://schemas.microsoft.com/office/powerpoint/2010/main" val="276868148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79512" y="457200"/>
            <a:ext cx="8784976"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AU" dirty="0"/>
          </a:p>
        </p:txBody>
      </p:sp>
      <p:sp>
        <p:nvSpPr>
          <p:cNvPr id="1027" name="Rectangle 3"/>
          <p:cNvSpPr>
            <a:spLocks noGrp="1" noChangeArrowheads="1"/>
          </p:cNvSpPr>
          <p:nvPr>
            <p:ph type="body" idx="1"/>
          </p:nvPr>
        </p:nvSpPr>
        <p:spPr bwMode="auto">
          <a:xfrm>
            <a:off x="179512" y="1485900"/>
            <a:ext cx="8784976"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dirty="0"/>
              <a:t> Click to edit Master text styles</a:t>
            </a:r>
          </a:p>
          <a:p>
            <a:pPr lvl="1"/>
            <a:r>
              <a:rPr lang="en-AU" dirty="0"/>
              <a:t>Second level</a:t>
            </a:r>
          </a:p>
          <a:p>
            <a:pPr lvl="2"/>
            <a:r>
              <a:rPr lang="en-AU" dirty="0"/>
              <a:t>Third level</a:t>
            </a:r>
          </a:p>
          <a:p>
            <a:pPr lvl="3"/>
            <a:r>
              <a:rPr lang="en-AU" dirty="0"/>
              <a:t>Fourth level</a:t>
            </a:r>
          </a:p>
          <a:p>
            <a:pPr lvl="4"/>
            <a:r>
              <a:rPr lang="en-AU" dirty="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xStyles>
    <p:titleStyle>
      <a:lvl1pPr algn="l" rtl="0" eaLnBrk="1" fontAlgn="base" hangingPunct="1">
        <a:spcBef>
          <a:spcPct val="0"/>
        </a:spcBef>
        <a:spcAft>
          <a:spcPct val="0"/>
        </a:spcAft>
        <a:defRPr sz="3600" b="1">
          <a:solidFill>
            <a:srgbClr val="517AB8"/>
          </a:solidFill>
          <a:latin typeface="+mj-lt"/>
          <a:ea typeface="+mj-ea"/>
          <a:cs typeface="+mj-cs"/>
        </a:defRPr>
      </a:lvl1pPr>
      <a:lvl2pPr algn="ctr" rtl="0" eaLnBrk="1" fontAlgn="base" hangingPunct="1">
        <a:spcBef>
          <a:spcPct val="0"/>
        </a:spcBef>
        <a:spcAft>
          <a:spcPct val="0"/>
        </a:spcAft>
        <a:defRPr sz="4400" b="1">
          <a:solidFill>
            <a:srgbClr val="2A5686"/>
          </a:solidFill>
          <a:latin typeface="Verdana" pitchFamily="34" charset="0"/>
        </a:defRPr>
      </a:lvl2pPr>
      <a:lvl3pPr algn="ctr" rtl="0" eaLnBrk="1" fontAlgn="base" hangingPunct="1">
        <a:spcBef>
          <a:spcPct val="0"/>
        </a:spcBef>
        <a:spcAft>
          <a:spcPct val="0"/>
        </a:spcAft>
        <a:defRPr sz="4400" b="1">
          <a:solidFill>
            <a:srgbClr val="2A5686"/>
          </a:solidFill>
          <a:latin typeface="Verdana" pitchFamily="34" charset="0"/>
        </a:defRPr>
      </a:lvl3pPr>
      <a:lvl4pPr algn="ctr" rtl="0" eaLnBrk="1" fontAlgn="base" hangingPunct="1">
        <a:spcBef>
          <a:spcPct val="0"/>
        </a:spcBef>
        <a:spcAft>
          <a:spcPct val="0"/>
        </a:spcAft>
        <a:defRPr sz="4400" b="1">
          <a:solidFill>
            <a:srgbClr val="2A5686"/>
          </a:solidFill>
          <a:latin typeface="Verdana" pitchFamily="34" charset="0"/>
        </a:defRPr>
      </a:lvl4pPr>
      <a:lvl5pPr algn="ctr" rtl="0" eaLnBrk="1" fontAlgn="base" hangingPunct="1">
        <a:spcBef>
          <a:spcPct val="0"/>
        </a:spcBef>
        <a:spcAft>
          <a:spcPct val="0"/>
        </a:spcAft>
        <a:defRPr sz="4400" b="1">
          <a:solidFill>
            <a:srgbClr val="2A5686"/>
          </a:solidFill>
          <a:latin typeface="Verdana" pitchFamily="34" charset="0"/>
        </a:defRPr>
      </a:lvl5pPr>
      <a:lvl6pPr marL="457200" algn="ctr" rtl="0" eaLnBrk="1" fontAlgn="base" hangingPunct="1">
        <a:spcBef>
          <a:spcPct val="0"/>
        </a:spcBef>
        <a:spcAft>
          <a:spcPct val="0"/>
        </a:spcAft>
        <a:defRPr sz="4400" b="1">
          <a:solidFill>
            <a:srgbClr val="2A5686"/>
          </a:solidFill>
          <a:latin typeface="Verdana" pitchFamily="34" charset="0"/>
        </a:defRPr>
      </a:lvl6pPr>
      <a:lvl7pPr marL="914400" algn="ctr" rtl="0" eaLnBrk="1" fontAlgn="base" hangingPunct="1">
        <a:spcBef>
          <a:spcPct val="0"/>
        </a:spcBef>
        <a:spcAft>
          <a:spcPct val="0"/>
        </a:spcAft>
        <a:defRPr sz="4400" b="1">
          <a:solidFill>
            <a:srgbClr val="2A5686"/>
          </a:solidFill>
          <a:latin typeface="Verdana" pitchFamily="34" charset="0"/>
        </a:defRPr>
      </a:lvl7pPr>
      <a:lvl8pPr marL="1371600" algn="ctr" rtl="0" eaLnBrk="1" fontAlgn="base" hangingPunct="1">
        <a:spcBef>
          <a:spcPct val="0"/>
        </a:spcBef>
        <a:spcAft>
          <a:spcPct val="0"/>
        </a:spcAft>
        <a:defRPr sz="4400" b="1">
          <a:solidFill>
            <a:srgbClr val="2A5686"/>
          </a:solidFill>
          <a:latin typeface="Verdana" pitchFamily="34" charset="0"/>
        </a:defRPr>
      </a:lvl8pPr>
      <a:lvl9pPr marL="1828800" algn="ctr" rtl="0" eaLnBrk="1" fontAlgn="base" hangingPunct="1">
        <a:spcBef>
          <a:spcPct val="0"/>
        </a:spcBef>
        <a:spcAft>
          <a:spcPct val="0"/>
        </a:spcAft>
        <a:defRPr sz="4400" b="1">
          <a:solidFill>
            <a:srgbClr val="2A5686"/>
          </a:solidFill>
          <a:latin typeface="Verdana" pitchFamily="34" charset="0"/>
        </a:defRPr>
      </a:lvl9pPr>
    </p:titleStyle>
    <p:bodyStyle>
      <a:lvl1pPr marL="266700" indent="-266700" algn="l" rtl="0" eaLnBrk="1" fontAlgn="base" hangingPunct="1">
        <a:spcBef>
          <a:spcPct val="20000"/>
        </a:spcBef>
        <a:spcAft>
          <a:spcPct val="0"/>
        </a:spcAft>
        <a:buFont typeface="Arial" pitchFamily="34" charset="0"/>
        <a:buChar char="•"/>
        <a:defRPr sz="2400" b="1">
          <a:solidFill>
            <a:srgbClr val="303132"/>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000">
          <a:solidFill>
            <a:srgbClr val="303132"/>
          </a:solidFill>
          <a:latin typeface="+mn-lt"/>
        </a:defRPr>
      </a:lvl2pPr>
      <a:lvl3pPr marL="1143000" indent="-228600" algn="l" rtl="0" eaLnBrk="1" fontAlgn="base" hangingPunct="1">
        <a:spcBef>
          <a:spcPct val="20000"/>
        </a:spcBef>
        <a:spcAft>
          <a:spcPct val="0"/>
        </a:spcAft>
        <a:buChar char="–"/>
        <a:defRPr sz="1800">
          <a:solidFill>
            <a:srgbClr val="303132"/>
          </a:solidFill>
          <a:latin typeface="+mn-lt"/>
        </a:defRPr>
      </a:lvl3pPr>
      <a:lvl4pPr marL="1600200" indent="-228600" algn="l" rtl="0" eaLnBrk="1" fontAlgn="base" hangingPunct="1">
        <a:spcBef>
          <a:spcPct val="20000"/>
        </a:spcBef>
        <a:spcAft>
          <a:spcPct val="0"/>
        </a:spcAft>
        <a:buChar char="–"/>
        <a:defRPr sz="1600">
          <a:solidFill>
            <a:srgbClr val="303132"/>
          </a:solidFill>
          <a:latin typeface="+mn-lt"/>
        </a:defRPr>
      </a:lvl4pPr>
      <a:lvl5pPr marL="2057400" indent="-228600" algn="l" rtl="0" eaLnBrk="1" fontAlgn="base" hangingPunct="1">
        <a:spcBef>
          <a:spcPct val="20000"/>
        </a:spcBef>
        <a:spcAft>
          <a:spcPct val="0"/>
        </a:spcAft>
        <a:buChar char="–"/>
        <a:defRPr sz="1600">
          <a:solidFill>
            <a:srgbClr val="303132"/>
          </a:solidFill>
          <a:latin typeface="+mn-lt"/>
        </a:defRPr>
      </a:lvl5pPr>
      <a:lvl6pPr marL="2514600" indent="-228600" algn="l" rtl="0" eaLnBrk="1" fontAlgn="base" hangingPunct="1">
        <a:spcBef>
          <a:spcPct val="20000"/>
        </a:spcBef>
        <a:spcAft>
          <a:spcPct val="0"/>
        </a:spcAft>
        <a:buChar char="–"/>
        <a:defRPr sz="2000">
          <a:solidFill>
            <a:srgbClr val="303132"/>
          </a:solidFill>
          <a:latin typeface="+mn-lt"/>
        </a:defRPr>
      </a:lvl6pPr>
      <a:lvl7pPr marL="2971800" indent="-228600" algn="l" rtl="0" eaLnBrk="1" fontAlgn="base" hangingPunct="1">
        <a:spcBef>
          <a:spcPct val="20000"/>
        </a:spcBef>
        <a:spcAft>
          <a:spcPct val="0"/>
        </a:spcAft>
        <a:buChar char="–"/>
        <a:defRPr sz="2000">
          <a:solidFill>
            <a:srgbClr val="303132"/>
          </a:solidFill>
          <a:latin typeface="+mn-lt"/>
        </a:defRPr>
      </a:lvl7pPr>
      <a:lvl8pPr marL="3429000" indent="-228600" algn="l" rtl="0" eaLnBrk="1" fontAlgn="base" hangingPunct="1">
        <a:spcBef>
          <a:spcPct val="20000"/>
        </a:spcBef>
        <a:spcAft>
          <a:spcPct val="0"/>
        </a:spcAft>
        <a:buChar char="–"/>
        <a:defRPr sz="2000">
          <a:solidFill>
            <a:srgbClr val="303132"/>
          </a:solidFill>
          <a:latin typeface="+mn-lt"/>
        </a:defRPr>
      </a:lvl8pPr>
      <a:lvl9pPr marL="3886200" indent="-228600" algn="l" rtl="0" eaLnBrk="1" fontAlgn="base" hangingPunct="1">
        <a:spcBef>
          <a:spcPct val="20000"/>
        </a:spcBef>
        <a:spcAft>
          <a:spcPct val="0"/>
        </a:spcAft>
        <a:buChar char="–"/>
        <a:defRPr sz="2000">
          <a:solidFill>
            <a:srgbClr val="30313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2.education.vic.gov.au/pal/assessment-student-achievement/policy"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www.vcaa.vic.edu.au/curriculum/foundation-10/resources/english-as-an-additional-language/Pages/default.aspx"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s://www.vcaa.vic.edu.au/curriculum/foundation-10/resources/english-as-an-additional-language/Pages/default.aspx"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s://www.vcaa.vic.edu.au/curriculum/foundation-10/resources/english-as-an-additional-language/Pages/default.aspx"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s://www.vcaa.vic.edu.au/curriculum/foundation-10/resources/english-as-an-additional-language/Pages/default.aspx"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8" Type="http://schemas.openxmlformats.org/officeDocument/2006/relationships/hyperlink" Target="https://victoriancurriculum.vcaa.vic.edu.au/Curriculum/ContentDescription/VCEALL360" TargetMode="External"/><Relationship Id="rId13" Type="http://schemas.openxmlformats.org/officeDocument/2006/relationships/hyperlink" Target="http://victoriancurriculum.vcaa.vic.edu.au/Curriculum/ContentDescription/VCELA292" TargetMode="External"/><Relationship Id="rId18" Type="http://schemas.openxmlformats.org/officeDocument/2006/relationships/hyperlink" Target="https://victoriancurriculum.vcaa.vic.edu.au/Curriculum/ContentDescription/VCEALL391" TargetMode="External"/><Relationship Id="rId3" Type="http://schemas.openxmlformats.org/officeDocument/2006/relationships/hyperlink" Target="https://victoriancurriculum.vcaa.vic.edu.au/english/english-as-an-additional-language-eal/pathway-a-early-immersion/curriculum/f-10" TargetMode="External"/><Relationship Id="rId7" Type="http://schemas.openxmlformats.org/officeDocument/2006/relationships/hyperlink" Target="https://victoriancurriculum.vcaa.vic.edu.au/Curriculum/ContentDescription/VCEALA352" TargetMode="External"/><Relationship Id="rId12" Type="http://schemas.openxmlformats.org/officeDocument/2006/relationships/hyperlink" Target="https://victoriancurriculum.vcaa.vic.edu.au/Curriculum/ContentDescription/VCEALA382" TargetMode="External"/><Relationship Id="rId17" Type="http://schemas.openxmlformats.org/officeDocument/2006/relationships/hyperlink" Target="https://victoriancurriculum.vcaa.vic.edu.au/Curriculum/ContentDescription/VCEALL390" TargetMode="External"/><Relationship Id="rId2" Type="http://schemas.openxmlformats.org/officeDocument/2006/relationships/notesSlide" Target="../notesSlides/notesSlide31.xml"/><Relationship Id="rId16" Type="http://schemas.openxmlformats.org/officeDocument/2006/relationships/hyperlink" Target="https://victoriancurriculum.vcaa.vic.edu.au/Curriculum/ContentDescription/VCEALL364" TargetMode="External"/><Relationship Id="rId1" Type="http://schemas.openxmlformats.org/officeDocument/2006/relationships/slideLayout" Target="../slideLayouts/slideLayout2.xml"/><Relationship Id="rId6" Type="http://schemas.openxmlformats.org/officeDocument/2006/relationships/hyperlink" Target="https://victoriancurriculum.vcaa.vic.edu.au/Curriculum/ContentDescription/VCEALA329" TargetMode="External"/><Relationship Id="rId11" Type="http://schemas.openxmlformats.org/officeDocument/2006/relationships/hyperlink" Target="https://victoriancurriculum.vcaa.vic.edu.au/Curriculum/ContentDescription/VCEALA381" TargetMode="External"/><Relationship Id="rId5" Type="http://schemas.openxmlformats.org/officeDocument/2006/relationships/hyperlink" Target="https://victoriancurriculum.vcaa.vic.edu.au/Curriculum/ContentDescription/VCEALC325" TargetMode="External"/><Relationship Id="rId15" Type="http://schemas.openxmlformats.org/officeDocument/2006/relationships/hyperlink" Target="https://victoriancurriculum.vcaa.vic.edu.au/Curriculum/ContentDescription/VCEALL341" TargetMode="External"/><Relationship Id="rId10" Type="http://schemas.openxmlformats.org/officeDocument/2006/relationships/hyperlink" Target="https://victoriancurriculum.vcaa.vic.edu.au/Curriculum/ContentDescription/VCEALC376" TargetMode="External"/><Relationship Id="rId4" Type="http://schemas.openxmlformats.org/officeDocument/2006/relationships/hyperlink" Target="http://victoriancurriculum.vcaa.vic.edu.au/Curriculum/ContentDescription/VCELY299" TargetMode="External"/><Relationship Id="rId9" Type="http://schemas.openxmlformats.org/officeDocument/2006/relationships/hyperlink" Target="https://victoriancurriculum.vcaa.vic.edu.au/Curriculum/ContentDescription/VCEALL361" TargetMode="External"/><Relationship Id="rId14" Type="http://schemas.openxmlformats.org/officeDocument/2006/relationships/hyperlink" Target="https://victoriancurriculum.vcaa.vic.edu.au/Curriculum/ContentDescription/VCEALL336"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curriculumplanning.vcaa.vic.edu.au/global/examples"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hyperlink" Target="https://victoriancurriculum.vcaa.vic.edu.au/Curriculum/ContentDescription/VCEALC326" TargetMode="External"/><Relationship Id="rId13" Type="http://schemas.openxmlformats.org/officeDocument/2006/relationships/hyperlink" Target="https://victoriancurriculum.vcaa.vic.edu.au/Curriculum/ContentDescription/VCEALC426" TargetMode="External"/><Relationship Id="rId18" Type="http://schemas.openxmlformats.org/officeDocument/2006/relationships/hyperlink" Target="https://victoriancurriculum.vcaa.vic.edu.au/english/english-as-an-additional-language-eal/introduction/rationale-and-aims" TargetMode="External"/><Relationship Id="rId3" Type="http://schemas.openxmlformats.org/officeDocument/2006/relationships/hyperlink" Target="https://victoriancurriculum.vcaa.vic.edu.au/Curriculum/ContentDescription/VCSSU059" TargetMode="External"/><Relationship Id="rId7" Type="http://schemas.openxmlformats.org/officeDocument/2006/relationships/hyperlink" Target="https://victoriancurriculum.vcaa.vic.edu.au/Curriculum/ContentDescription/VCEALC245" TargetMode="External"/><Relationship Id="rId12" Type="http://schemas.openxmlformats.org/officeDocument/2006/relationships/hyperlink" Target="https://victoriancurriculum.vcaa.vic.edu.au/Curriculum/ContentDescription/VCEALC347" TargetMode="External"/><Relationship Id="rId17" Type="http://schemas.openxmlformats.org/officeDocument/2006/relationships/hyperlink" Target="https://victoriancurriculum.vcaa.vic.edu.au/Curriculum/ContentDescription/VCEALC455" TargetMode="External"/><Relationship Id="rId2" Type="http://schemas.openxmlformats.org/officeDocument/2006/relationships/notesSlide" Target="../notesSlides/notesSlide33.xml"/><Relationship Id="rId16" Type="http://schemas.openxmlformats.org/officeDocument/2006/relationships/hyperlink" Target="https://victoriancurriculum.vcaa.vic.edu.au/Curriculum/ContentDescription/VCEALC376" TargetMode="External"/><Relationship Id="rId1" Type="http://schemas.openxmlformats.org/officeDocument/2006/relationships/slideLayout" Target="../slideLayouts/slideLayout2.xml"/><Relationship Id="rId6" Type="http://schemas.openxmlformats.org/officeDocument/2006/relationships/hyperlink" Target="https://victoriancurriculum.vcaa.vic.edu.au/Curriculum/ContentDescription/VCEALC167" TargetMode="External"/><Relationship Id="rId11" Type="http://schemas.openxmlformats.org/officeDocument/2006/relationships/hyperlink" Target="https://victoriancurriculum.vcaa.vic.edu.au/Curriculum/ContentDescription/VCEALC266" TargetMode="External"/><Relationship Id="rId5" Type="http://schemas.openxmlformats.org/officeDocument/2006/relationships/hyperlink" Target="https://victoriancurriculum.vcaa.vic.edu.au/Curriculum/ContentDescription/VCSIS072" TargetMode="External"/><Relationship Id="rId15" Type="http://schemas.openxmlformats.org/officeDocument/2006/relationships/hyperlink" Target="https://victoriancurriculum.vcaa.vic.edu.au/Curriculum/ContentDescription/VCEALC296" TargetMode="External"/><Relationship Id="rId10" Type="http://schemas.openxmlformats.org/officeDocument/2006/relationships/hyperlink" Target="https://victoriancurriculum.vcaa.vic.edu.au/Curriculum/ContentDescription/VCEALC186" TargetMode="External"/><Relationship Id="rId4" Type="http://schemas.openxmlformats.org/officeDocument/2006/relationships/hyperlink" Target="https://victoriancurriculum.vcaa.vic.edu.au/Curriculum/ContentDescription/VCSIS065" TargetMode="External"/><Relationship Id="rId9" Type="http://schemas.openxmlformats.org/officeDocument/2006/relationships/hyperlink" Target="https://victoriancurriculum.vcaa.vic.edu.au/Curriculum/ContentDescription/VCEALC406" TargetMode="External"/><Relationship Id="rId14" Type="http://schemas.openxmlformats.org/officeDocument/2006/relationships/hyperlink" Target="https://victoriancurriculum.vcaa.vic.edu.au/Curriculum/ContentDescription/VCEALC216"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teal.global2.vic.edu.au/" TargetMode="External"/><Relationship Id="rId13" Type="http://schemas.openxmlformats.org/officeDocument/2006/relationships/hyperlink" Target="mailto:Kellie.Heintz@education.vic.gov.au" TargetMode="External"/><Relationship Id="rId3" Type="http://schemas.openxmlformats.org/officeDocument/2006/relationships/hyperlink" Target="https://www.education.vic.gov.au/school/teachers/support/diversity/eal/Pages/ealregionalcontacts.aspx" TargetMode="External"/><Relationship Id="rId7" Type="http://schemas.openxmlformats.org/officeDocument/2006/relationships/hyperlink" Target="http://fuse.education.vic.gov.au/Resource/LandingPage?ObjectId=8521f000-664b-484c-a7ee-88439d7a68fb" TargetMode="External"/><Relationship Id="rId12" Type="http://schemas.openxmlformats.org/officeDocument/2006/relationships/hyperlink" Target="https://www.education.vic.gov.au/school/teachers/support/diversity/eal/Pages/new-EAL-resources.aspx"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s://victoriancurriculum.vcaa.vic.edu.au/english/english-as-an-additional-language-eal/pathway-a-early-immersion/curriculum/f-10" TargetMode="External"/><Relationship Id="rId11" Type="http://schemas.openxmlformats.org/officeDocument/2006/relationships/hyperlink" Target="https://www.education.vic.gov.au/school/teachers/support/diversity/eal/Pages/implement-new-EAL.aspx" TargetMode="External"/><Relationship Id="rId5" Type="http://schemas.openxmlformats.org/officeDocument/2006/relationships/hyperlink" Target="https://victesol.vic.edu.au/" TargetMode="External"/><Relationship Id="rId10" Type="http://schemas.openxmlformats.org/officeDocument/2006/relationships/hyperlink" Target="http://fuse.education.vic.gov.au/Resource/ByPin?Pin=LM7MBL&amp;SearchScope=All" TargetMode="External"/><Relationship Id="rId4" Type="http://schemas.openxmlformats.org/officeDocument/2006/relationships/hyperlink" Target="https://www.vcaa.vic.edu.au/curriculum/foundation-10/resources/english-as-an-additional-language/Pages/default.aspx" TargetMode="External"/><Relationship Id="rId9" Type="http://schemas.openxmlformats.org/officeDocument/2006/relationships/hyperlink" Target="https://www2.education.vic.gov.au/pal/assessment-student-achievement/policy"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education.vic.gov.au/school/teachers/support/diversity/eal/Pages/implement-new-EAL.aspx"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education.vic.gov.au/school/teachers/support/diversity/eal/Pages/new-EAL-resources.aspx"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95536" y="627534"/>
            <a:ext cx="7344816" cy="1246535"/>
          </a:xfrm>
        </p:spPr>
        <p:txBody>
          <a:bodyPr/>
          <a:lstStyle/>
          <a:p>
            <a:r>
              <a:rPr lang="en-AU" dirty="0"/>
              <a:t>Implementing the EAL curriculum in primary settings </a:t>
            </a:r>
          </a:p>
        </p:txBody>
      </p:sp>
      <p:sp>
        <p:nvSpPr>
          <p:cNvPr id="5" name="Subtitle 4"/>
          <p:cNvSpPr>
            <a:spLocks noGrp="1"/>
          </p:cNvSpPr>
          <p:nvPr>
            <p:ph type="subTitle" idx="1"/>
          </p:nvPr>
        </p:nvSpPr>
        <p:spPr>
          <a:xfrm>
            <a:off x="395790" y="1897520"/>
            <a:ext cx="6840760" cy="1008112"/>
          </a:xfrm>
        </p:spPr>
        <p:txBody>
          <a:bodyPr/>
          <a:lstStyle/>
          <a:p>
            <a:pPr marL="457200" indent="-457200">
              <a:buAutoNum type="arabicPeriod"/>
            </a:pPr>
            <a:r>
              <a:rPr lang="en-AU" dirty="0"/>
              <a:t>Whole-school implementation </a:t>
            </a:r>
          </a:p>
          <a:p>
            <a:pPr marL="457200" indent="-457200">
              <a:buAutoNum type="arabicPeriod"/>
            </a:pPr>
            <a:r>
              <a:rPr lang="en-AU" dirty="0"/>
              <a:t>Language and Learning Interview </a:t>
            </a:r>
          </a:p>
          <a:p>
            <a:pPr marL="457200" indent="-457200">
              <a:buFont typeface="Arial" pitchFamily="34" charset="0"/>
              <a:buAutoNum type="arabicPeriod"/>
            </a:pPr>
            <a:r>
              <a:rPr lang="en-AU" dirty="0"/>
              <a:t>Pathways A and B Sample Progressions</a:t>
            </a:r>
          </a:p>
          <a:p>
            <a:endParaRPr lang="en-AU" sz="1050" dirty="0"/>
          </a:p>
          <a:p>
            <a:r>
              <a:rPr lang="en-AU" dirty="0"/>
              <a:t>30 July 2020</a:t>
            </a:r>
          </a:p>
        </p:txBody>
      </p:sp>
    </p:spTree>
    <p:extLst>
      <p:ext uri="{BB962C8B-B14F-4D97-AF65-F5344CB8AC3E}">
        <p14:creationId xmlns:p14="http://schemas.microsoft.com/office/powerpoint/2010/main" val="151393065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200" dirty="0"/>
              <a:t>Assessment and reporting against the EAL curriculum </a:t>
            </a:r>
          </a:p>
        </p:txBody>
      </p:sp>
      <p:sp>
        <p:nvSpPr>
          <p:cNvPr id="3" name="Content Placeholder 2"/>
          <p:cNvSpPr>
            <a:spLocks noGrp="1"/>
          </p:cNvSpPr>
          <p:nvPr>
            <p:ph idx="1"/>
          </p:nvPr>
        </p:nvSpPr>
        <p:spPr>
          <a:xfrm>
            <a:off x="323528" y="1491630"/>
            <a:ext cx="8352928" cy="2971800"/>
          </a:xfrm>
        </p:spPr>
        <p:txBody>
          <a:bodyPr/>
          <a:lstStyle/>
          <a:p>
            <a:r>
              <a:rPr lang="en-AU" sz="1600" b="0" dirty="0">
                <a:solidFill>
                  <a:schemeClr val="tx1"/>
                </a:solidFill>
              </a:rPr>
              <a:t>An EAL learner’s English language proficiency is assessed against the EAL curriculum until their proficiency in </a:t>
            </a:r>
            <a:r>
              <a:rPr lang="en-AU" sz="1600" dirty="0">
                <a:solidFill>
                  <a:schemeClr val="tx1"/>
                </a:solidFill>
              </a:rPr>
              <a:t>all three language modes </a:t>
            </a:r>
            <a:r>
              <a:rPr lang="en-AU" sz="1600" b="0" dirty="0">
                <a:solidFill>
                  <a:schemeClr val="tx1"/>
                </a:solidFill>
              </a:rPr>
              <a:t>approximate that of their peers.</a:t>
            </a:r>
          </a:p>
          <a:p>
            <a:endParaRPr lang="en-AU" sz="1600" b="0" dirty="0">
              <a:solidFill>
                <a:schemeClr val="tx1"/>
              </a:solidFill>
            </a:endParaRPr>
          </a:p>
          <a:p>
            <a:r>
              <a:rPr lang="en-AU" sz="1600" b="0" dirty="0">
                <a:solidFill>
                  <a:schemeClr val="tx1"/>
                </a:solidFill>
              </a:rPr>
              <a:t>Specialist teachers report on their learning area content.</a:t>
            </a:r>
          </a:p>
          <a:p>
            <a:endParaRPr lang="en-AU" sz="1600" b="0" dirty="0">
              <a:solidFill>
                <a:schemeClr val="tx1"/>
              </a:solidFill>
            </a:endParaRPr>
          </a:p>
          <a:p>
            <a:r>
              <a:rPr lang="en-AU" sz="1600" b="0" dirty="0">
                <a:solidFill>
                  <a:schemeClr val="tx1"/>
                </a:solidFill>
              </a:rPr>
              <a:t>For further advice and information about assessment and reporting, see </a:t>
            </a:r>
            <a:r>
              <a:rPr lang="en-AU" sz="1600" b="0" dirty="0">
                <a:solidFill>
                  <a:schemeClr val="tx1"/>
                </a:solidFill>
                <a:hlinkClick r:id="rId3"/>
              </a:rPr>
              <a:t>Assessment of Student Achievement and Progress Foundation to 10</a:t>
            </a:r>
            <a:r>
              <a:rPr lang="en-AU" sz="1600" b="0" dirty="0">
                <a:solidFill>
                  <a:schemeClr val="tx1"/>
                </a:solidFill>
              </a:rPr>
              <a:t>. </a:t>
            </a:r>
            <a:endParaRPr lang="en-AU" sz="1600" b="0" dirty="0">
              <a:solidFill>
                <a:schemeClr val="tx1"/>
              </a:solidFill>
              <a:highlight>
                <a:srgbClr val="FFFF00"/>
              </a:highlight>
            </a:endParaRPr>
          </a:p>
          <a:p>
            <a:pPr marL="0" indent="0">
              <a:buNone/>
            </a:pPr>
            <a:endParaRPr lang="en-AU" dirty="0">
              <a:solidFill>
                <a:schemeClr val="tx1"/>
              </a:solidFill>
            </a:endParaRPr>
          </a:p>
        </p:txBody>
      </p:sp>
    </p:spTree>
    <p:extLst>
      <p:ext uri="{BB962C8B-B14F-4D97-AF65-F5344CB8AC3E}">
        <p14:creationId xmlns:p14="http://schemas.microsoft.com/office/powerpoint/2010/main" val="347135423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95536" y="627534"/>
            <a:ext cx="8136904" cy="1246535"/>
          </a:xfrm>
        </p:spPr>
        <p:txBody>
          <a:bodyPr/>
          <a:lstStyle/>
          <a:p>
            <a:r>
              <a:rPr lang="en-AU" dirty="0"/>
              <a:t>2. Language and learning interview </a:t>
            </a:r>
          </a:p>
        </p:txBody>
      </p:sp>
    </p:spTree>
    <p:extLst>
      <p:ext uri="{BB962C8B-B14F-4D97-AF65-F5344CB8AC3E}">
        <p14:creationId xmlns:p14="http://schemas.microsoft.com/office/powerpoint/2010/main" val="231984872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59" y="843558"/>
            <a:ext cx="8190515" cy="405249"/>
          </a:xfrm>
        </p:spPr>
        <p:txBody>
          <a:bodyPr>
            <a:noAutofit/>
          </a:bodyPr>
          <a:lstStyle/>
          <a:p>
            <a:pPr lvl="0"/>
            <a:r>
              <a:rPr lang="en-US" dirty="0"/>
              <a:t/>
            </a:r>
            <a:br>
              <a:rPr lang="en-US" dirty="0"/>
            </a:br>
            <a:r>
              <a:rPr lang="en-US" sz="3200" dirty="0"/>
              <a:t>Overview of Language and Learning interview </a:t>
            </a:r>
            <a:r>
              <a:rPr lang="en-US" dirty="0"/>
              <a:t/>
            </a:r>
            <a:br>
              <a:rPr lang="en-US" dirty="0"/>
            </a:br>
            <a:r>
              <a:rPr lang="en-US" dirty="0"/>
              <a:t/>
            </a:r>
            <a:br>
              <a:rPr lang="en-US" dirty="0"/>
            </a:br>
            <a:endParaRPr lang="en-US" dirty="0"/>
          </a:p>
        </p:txBody>
      </p:sp>
      <p:sp>
        <p:nvSpPr>
          <p:cNvPr id="3" name="Content Placeholder 2"/>
          <p:cNvSpPr>
            <a:spLocks noGrp="1"/>
          </p:cNvSpPr>
          <p:nvPr>
            <p:ph idx="1"/>
          </p:nvPr>
        </p:nvSpPr>
        <p:spPr>
          <a:xfrm>
            <a:off x="611559" y="1419622"/>
            <a:ext cx="7776865" cy="3906535"/>
          </a:xfrm>
        </p:spPr>
        <p:txBody>
          <a:bodyPr>
            <a:normAutofit/>
          </a:bodyPr>
          <a:lstStyle/>
          <a:p>
            <a:pPr marL="0" lvl="1" indent="0">
              <a:spcBef>
                <a:spcPts val="750"/>
              </a:spcBef>
              <a:spcAft>
                <a:spcPts val="750"/>
              </a:spcAft>
              <a:buNone/>
            </a:pPr>
            <a:r>
              <a:rPr lang="en-AU" sz="1400" dirty="0">
                <a:solidFill>
                  <a:srgbClr val="000000"/>
                </a:solidFill>
                <a:latin typeface="Arial" panose="020B0604020202020204" pitchFamily="34" charset="0"/>
              </a:rPr>
              <a:t>The purpose of the interview is to find out about the student’s prior learning experiences, including:</a:t>
            </a:r>
          </a:p>
          <a:p>
            <a:pPr marL="257175" lvl="1" indent="-257175">
              <a:spcBef>
                <a:spcPts val="750"/>
              </a:spcBef>
              <a:spcAft>
                <a:spcPts val="750"/>
              </a:spcAft>
              <a:buFont typeface="Arial" panose="020B0604020202020204" pitchFamily="34" charset="0"/>
              <a:buChar char="•"/>
            </a:pPr>
            <a:r>
              <a:rPr lang="en-AU" sz="1400" dirty="0">
                <a:solidFill>
                  <a:srgbClr val="000000"/>
                </a:solidFill>
                <a:latin typeface="Arial" panose="020B0604020202020204" pitchFamily="34" charset="0"/>
              </a:rPr>
              <a:t> their development of literacy in their home language or other languages</a:t>
            </a:r>
          </a:p>
          <a:p>
            <a:pPr marL="257175" lvl="1" indent="-257175">
              <a:spcBef>
                <a:spcPts val="750"/>
              </a:spcBef>
              <a:spcAft>
                <a:spcPts val="750"/>
              </a:spcAft>
              <a:buFont typeface="Arial" panose="020B0604020202020204" pitchFamily="34" charset="0"/>
              <a:buChar char="•"/>
            </a:pPr>
            <a:r>
              <a:rPr lang="en-AU" sz="1400" dirty="0">
                <a:solidFill>
                  <a:srgbClr val="000000"/>
                </a:solidFill>
                <a:latin typeface="Arial" panose="020B0604020202020204" pitchFamily="34" charset="0"/>
              </a:rPr>
              <a:t> any previous learning of English. </a:t>
            </a:r>
          </a:p>
          <a:p>
            <a:pPr marL="0" lvl="1" indent="0">
              <a:spcBef>
                <a:spcPts val="750"/>
              </a:spcBef>
              <a:spcAft>
                <a:spcPts val="750"/>
              </a:spcAft>
              <a:buNone/>
            </a:pPr>
            <a:r>
              <a:rPr lang="en-AU" sz="1400" dirty="0">
                <a:solidFill>
                  <a:srgbClr val="000000"/>
                </a:solidFill>
                <a:latin typeface="Arial" panose="020B0604020202020204" pitchFamily="34" charset="0"/>
              </a:rPr>
              <a:t>This, along with other student assessment tasks, will assist in determining the most suitable EAL pathway for the student to start on.</a:t>
            </a:r>
          </a:p>
          <a:p>
            <a:pPr marL="0" indent="0">
              <a:spcAft>
                <a:spcPts val="750"/>
              </a:spcAft>
              <a:buNone/>
            </a:pPr>
            <a:r>
              <a:rPr lang="en-AU" sz="1400" b="0" dirty="0">
                <a:solidFill>
                  <a:srgbClr val="000000"/>
                </a:solidFill>
                <a:latin typeface="Arial" panose="020B0604020202020204" pitchFamily="34" charset="0"/>
              </a:rPr>
              <a:t>The Language and Learning Interview is a starting point only. It can be used as the starting point to developing a sociolinguistic profile of the EAL student. </a:t>
            </a:r>
          </a:p>
          <a:p>
            <a:pPr marL="0" indent="0">
              <a:spcAft>
                <a:spcPts val="750"/>
              </a:spcAft>
              <a:buNone/>
            </a:pPr>
            <a:r>
              <a:rPr lang="en-AU" sz="1400" b="0" dirty="0">
                <a:solidFill>
                  <a:srgbClr val="000000"/>
                </a:solidFill>
                <a:latin typeface="Arial" panose="020B0604020202020204" pitchFamily="34" charset="0"/>
              </a:rPr>
              <a:t>Schools are encouraged to modify or extend the interview to suit their context and needs.</a:t>
            </a:r>
          </a:p>
          <a:p>
            <a:pPr marL="257175" lvl="1" indent="-257175">
              <a:buFont typeface="Arial" panose="020B0604020202020204" pitchFamily="34" charset="0"/>
              <a:buChar char="•"/>
            </a:pPr>
            <a:endParaRPr lang="en-AU" sz="1350" dirty="0"/>
          </a:p>
          <a:p>
            <a:pPr marL="257175" lvl="1" indent="-257175">
              <a:buFont typeface="Arial" panose="020B0604020202020204" pitchFamily="34" charset="0"/>
              <a:buChar char="•"/>
            </a:pPr>
            <a:endParaRPr lang="en-AU" sz="1350" dirty="0"/>
          </a:p>
          <a:p>
            <a:pPr marL="257175" lvl="1" indent="-257175">
              <a:buFont typeface="Arial" panose="020B0604020202020204" pitchFamily="34" charset="0"/>
              <a:buChar char="•"/>
            </a:pPr>
            <a:endParaRPr lang="en-AU" sz="1350" dirty="0"/>
          </a:p>
          <a:p>
            <a:pPr marL="257175" lvl="1" indent="-257175">
              <a:buFont typeface="Arial" panose="020B0604020202020204" pitchFamily="34" charset="0"/>
              <a:buChar char="•"/>
            </a:pPr>
            <a:endParaRPr lang="en-AU" sz="1350" dirty="0"/>
          </a:p>
          <a:p>
            <a:pPr marL="257175" lvl="1" indent="-257175">
              <a:buFont typeface="Arial" panose="020B0604020202020204" pitchFamily="34" charset="0"/>
              <a:buChar char="•"/>
            </a:pPr>
            <a:endParaRPr lang="en-AU" sz="1350" dirty="0"/>
          </a:p>
          <a:p>
            <a:pPr lvl="1"/>
            <a:endParaRPr lang="en-AU" sz="1350" dirty="0"/>
          </a:p>
          <a:p>
            <a:pPr marL="257175" lvl="1" indent="-257175">
              <a:buFont typeface="Arial" panose="020B0604020202020204" pitchFamily="34" charset="0"/>
              <a:buChar char="•"/>
            </a:pPr>
            <a:endParaRPr lang="en-AU" sz="1350" dirty="0"/>
          </a:p>
          <a:p>
            <a:pPr marL="257175" lvl="1" indent="-257175">
              <a:buFont typeface="Arial" panose="020B0604020202020204" pitchFamily="34" charset="0"/>
              <a:buChar char="•"/>
            </a:pPr>
            <a:endParaRPr lang="en-AU" sz="1350" dirty="0"/>
          </a:p>
          <a:p>
            <a:pPr lvl="1"/>
            <a:endParaRPr lang="en-US" sz="1350" dirty="0"/>
          </a:p>
          <a:p>
            <a:pPr lvl="1"/>
            <a:endParaRPr lang="en-US" sz="1350" dirty="0"/>
          </a:p>
          <a:p>
            <a:pPr lvl="1"/>
            <a:endParaRPr lang="en-US" sz="1350" dirty="0"/>
          </a:p>
        </p:txBody>
      </p:sp>
    </p:spTree>
    <p:extLst>
      <p:ext uri="{BB962C8B-B14F-4D97-AF65-F5344CB8AC3E}">
        <p14:creationId xmlns:p14="http://schemas.microsoft.com/office/powerpoint/2010/main" val="188239121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56EA263-B0D4-4517-A35A-943D60DC8173}"/>
              </a:ext>
            </a:extLst>
          </p:cNvPr>
          <p:cNvSpPr>
            <a:spLocks noGrp="1"/>
          </p:cNvSpPr>
          <p:nvPr>
            <p:ph type="title"/>
          </p:nvPr>
        </p:nvSpPr>
        <p:spPr>
          <a:xfrm>
            <a:off x="323851" y="171451"/>
            <a:ext cx="8460150" cy="718862"/>
          </a:xfrm>
        </p:spPr>
        <p:txBody>
          <a:bodyPr>
            <a:normAutofit fontScale="90000"/>
          </a:bodyPr>
          <a:lstStyle/>
          <a:p>
            <a:pPr>
              <a:lnSpc>
                <a:spcPct val="100000"/>
              </a:lnSpc>
            </a:pPr>
            <a:r>
              <a:rPr lang="en-AU" sz="2000" dirty="0"/>
              <a:t>Question 1: main language used at home</a:t>
            </a:r>
            <a:br>
              <a:rPr lang="en-AU" sz="2000" dirty="0"/>
            </a:br>
            <a:r>
              <a:rPr lang="en-AU" sz="2000" dirty="0">
                <a:solidFill>
                  <a:srgbClr val="000000"/>
                </a:solidFill>
              </a:rPr>
              <a:t>Is the main language used at home a language other than English?</a:t>
            </a:r>
            <a:r>
              <a:rPr lang="en-AU" dirty="0">
                <a:solidFill>
                  <a:srgbClr val="000000"/>
                </a:solidFill>
              </a:rPr>
              <a:t>	</a:t>
            </a:r>
            <a:endParaRPr lang="en-AU" dirty="0"/>
          </a:p>
        </p:txBody>
      </p:sp>
      <p:sp>
        <p:nvSpPr>
          <p:cNvPr id="14" name="Content Placeholder 2">
            <a:extLst>
              <a:ext uri="{FF2B5EF4-FFF2-40B4-BE49-F238E27FC236}">
                <a16:creationId xmlns:a16="http://schemas.microsoft.com/office/drawing/2014/main" id="{C6C6FC2E-42D2-42CE-A430-07DE7DA1475B}"/>
              </a:ext>
            </a:extLst>
          </p:cNvPr>
          <p:cNvSpPr txBox="1">
            <a:spLocks/>
          </p:cNvSpPr>
          <p:nvPr/>
        </p:nvSpPr>
        <p:spPr>
          <a:xfrm>
            <a:off x="323851" y="1127134"/>
            <a:ext cx="8712645" cy="3844915"/>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tx1"/>
                </a:solidFill>
                <a:latin typeface="Arial" charset="0"/>
                <a:ea typeface="Arial" charset="0"/>
                <a:cs typeface="Arial" charset="0"/>
              </a:defRPr>
            </a:lvl1pPr>
            <a:lvl2pPr marL="0" indent="0" algn="l" defTabSz="914400" rtl="0" eaLnBrk="1" latinLnBrk="0" hangingPunct="1">
              <a:lnSpc>
                <a:spcPct val="100000"/>
              </a:lnSpc>
              <a:spcBef>
                <a:spcPts val="500"/>
              </a:spcBef>
              <a:buFont typeface="Arial" panose="020B0604020202020204" pitchFamily="34" charset="0"/>
              <a:buNone/>
              <a:defRPr sz="1400" kern="1200">
                <a:solidFill>
                  <a:schemeClr val="bg2">
                    <a:lumMod val="10000"/>
                  </a:schemeClr>
                </a:solidFill>
                <a:latin typeface="Arial" charset="0"/>
                <a:ea typeface="Arial" charset="0"/>
                <a:cs typeface="Arial" charset="0"/>
              </a:defRPr>
            </a:lvl2pPr>
            <a:lvl3pPr marL="180000" indent="-180000" algn="l" defTabSz="914400" rtl="0" eaLnBrk="1" latinLnBrk="0" hangingPunct="1">
              <a:lnSpc>
                <a:spcPct val="100000"/>
              </a:lnSpc>
              <a:spcBef>
                <a:spcPts val="600"/>
              </a:spcBef>
              <a:buFont typeface="Arial" panose="020B0604020202020204" pitchFamily="34" charset="0"/>
              <a:buChar char="•"/>
              <a:defRPr sz="1400" kern="1200" baseline="0">
                <a:solidFill>
                  <a:schemeClr val="bg2">
                    <a:lumMod val="10000"/>
                  </a:schemeClr>
                </a:solidFill>
                <a:latin typeface="Arial" charset="0"/>
                <a:ea typeface="Arial" charset="0"/>
                <a:cs typeface="Arial" charset="0"/>
              </a:defRPr>
            </a:lvl3pPr>
            <a:lvl4pPr marL="360000" indent="-180000" algn="l" defTabSz="914400" rtl="0" eaLnBrk="1" latinLnBrk="0" hangingPunct="1">
              <a:lnSpc>
                <a:spcPct val="100000"/>
              </a:lnSpc>
              <a:spcBef>
                <a:spcPts val="500"/>
              </a:spcBef>
              <a:buFont typeface=".AppleSystemUIFont" charset="-120"/>
              <a:buChar char="-"/>
              <a:defRPr sz="1400" kern="1200" baseline="0">
                <a:solidFill>
                  <a:schemeClr val="bg2">
                    <a:lumMod val="10000"/>
                  </a:schemeClr>
                </a:solidFill>
                <a:latin typeface="Arial" charset="0"/>
                <a:ea typeface="Arial" charset="0"/>
                <a:cs typeface="Arial" charset="0"/>
              </a:defRPr>
            </a:lvl4pPr>
            <a:lvl5pPr marL="540000" indent="-180000" algn="l" defTabSz="914400" rtl="0" eaLnBrk="1" latinLnBrk="0" hangingPunct="1">
              <a:lnSpc>
                <a:spcPct val="100000"/>
              </a:lnSpc>
              <a:spcBef>
                <a:spcPts val="500"/>
              </a:spcBef>
              <a:buFont typeface="Courier New" charset="0"/>
              <a:buChar char="o"/>
              <a:defRPr sz="1400" kern="1200">
                <a:solidFill>
                  <a:schemeClr val="bg2">
                    <a:lumMod val="10000"/>
                  </a:schemeClr>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400" dirty="0">
                <a:solidFill>
                  <a:schemeClr val="tx2"/>
                </a:solidFill>
              </a:rPr>
              <a:t>As most families would answer </a:t>
            </a:r>
            <a:r>
              <a:rPr lang="en-AU" sz="1400" i="1" dirty="0">
                <a:solidFill>
                  <a:schemeClr val="tx2"/>
                </a:solidFill>
              </a:rPr>
              <a:t>Yes</a:t>
            </a:r>
            <a:r>
              <a:rPr lang="en-AU" sz="1400" dirty="0">
                <a:solidFill>
                  <a:schemeClr val="tx2"/>
                </a:solidFill>
              </a:rPr>
              <a:t>, take this opportunity to explore further.</a:t>
            </a:r>
          </a:p>
          <a:p>
            <a:pPr marL="0" lvl="4" indent="0">
              <a:spcBef>
                <a:spcPts val="750"/>
              </a:spcBef>
              <a:buNone/>
            </a:pPr>
            <a:r>
              <a:rPr lang="en-AU" dirty="0">
                <a:solidFill>
                  <a:schemeClr val="tx2"/>
                </a:solidFill>
              </a:rPr>
              <a:t>Some parents may think that answering </a:t>
            </a:r>
            <a:r>
              <a:rPr lang="en-AU" i="1" dirty="0">
                <a:solidFill>
                  <a:schemeClr val="tx2"/>
                </a:solidFill>
              </a:rPr>
              <a:t>No</a:t>
            </a:r>
            <a:r>
              <a:rPr lang="en-AU" dirty="0">
                <a:solidFill>
                  <a:schemeClr val="tx2"/>
                </a:solidFill>
              </a:rPr>
              <a:t> is the ‘right’ answer. </a:t>
            </a:r>
          </a:p>
          <a:p>
            <a:pPr marL="0" lvl="4" indent="0">
              <a:buNone/>
            </a:pPr>
            <a:r>
              <a:rPr lang="en-AU" dirty="0">
                <a:solidFill>
                  <a:srgbClr val="000000"/>
                </a:solidFill>
                <a:latin typeface="Arial" panose="020B0604020202020204" pitchFamily="34" charset="0"/>
              </a:rPr>
              <a:t>In some circumstances parents or carers may answer ‘</a:t>
            </a:r>
            <a:r>
              <a:rPr lang="en-AU" i="1" dirty="0">
                <a:solidFill>
                  <a:srgbClr val="000000"/>
                </a:solidFill>
                <a:latin typeface="Arial" panose="020B0604020202020204" pitchFamily="34" charset="0"/>
              </a:rPr>
              <a:t>No</a:t>
            </a:r>
            <a:r>
              <a:rPr lang="en-AU" dirty="0">
                <a:solidFill>
                  <a:srgbClr val="000000"/>
                </a:solidFill>
                <a:latin typeface="Arial" panose="020B0604020202020204" pitchFamily="34" charset="0"/>
              </a:rPr>
              <a:t>’ because the student: </a:t>
            </a:r>
          </a:p>
          <a:p>
            <a:pPr marL="648000" lvl="5" indent="-257175"/>
            <a:r>
              <a:rPr lang="en-AU" sz="1400" dirty="0">
                <a:solidFill>
                  <a:srgbClr val="000000"/>
                </a:solidFill>
                <a:latin typeface="Arial" panose="020B0604020202020204" pitchFamily="34" charset="0"/>
              </a:rPr>
              <a:t>is an international student living with an English-speaking host family</a:t>
            </a:r>
          </a:p>
          <a:p>
            <a:pPr marL="648000" lvl="5" indent="-257175"/>
            <a:r>
              <a:rPr lang="en-AU" sz="1400" dirty="0">
                <a:solidFill>
                  <a:srgbClr val="000000"/>
                </a:solidFill>
                <a:latin typeface="Arial" panose="020B0604020202020204" pitchFamily="34" charset="0"/>
              </a:rPr>
              <a:t>was adopted from overseas by an English-speaking family</a:t>
            </a:r>
          </a:p>
          <a:p>
            <a:pPr marL="648000" lvl="5" indent="-257175"/>
            <a:r>
              <a:rPr lang="en-AU" sz="1400" dirty="0">
                <a:solidFill>
                  <a:srgbClr val="000000"/>
                </a:solidFill>
                <a:latin typeface="Arial" panose="020B0604020202020204" pitchFamily="34" charset="0"/>
              </a:rPr>
              <a:t>is part of a bilingual or multilingual family using English as one of the languages in the home.</a:t>
            </a:r>
          </a:p>
          <a:p>
            <a:pPr marL="0" lvl="4" indent="0">
              <a:buNone/>
            </a:pPr>
            <a:endParaRPr lang="en-AU" dirty="0">
              <a:solidFill>
                <a:schemeClr val="tx2"/>
              </a:solidFill>
            </a:endParaRPr>
          </a:p>
          <a:p>
            <a:pPr marL="0" lvl="4" indent="0">
              <a:buNone/>
            </a:pPr>
            <a:r>
              <a:rPr lang="en-AU" dirty="0">
                <a:solidFill>
                  <a:schemeClr val="tx2"/>
                </a:solidFill>
              </a:rPr>
              <a:t>The interviewing teacher will need to ask additional questions to find out which language the student mostly uses at home. In these circumstances it is appropriate to answer </a:t>
            </a:r>
            <a:r>
              <a:rPr lang="en-AU" i="1" dirty="0">
                <a:solidFill>
                  <a:schemeClr val="tx2"/>
                </a:solidFill>
              </a:rPr>
              <a:t>Yes </a:t>
            </a:r>
            <a:r>
              <a:rPr lang="en-AU" dirty="0">
                <a:solidFill>
                  <a:schemeClr val="tx2"/>
                </a:solidFill>
              </a:rPr>
              <a:t>to this question.</a:t>
            </a:r>
            <a:endParaRPr lang="en-AU" dirty="0">
              <a:solidFill>
                <a:srgbClr val="000000"/>
              </a:solidFill>
              <a:latin typeface="Arial" panose="020B0604020202020204" pitchFamily="34" charset="0"/>
            </a:endParaRPr>
          </a:p>
          <a:p>
            <a:pPr marL="0" lvl="4" indent="0">
              <a:buNone/>
            </a:pPr>
            <a:endParaRPr lang="en-AU" dirty="0">
              <a:solidFill>
                <a:srgbClr val="000000"/>
              </a:solidFill>
              <a:latin typeface="Arial" panose="020B0604020202020204" pitchFamily="34" charset="0"/>
            </a:endParaRPr>
          </a:p>
          <a:p>
            <a:pPr marL="0" lvl="4" indent="0">
              <a:buNone/>
            </a:pPr>
            <a:r>
              <a:rPr lang="en-AU" dirty="0">
                <a:solidFill>
                  <a:srgbClr val="000000"/>
                </a:solidFill>
                <a:latin typeface="Arial" panose="020B0604020202020204" pitchFamily="34" charset="0"/>
              </a:rPr>
              <a:t>If the answer is definitely </a:t>
            </a:r>
            <a:r>
              <a:rPr lang="en-AU" i="1" dirty="0">
                <a:solidFill>
                  <a:srgbClr val="000000"/>
                </a:solidFill>
                <a:latin typeface="Arial" panose="020B0604020202020204" pitchFamily="34" charset="0"/>
              </a:rPr>
              <a:t>No, </a:t>
            </a:r>
            <a:r>
              <a:rPr lang="en-AU" dirty="0">
                <a:solidFill>
                  <a:srgbClr val="000000"/>
                </a:solidFill>
                <a:latin typeface="Arial" panose="020B0604020202020204" pitchFamily="34" charset="0"/>
              </a:rPr>
              <a:t>the student may still require EAL support and will benefit from EAL-informed teaching practices. </a:t>
            </a:r>
          </a:p>
          <a:p>
            <a:pPr marL="603647" lvl="4" indent="-198835"/>
            <a:endParaRPr lang="en-AU" sz="1350" dirty="0">
              <a:solidFill>
                <a:srgbClr val="000000"/>
              </a:solidFill>
              <a:latin typeface="Arial" panose="020B0604020202020204" pitchFamily="34" charset="0"/>
            </a:endParaRPr>
          </a:p>
          <a:p>
            <a:pPr marL="269081" lvl="4" indent="0">
              <a:buNone/>
            </a:pPr>
            <a:endParaRPr lang="en-AU" sz="1350" dirty="0">
              <a:solidFill>
                <a:schemeClr val="tx2"/>
              </a:solidFill>
            </a:endParaRPr>
          </a:p>
          <a:p>
            <a:pPr marL="257175" indent="-257175">
              <a:buFont typeface="Arial" panose="020B0604020202020204" pitchFamily="34" charset="0"/>
              <a:buChar char="•"/>
            </a:pPr>
            <a:endParaRPr lang="en-AU" sz="1350" dirty="0">
              <a:solidFill>
                <a:schemeClr val="tx2"/>
              </a:solidFill>
            </a:endParaRPr>
          </a:p>
        </p:txBody>
      </p:sp>
      <p:sp>
        <p:nvSpPr>
          <p:cNvPr id="6" name="Rectangle 5">
            <a:extLst>
              <a:ext uri="{FF2B5EF4-FFF2-40B4-BE49-F238E27FC236}">
                <a16:creationId xmlns:a16="http://schemas.microsoft.com/office/drawing/2014/main" id="{373F2968-9381-432E-8A17-5CF5A843459E}"/>
              </a:ext>
            </a:extLst>
          </p:cNvPr>
          <p:cNvSpPr/>
          <p:nvPr/>
        </p:nvSpPr>
        <p:spPr>
          <a:xfrm>
            <a:off x="8301628" y="139999"/>
            <a:ext cx="562470" cy="553998"/>
          </a:xfrm>
          <a:prstGeom prst="rect">
            <a:avLst/>
          </a:prstGeom>
        </p:spPr>
        <p:txBody>
          <a:bodyPr wrap="square">
            <a:spAutoFit/>
          </a:bodyPr>
          <a:lstStyle/>
          <a:p>
            <a:r>
              <a:rPr lang="en-AU" sz="1500" b="1" dirty="0">
                <a:solidFill>
                  <a:schemeClr val="bg1"/>
                </a:solidFill>
              </a:rPr>
              <a:t>NO </a:t>
            </a:r>
            <a:r>
              <a:rPr lang="en-AU" sz="1500" b="1" dirty="0">
                <a:solidFill>
                  <a:schemeClr val="bg1"/>
                </a:solidFill>
                <a:latin typeface="Arial" panose="020B0604020202020204" pitchFamily="34" charset="0"/>
              </a:rPr>
              <a:t/>
            </a:r>
            <a:br>
              <a:rPr lang="en-AU" sz="1500" b="1" dirty="0">
                <a:solidFill>
                  <a:schemeClr val="bg1"/>
                </a:solidFill>
                <a:latin typeface="Arial" panose="020B0604020202020204" pitchFamily="34" charset="0"/>
              </a:rPr>
            </a:br>
            <a:endParaRPr lang="en-AU" sz="1500" b="1" dirty="0">
              <a:solidFill>
                <a:schemeClr val="bg1"/>
              </a:solidFill>
            </a:endParaRPr>
          </a:p>
        </p:txBody>
      </p:sp>
    </p:spTree>
    <p:extLst>
      <p:ext uri="{BB962C8B-B14F-4D97-AF65-F5344CB8AC3E}">
        <p14:creationId xmlns:p14="http://schemas.microsoft.com/office/powerpoint/2010/main" val="401071138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517" y="483518"/>
            <a:ext cx="8460150" cy="591250"/>
          </a:xfrm>
        </p:spPr>
        <p:txBody>
          <a:bodyPr>
            <a:noAutofit/>
          </a:bodyPr>
          <a:lstStyle/>
          <a:p>
            <a:r>
              <a:rPr lang="en-AU" sz="1800" dirty="0">
                <a:latin typeface="Arial" panose="020B0604020202020204" pitchFamily="34" charset="0"/>
              </a:rPr>
              <a:t>Question 2: prior schooling</a:t>
            </a:r>
            <a:r>
              <a:rPr lang="en-AU" sz="1800" b="0" dirty="0">
                <a:solidFill>
                  <a:srgbClr val="000000"/>
                </a:solidFill>
                <a:latin typeface="Arial" panose="020B0604020202020204" pitchFamily="34" charset="0"/>
              </a:rPr>
              <a:t/>
            </a:r>
            <a:br>
              <a:rPr lang="en-AU" sz="1800" b="0" dirty="0">
                <a:solidFill>
                  <a:srgbClr val="000000"/>
                </a:solidFill>
                <a:latin typeface="Arial" panose="020B0604020202020204" pitchFamily="34" charset="0"/>
              </a:rPr>
            </a:br>
            <a:r>
              <a:rPr lang="en-US" sz="1800" dirty="0">
                <a:solidFill>
                  <a:schemeClr val="tx2"/>
                </a:solidFill>
              </a:rPr>
              <a:t>Did [name of student] attend school before arriving in Australia?</a:t>
            </a:r>
            <a:br>
              <a:rPr lang="en-US" sz="1800" dirty="0">
                <a:solidFill>
                  <a:schemeClr val="tx2"/>
                </a:solidFill>
              </a:rPr>
            </a:br>
            <a:r>
              <a:rPr lang="en-AU" sz="1800" dirty="0">
                <a:solidFill>
                  <a:srgbClr val="000000"/>
                </a:solidFill>
                <a:latin typeface="Arial" panose="020B0604020202020204" pitchFamily="34" charset="0"/>
              </a:rPr>
              <a:t/>
            </a:r>
            <a:br>
              <a:rPr lang="en-AU" sz="1800" dirty="0">
                <a:solidFill>
                  <a:srgbClr val="000000"/>
                </a:solidFill>
                <a:latin typeface="Arial" panose="020B0604020202020204" pitchFamily="34" charset="0"/>
              </a:rPr>
            </a:br>
            <a:endParaRPr lang="en-AU" sz="1800" dirty="0"/>
          </a:p>
        </p:txBody>
      </p:sp>
      <p:sp>
        <p:nvSpPr>
          <p:cNvPr id="12" name="Content Placeholder 12">
            <a:extLst>
              <a:ext uri="{FF2B5EF4-FFF2-40B4-BE49-F238E27FC236}">
                <a16:creationId xmlns:a16="http://schemas.microsoft.com/office/drawing/2014/main" id="{99120348-848C-4D25-B092-3985F36A8E4B}"/>
              </a:ext>
            </a:extLst>
          </p:cNvPr>
          <p:cNvSpPr txBox="1">
            <a:spLocks/>
          </p:cNvSpPr>
          <p:nvPr/>
        </p:nvSpPr>
        <p:spPr bwMode="auto">
          <a:xfrm>
            <a:off x="351560" y="1491630"/>
            <a:ext cx="8440880" cy="3806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266700" indent="-266700" algn="l" rtl="0" eaLnBrk="1" fontAlgn="base" hangingPunct="1">
              <a:spcBef>
                <a:spcPct val="20000"/>
              </a:spcBef>
              <a:spcAft>
                <a:spcPct val="0"/>
              </a:spcAft>
              <a:buFont typeface="Arial" pitchFamily="34" charset="0"/>
              <a:buChar char="•"/>
              <a:defRPr sz="1500" b="1">
                <a:solidFill>
                  <a:srgbClr val="303132"/>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000">
                <a:solidFill>
                  <a:srgbClr val="303132"/>
                </a:solidFill>
                <a:latin typeface="+mn-lt"/>
              </a:defRPr>
            </a:lvl2pPr>
            <a:lvl3pPr marL="135000" indent="-135000" algn="l" rtl="0" eaLnBrk="1" fontAlgn="base" hangingPunct="1">
              <a:spcBef>
                <a:spcPct val="20000"/>
              </a:spcBef>
              <a:spcAft>
                <a:spcPct val="0"/>
              </a:spcAft>
              <a:buChar char="–"/>
              <a:tabLst/>
              <a:defRPr sz="1800">
                <a:solidFill>
                  <a:srgbClr val="303132"/>
                </a:solidFill>
                <a:latin typeface="+mn-lt"/>
              </a:defRPr>
            </a:lvl3pPr>
            <a:lvl4pPr marL="1600200" indent="-228600" algn="l" rtl="0" eaLnBrk="1" fontAlgn="base" hangingPunct="1">
              <a:spcBef>
                <a:spcPct val="20000"/>
              </a:spcBef>
              <a:spcAft>
                <a:spcPct val="0"/>
              </a:spcAft>
              <a:buChar char="–"/>
              <a:defRPr sz="1600">
                <a:solidFill>
                  <a:srgbClr val="303132"/>
                </a:solidFill>
                <a:latin typeface="+mn-lt"/>
              </a:defRPr>
            </a:lvl4pPr>
            <a:lvl5pPr marL="2057400" indent="-228600" algn="l" rtl="0" eaLnBrk="1" fontAlgn="base" hangingPunct="1">
              <a:spcBef>
                <a:spcPct val="20000"/>
              </a:spcBef>
              <a:spcAft>
                <a:spcPct val="0"/>
              </a:spcAft>
              <a:buChar char="–"/>
              <a:defRPr sz="1600">
                <a:solidFill>
                  <a:srgbClr val="303132"/>
                </a:solidFill>
                <a:latin typeface="+mn-lt"/>
              </a:defRPr>
            </a:lvl5pPr>
            <a:lvl6pPr marL="2514600" indent="-228600" algn="l" rtl="0" eaLnBrk="1" fontAlgn="base" hangingPunct="1">
              <a:spcBef>
                <a:spcPct val="20000"/>
              </a:spcBef>
              <a:spcAft>
                <a:spcPct val="0"/>
              </a:spcAft>
              <a:buChar char="–"/>
              <a:defRPr sz="2000">
                <a:solidFill>
                  <a:srgbClr val="303132"/>
                </a:solidFill>
                <a:latin typeface="+mn-lt"/>
              </a:defRPr>
            </a:lvl6pPr>
            <a:lvl7pPr marL="2971800" indent="-228600" algn="l" rtl="0" eaLnBrk="1" fontAlgn="base" hangingPunct="1">
              <a:spcBef>
                <a:spcPct val="20000"/>
              </a:spcBef>
              <a:spcAft>
                <a:spcPct val="0"/>
              </a:spcAft>
              <a:buChar char="–"/>
              <a:defRPr sz="2000">
                <a:solidFill>
                  <a:srgbClr val="303132"/>
                </a:solidFill>
                <a:latin typeface="+mn-lt"/>
              </a:defRPr>
            </a:lvl7pPr>
            <a:lvl8pPr marL="3429000" indent="-228600" algn="l" rtl="0" eaLnBrk="1" fontAlgn="base" hangingPunct="1">
              <a:spcBef>
                <a:spcPct val="20000"/>
              </a:spcBef>
              <a:spcAft>
                <a:spcPct val="0"/>
              </a:spcAft>
              <a:buChar char="–"/>
              <a:defRPr sz="2000">
                <a:solidFill>
                  <a:srgbClr val="303132"/>
                </a:solidFill>
                <a:latin typeface="+mn-lt"/>
              </a:defRPr>
            </a:lvl8pPr>
            <a:lvl9pPr marL="3886200" indent="-228600" algn="l" rtl="0" eaLnBrk="1" fontAlgn="base" hangingPunct="1">
              <a:spcBef>
                <a:spcPct val="20000"/>
              </a:spcBef>
              <a:spcAft>
                <a:spcPct val="0"/>
              </a:spcAft>
              <a:buChar char="–"/>
              <a:defRPr sz="2000">
                <a:solidFill>
                  <a:srgbClr val="303132"/>
                </a:solidFill>
                <a:latin typeface="+mn-lt"/>
              </a:defRPr>
            </a:lvl9pPr>
          </a:lstStyle>
          <a:p>
            <a:pPr marL="0" indent="0">
              <a:buNone/>
            </a:pPr>
            <a:r>
              <a:rPr lang="en-AU" sz="1400" dirty="0"/>
              <a:t>2.1.1 How long did [name of student] attend school in their country of origin?</a:t>
            </a:r>
          </a:p>
          <a:p>
            <a:pPr marL="0" indent="0">
              <a:buNone/>
            </a:pPr>
            <a:endParaRPr lang="en-AU" sz="1400" dirty="0"/>
          </a:p>
          <a:p>
            <a:pPr marL="0" indent="0">
              <a:buNone/>
            </a:pPr>
            <a:r>
              <a:rPr lang="en-AU" sz="1400" dirty="0"/>
              <a:t>2.1.2 How would you describe the extent of [name of student]’s prior school learning?</a:t>
            </a:r>
            <a:endParaRPr lang="en-AU" sz="1400" b="0" kern="0" dirty="0">
              <a:solidFill>
                <a:schemeClr val="tx2"/>
              </a:solidFill>
            </a:endParaRPr>
          </a:p>
          <a:p>
            <a:pPr marL="0" indent="0">
              <a:buNone/>
            </a:pPr>
            <a:endParaRPr lang="en-AU" sz="1400" dirty="0"/>
          </a:p>
          <a:p>
            <a:pPr marL="0" indent="0">
              <a:buNone/>
            </a:pPr>
            <a:r>
              <a:rPr lang="en-AU" sz="1400" dirty="0"/>
              <a:t>2.2 Why didn’t [name of student] attend school?</a:t>
            </a:r>
            <a:endParaRPr lang="en-AU" sz="1400" b="0" kern="0" dirty="0"/>
          </a:p>
        </p:txBody>
      </p:sp>
    </p:spTree>
    <p:extLst>
      <p:ext uri="{BB962C8B-B14F-4D97-AF65-F5344CB8AC3E}">
        <p14:creationId xmlns:p14="http://schemas.microsoft.com/office/powerpoint/2010/main" val="706888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1" y="411510"/>
            <a:ext cx="8460150" cy="591250"/>
          </a:xfrm>
        </p:spPr>
        <p:txBody>
          <a:bodyPr>
            <a:normAutofit fontScale="90000"/>
          </a:bodyPr>
          <a:lstStyle/>
          <a:p>
            <a:r>
              <a:rPr lang="en-AU" sz="2000" dirty="0">
                <a:latin typeface="Arial" panose="020B0604020202020204" pitchFamily="34" charset="0"/>
              </a:rPr>
              <a:t>Question 3: home language literacy</a:t>
            </a:r>
            <a:r>
              <a:rPr lang="en-AU" dirty="0">
                <a:solidFill>
                  <a:srgbClr val="000000"/>
                </a:solidFill>
                <a:latin typeface="Arial" panose="020B0604020202020204" pitchFamily="34" charset="0"/>
              </a:rPr>
              <a:t/>
            </a:r>
            <a:br>
              <a:rPr lang="en-AU" dirty="0">
                <a:solidFill>
                  <a:srgbClr val="000000"/>
                </a:solidFill>
                <a:latin typeface="Arial" panose="020B0604020202020204" pitchFamily="34" charset="0"/>
              </a:rPr>
            </a:br>
            <a:r>
              <a:rPr lang="en-AU" sz="2000" dirty="0">
                <a:solidFill>
                  <a:schemeClr val="tx2"/>
                </a:solidFill>
              </a:rPr>
              <a:t>What can [name of student] read and write in their home language? </a:t>
            </a:r>
            <a:r>
              <a:rPr lang="en-AU" dirty="0"/>
              <a:t/>
            </a:r>
            <a:br>
              <a:rPr lang="en-AU" dirty="0"/>
            </a:br>
            <a:endParaRPr lang="en-AU" dirty="0"/>
          </a:p>
        </p:txBody>
      </p:sp>
      <p:sp>
        <p:nvSpPr>
          <p:cNvPr id="7" name="Rectangle 6"/>
          <p:cNvSpPr/>
          <p:nvPr/>
        </p:nvSpPr>
        <p:spPr>
          <a:xfrm>
            <a:off x="359999" y="873075"/>
            <a:ext cx="8233402" cy="4011355"/>
          </a:xfrm>
          <a:prstGeom prst="rect">
            <a:avLst/>
          </a:prstGeom>
        </p:spPr>
        <p:txBody>
          <a:bodyPr wrap="square">
            <a:spAutoFit/>
          </a:bodyPr>
          <a:lstStyle/>
          <a:p>
            <a:pPr marL="257175" indent="-257175">
              <a:spcAft>
                <a:spcPts val="750"/>
              </a:spcAft>
              <a:buFont typeface="Arial" panose="020B0604020202020204" pitchFamily="34" charset="0"/>
              <a:buChar char="•"/>
            </a:pPr>
            <a:r>
              <a:rPr lang="en-AU" sz="1400" dirty="0">
                <a:solidFill>
                  <a:srgbClr val="000000"/>
                </a:solidFill>
                <a:latin typeface="+mn-lt"/>
              </a:rPr>
              <a:t>Language and literacy levels in the home language and/or other languages are likely to reflect the experience of formal schooling in the student’s country of origin. Some students will have been educated to an age-equivalent level in their home country. This foundation in their learning will help them to transition to school life in Australia, even if they cannot yet speak English. </a:t>
            </a:r>
          </a:p>
          <a:p>
            <a:pPr marL="257175" indent="-257175">
              <a:spcAft>
                <a:spcPts val="750"/>
              </a:spcAft>
              <a:buFont typeface="Arial" panose="020B0604020202020204" pitchFamily="34" charset="0"/>
              <a:buChar char="•"/>
            </a:pPr>
            <a:endParaRPr lang="en-AU" sz="1400" dirty="0">
              <a:solidFill>
                <a:srgbClr val="000000"/>
              </a:solidFill>
              <a:latin typeface="+mn-lt"/>
            </a:endParaRPr>
          </a:p>
          <a:p>
            <a:pPr marL="257175" indent="-257175">
              <a:spcAft>
                <a:spcPts val="750"/>
              </a:spcAft>
              <a:buFont typeface="Arial" panose="020B0604020202020204" pitchFamily="34" charset="0"/>
              <a:buChar char="•"/>
            </a:pPr>
            <a:r>
              <a:rPr lang="en-AU" sz="1400" dirty="0">
                <a:solidFill>
                  <a:srgbClr val="000000"/>
                </a:solidFill>
                <a:latin typeface="+mn-lt"/>
              </a:rPr>
              <a:t>Students’ competence in learning to read and write in English is likely to be linked to their proficiency in their first language, in terms of oracy and literacy.</a:t>
            </a:r>
          </a:p>
          <a:p>
            <a:pPr marL="257175" indent="-257175">
              <a:spcAft>
                <a:spcPts val="750"/>
              </a:spcAft>
              <a:buFont typeface="Arial" panose="020B0604020202020204" pitchFamily="34" charset="0"/>
              <a:buChar char="•"/>
            </a:pPr>
            <a:endParaRPr lang="en-AU" sz="1400" dirty="0">
              <a:solidFill>
                <a:srgbClr val="000000"/>
              </a:solidFill>
              <a:latin typeface="+mn-lt"/>
            </a:endParaRPr>
          </a:p>
          <a:p>
            <a:pPr marL="257175" indent="-257175">
              <a:spcAft>
                <a:spcPts val="750"/>
              </a:spcAft>
              <a:buFont typeface="Arial" panose="020B0604020202020204" pitchFamily="34" charset="0"/>
              <a:buChar char="•"/>
            </a:pPr>
            <a:r>
              <a:rPr lang="en-AU" sz="1400" dirty="0">
                <a:solidFill>
                  <a:srgbClr val="000000"/>
                </a:solidFill>
                <a:latin typeface="+mn-lt"/>
              </a:rPr>
              <a:t>All language skills are an asset in learning a new language. Recognising and supporting these plurilingual skills in the classroom supports student wellbeing and engagement. </a:t>
            </a:r>
          </a:p>
          <a:p>
            <a:pPr marL="257175" indent="-257175">
              <a:spcAft>
                <a:spcPts val="750"/>
              </a:spcAft>
              <a:buFont typeface="Arial" panose="020B0604020202020204" pitchFamily="34" charset="0"/>
              <a:buChar char="•"/>
            </a:pPr>
            <a:endParaRPr lang="en-AU" sz="1400" dirty="0">
              <a:solidFill>
                <a:srgbClr val="000000"/>
              </a:solidFill>
              <a:latin typeface="+mn-lt"/>
            </a:endParaRPr>
          </a:p>
          <a:p>
            <a:pPr marL="257175" indent="-257175">
              <a:spcAft>
                <a:spcPts val="750"/>
              </a:spcAft>
              <a:buFont typeface="Arial" panose="020B0604020202020204" pitchFamily="34" charset="0"/>
              <a:buChar char="•"/>
            </a:pPr>
            <a:r>
              <a:rPr lang="en-AU" sz="1400" dirty="0">
                <a:solidFill>
                  <a:srgbClr val="000000"/>
                </a:solidFill>
                <a:latin typeface="+mn-lt"/>
              </a:rPr>
              <a:t>Students enrolling in Foundation are not expected to have literacy skills in any language when they start school. However they can speak and understand their home language and this can still be used to support their learning at school. </a:t>
            </a:r>
          </a:p>
          <a:p>
            <a:pPr marL="257175" indent="-257175">
              <a:spcAft>
                <a:spcPts val="750"/>
              </a:spcAft>
              <a:buFont typeface="Arial" panose="020B0604020202020204" pitchFamily="34" charset="0"/>
              <a:buChar char="•"/>
            </a:pPr>
            <a:endParaRPr lang="en-AU" sz="1200" dirty="0">
              <a:solidFill>
                <a:srgbClr val="000000"/>
              </a:solidFill>
              <a:latin typeface="+mn-lt"/>
            </a:endParaRPr>
          </a:p>
        </p:txBody>
      </p:sp>
    </p:spTree>
    <p:extLst>
      <p:ext uri="{BB962C8B-B14F-4D97-AF65-F5344CB8AC3E}">
        <p14:creationId xmlns:p14="http://schemas.microsoft.com/office/powerpoint/2010/main" val="11174551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13" y="130857"/>
            <a:ext cx="8460150" cy="591250"/>
          </a:xfrm>
        </p:spPr>
        <p:txBody>
          <a:bodyPr>
            <a:normAutofit fontScale="90000"/>
          </a:bodyPr>
          <a:lstStyle/>
          <a:p>
            <a:r>
              <a:rPr lang="en-AU" sz="2000" dirty="0">
                <a:latin typeface="+mn-lt"/>
              </a:rPr>
              <a:t>Question 4: time spent learning and using English</a:t>
            </a:r>
            <a:r>
              <a:rPr lang="en-AU" sz="2000" dirty="0">
                <a:solidFill>
                  <a:srgbClr val="000000"/>
                </a:solidFill>
                <a:latin typeface="+mn-lt"/>
              </a:rPr>
              <a:t/>
            </a:r>
            <a:br>
              <a:rPr lang="en-AU" sz="2000" dirty="0">
                <a:solidFill>
                  <a:srgbClr val="000000"/>
                </a:solidFill>
                <a:latin typeface="+mn-lt"/>
              </a:rPr>
            </a:br>
            <a:r>
              <a:rPr lang="en-AU" sz="2000" dirty="0">
                <a:solidFill>
                  <a:srgbClr val="000000"/>
                </a:solidFill>
                <a:latin typeface="+mn-lt"/>
              </a:rPr>
              <a:t>Has [name of student] learnt or used English before?</a:t>
            </a:r>
            <a:endParaRPr lang="en-AU" sz="2000" dirty="0">
              <a:latin typeface="+mn-lt"/>
            </a:endParaRPr>
          </a:p>
        </p:txBody>
      </p:sp>
      <p:sp>
        <p:nvSpPr>
          <p:cNvPr id="14" name="Content Placeholder 13"/>
          <p:cNvSpPr>
            <a:spLocks noGrp="1"/>
          </p:cNvSpPr>
          <p:nvPr>
            <p:ph sz="quarter" idx="10"/>
          </p:nvPr>
        </p:nvSpPr>
        <p:spPr>
          <a:xfrm>
            <a:off x="4499992" y="722107"/>
            <a:ext cx="4540718" cy="4017717"/>
          </a:xfrm>
        </p:spPr>
        <p:txBody>
          <a:bodyPr>
            <a:normAutofit/>
          </a:bodyPr>
          <a:lstStyle/>
          <a:p>
            <a:pPr marL="257175" indent="-257175"/>
            <a:endParaRPr lang="en-AU" sz="1200" b="0" dirty="0">
              <a:solidFill>
                <a:srgbClr val="000000"/>
              </a:solidFill>
              <a:latin typeface="Arial" panose="020B0604020202020204" pitchFamily="34" charset="0"/>
            </a:endParaRPr>
          </a:p>
          <a:p>
            <a:pPr marL="257175" indent="-257175"/>
            <a:r>
              <a:rPr lang="en-AU" sz="1200" b="0" dirty="0">
                <a:solidFill>
                  <a:srgbClr val="000000"/>
                </a:solidFill>
                <a:latin typeface="Arial" panose="020B0604020202020204" pitchFamily="34" charset="0"/>
              </a:rPr>
              <a:t>The answers to Question 4 will provide some information about the student’s English language proficiency, however, more structured assessments will need to be carried out by the classroom teacher in order to determine the student’s level and beginning pathway on the Victorian Curriculum F-10 EAL.</a:t>
            </a:r>
          </a:p>
          <a:p>
            <a:pPr marL="257175" indent="-257175"/>
            <a:endParaRPr lang="en-AU" sz="1200" b="0" dirty="0">
              <a:solidFill>
                <a:srgbClr val="000000"/>
              </a:solidFill>
              <a:latin typeface="Arial" panose="020B0604020202020204" pitchFamily="34" charset="0"/>
            </a:endParaRPr>
          </a:p>
          <a:p>
            <a:pPr marL="257175" indent="-257175"/>
            <a:r>
              <a:rPr lang="en-AU" sz="1200" b="0" dirty="0">
                <a:solidFill>
                  <a:srgbClr val="000000"/>
                </a:solidFill>
                <a:latin typeface="Arial" panose="020B0604020202020204" pitchFamily="34" charset="0"/>
              </a:rPr>
              <a:t>The checklist in Question 4.3 might form part of these classroom assessment activities. The parents, carers or students may or may not be able to answer this in an interview.</a:t>
            </a:r>
          </a:p>
          <a:p>
            <a:pPr marL="257175" indent="-257175"/>
            <a:endParaRPr lang="en-AU" sz="1200" b="0" dirty="0">
              <a:solidFill>
                <a:srgbClr val="000000"/>
              </a:solidFill>
              <a:latin typeface="Arial" panose="020B0604020202020204" pitchFamily="34" charset="0"/>
            </a:endParaRPr>
          </a:p>
          <a:p>
            <a:pPr marL="257175" indent="-257175"/>
            <a:r>
              <a:rPr lang="en-AU" sz="1200" b="0" dirty="0">
                <a:solidFill>
                  <a:srgbClr val="000000"/>
                </a:solidFill>
                <a:latin typeface="Arial" panose="020B0604020202020204" pitchFamily="34" charset="0"/>
              </a:rPr>
              <a:t>Suggested initial diagnostic assessment activities for primary and secondary students are available from the TEAL assessment resource centre. </a:t>
            </a:r>
          </a:p>
          <a:p>
            <a:pPr marL="257175" indent="-257175"/>
            <a:endParaRPr lang="en-AU" sz="1200" dirty="0">
              <a:solidFill>
                <a:schemeClr val="tx2"/>
              </a:solidFill>
            </a:endParaRPr>
          </a:p>
        </p:txBody>
      </p:sp>
      <p:sp>
        <p:nvSpPr>
          <p:cNvPr id="16" name="Rectangle 15">
            <a:extLst>
              <a:ext uri="{FF2B5EF4-FFF2-40B4-BE49-F238E27FC236}">
                <a16:creationId xmlns:a16="http://schemas.microsoft.com/office/drawing/2014/main" id="{8189FD72-C10F-4AD6-A094-0424A5681B82}"/>
              </a:ext>
            </a:extLst>
          </p:cNvPr>
          <p:cNvSpPr/>
          <p:nvPr/>
        </p:nvSpPr>
        <p:spPr>
          <a:xfrm>
            <a:off x="2638148" y="918313"/>
            <a:ext cx="552359" cy="461665"/>
          </a:xfrm>
          <a:prstGeom prst="rect">
            <a:avLst/>
          </a:prstGeom>
        </p:spPr>
        <p:txBody>
          <a:bodyPr wrap="square">
            <a:spAutoFit/>
          </a:bodyPr>
          <a:lstStyle/>
          <a:p>
            <a:r>
              <a:rPr lang="en-AU" sz="1200" b="1" dirty="0">
                <a:solidFill>
                  <a:schemeClr val="bg1"/>
                </a:solidFill>
              </a:rPr>
              <a:t>YES </a:t>
            </a:r>
            <a:r>
              <a:rPr lang="en-AU" sz="1200" b="1" dirty="0">
                <a:solidFill>
                  <a:schemeClr val="bg1"/>
                </a:solidFill>
                <a:latin typeface="Arial" panose="020B0604020202020204" pitchFamily="34" charset="0"/>
              </a:rPr>
              <a:t/>
            </a:r>
            <a:br>
              <a:rPr lang="en-AU" sz="1200" b="1" dirty="0">
                <a:solidFill>
                  <a:schemeClr val="bg1"/>
                </a:solidFill>
                <a:latin typeface="Arial" panose="020B0604020202020204" pitchFamily="34" charset="0"/>
              </a:rPr>
            </a:br>
            <a:endParaRPr lang="en-AU" sz="1200" b="1" dirty="0">
              <a:solidFill>
                <a:schemeClr val="bg1"/>
              </a:solidFill>
            </a:endParaRPr>
          </a:p>
        </p:txBody>
      </p:sp>
      <p:sp>
        <p:nvSpPr>
          <p:cNvPr id="7" name="Content Placeholder 13">
            <a:extLst>
              <a:ext uri="{FF2B5EF4-FFF2-40B4-BE49-F238E27FC236}">
                <a16:creationId xmlns:a16="http://schemas.microsoft.com/office/drawing/2014/main" id="{B53B33F7-590A-46FF-BA08-A77280D47D64}"/>
              </a:ext>
            </a:extLst>
          </p:cNvPr>
          <p:cNvSpPr txBox="1">
            <a:spLocks/>
          </p:cNvSpPr>
          <p:nvPr/>
        </p:nvSpPr>
        <p:spPr bwMode="auto">
          <a:xfrm>
            <a:off x="312412" y="843558"/>
            <a:ext cx="4275475" cy="3896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266700" indent="-266700" algn="l" rtl="0" eaLnBrk="1" fontAlgn="base" hangingPunct="1">
              <a:spcBef>
                <a:spcPct val="20000"/>
              </a:spcBef>
              <a:spcAft>
                <a:spcPct val="0"/>
              </a:spcAft>
              <a:buFont typeface="Arial" pitchFamily="34" charset="0"/>
              <a:buChar char="•"/>
              <a:defRPr sz="2400" b="1">
                <a:solidFill>
                  <a:srgbClr val="303132"/>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000">
                <a:solidFill>
                  <a:srgbClr val="303132"/>
                </a:solidFill>
                <a:latin typeface="+mn-lt"/>
              </a:defRPr>
            </a:lvl2pPr>
            <a:lvl3pPr marL="1143000" indent="-228600" algn="l" rtl="0" eaLnBrk="1" fontAlgn="base" hangingPunct="1">
              <a:spcBef>
                <a:spcPct val="20000"/>
              </a:spcBef>
              <a:spcAft>
                <a:spcPct val="0"/>
              </a:spcAft>
              <a:buChar char="–"/>
              <a:defRPr sz="1800">
                <a:solidFill>
                  <a:srgbClr val="303132"/>
                </a:solidFill>
                <a:latin typeface="+mn-lt"/>
              </a:defRPr>
            </a:lvl3pPr>
            <a:lvl4pPr marL="1600200" indent="-228600" algn="l" rtl="0" eaLnBrk="1" fontAlgn="base" hangingPunct="1">
              <a:spcBef>
                <a:spcPct val="20000"/>
              </a:spcBef>
              <a:spcAft>
                <a:spcPct val="0"/>
              </a:spcAft>
              <a:buChar char="–"/>
              <a:defRPr sz="1600">
                <a:solidFill>
                  <a:srgbClr val="303132"/>
                </a:solidFill>
                <a:latin typeface="+mn-lt"/>
              </a:defRPr>
            </a:lvl4pPr>
            <a:lvl5pPr marL="2057400" indent="-228600" algn="l" rtl="0" eaLnBrk="1" fontAlgn="base" hangingPunct="1">
              <a:spcBef>
                <a:spcPct val="20000"/>
              </a:spcBef>
              <a:spcAft>
                <a:spcPct val="0"/>
              </a:spcAft>
              <a:buChar char="–"/>
              <a:defRPr sz="1600">
                <a:solidFill>
                  <a:srgbClr val="303132"/>
                </a:solidFill>
                <a:latin typeface="+mn-lt"/>
              </a:defRPr>
            </a:lvl5pPr>
            <a:lvl6pPr marL="2514600" indent="-228600" algn="l" rtl="0" eaLnBrk="1" fontAlgn="base" hangingPunct="1">
              <a:spcBef>
                <a:spcPct val="20000"/>
              </a:spcBef>
              <a:spcAft>
                <a:spcPct val="0"/>
              </a:spcAft>
              <a:buChar char="–"/>
              <a:defRPr sz="2000">
                <a:solidFill>
                  <a:srgbClr val="303132"/>
                </a:solidFill>
                <a:latin typeface="+mn-lt"/>
              </a:defRPr>
            </a:lvl6pPr>
            <a:lvl7pPr marL="2971800" indent="-228600" algn="l" rtl="0" eaLnBrk="1" fontAlgn="base" hangingPunct="1">
              <a:spcBef>
                <a:spcPct val="20000"/>
              </a:spcBef>
              <a:spcAft>
                <a:spcPct val="0"/>
              </a:spcAft>
              <a:buChar char="–"/>
              <a:defRPr sz="2000">
                <a:solidFill>
                  <a:srgbClr val="303132"/>
                </a:solidFill>
                <a:latin typeface="+mn-lt"/>
              </a:defRPr>
            </a:lvl7pPr>
            <a:lvl8pPr marL="3429000" indent="-228600" algn="l" rtl="0" eaLnBrk="1" fontAlgn="base" hangingPunct="1">
              <a:spcBef>
                <a:spcPct val="20000"/>
              </a:spcBef>
              <a:spcAft>
                <a:spcPct val="0"/>
              </a:spcAft>
              <a:buChar char="–"/>
              <a:defRPr sz="2000">
                <a:solidFill>
                  <a:srgbClr val="303132"/>
                </a:solidFill>
                <a:latin typeface="+mn-lt"/>
              </a:defRPr>
            </a:lvl8pPr>
            <a:lvl9pPr marL="3886200" indent="-228600" algn="l" rtl="0" eaLnBrk="1" fontAlgn="base" hangingPunct="1">
              <a:spcBef>
                <a:spcPct val="20000"/>
              </a:spcBef>
              <a:spcAft>
                <a:spcPct val="0"/>
              </a:spcAft>
              <a:buChar char="–"/>
              <a:defRPr sz="2000">
                <a:solidFill>
                  <a:srgbClr val="303132"/>
                </a:solidFill>
                <a:latin typeface="+mn-lt"/>
              </a:defRPr>
            </a:lvl9pPr>
          </a:lstStyle>
          <a:p>
            <a:pPr marL="257175" indent="-257175"/>
            <a:endParaRPr lang="en-AU" sz="1200" b="0" kern="0" dirty="0">
              <a:solidFill>
                <a:srgbClr val="000000"/>
              </a:solidFill>
              <a:latin typeface="Arial" panose="020B0604020202020204" pitchFamily="34" charset="0"/>
            </a:endParaRPr>
          </a:p>
          <a:p>
            <a:pPr marL="0" indent="0">
              <a:buNone/>
            </a:pPr>
            <a:r>
              <a:rPr lang="en-AU" sz="1400" dirty="0"/>
              <a:t>4.1 How did [name of student] learn English? </a:t>
            </a:r>
            <a:br>
              <a:rPr lang="en-AU" sz="1400" dirty="0"/>
            </a:br>
            <a:endParaRPr lang="en-AU" sz="1400" dirty="0"/>
          </a:p>
          <a:p>
            <a:pPr marL="0" indent="0">
              <a:buNone/>
            </a:pPr>
            <a:r>
              <a:rPr lang="en-AU" sz="1400" dirty="0"/>
              <a:t>4.2 How long has [name of student] been learning or using English?</a:t>
            </a:r>
          </a:p>
          <a:p>
            <a:pPr marL="0" indent="0">
              <a:buNone/>
            </a:pPr>
            <a:endParaRPr lang="en-AU" sz="1400" dirty="0"/>
          </a:p>
          <a:p>
            <a:pPr marL="0" indent="0">
              <a:buNone/>
            </a:pPr>
            <a:r>
              <a:rPr lang="en-AU" sz="1400" dirty="0"/>
              <a:t>4.3 What can [name of student] do in English? </a:t>
            </a:r>
            <a:r>
              <a:rPr lang="en-AU" dirty="0"/>
              <a:t/>
            </a:r>
            <a:br>
              <a:rPr lang="en-AU" dirty="0"/>
            </a:br>
            <a:endParaRPr lang="en-AU" sz="1200" kern="0" dirty="0">
              <a:solidFill>
                <a:schemeClr val="tx2"/>
              </a:solidFill>
            </a:endParaRPr>
          </a:p>
        </p:txBody>
      </p:sp>
    </p:spTree>
    <p:extLst>
      <p:ext uri="{BB962C8B-B14F-4D97-AF65-F5344CB8AC3E}">
        <p14:creationId xmlns:p14="http://schemas.microsoft.com/office/powerpoint/2010/main" val="9081849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017"/>
            <a:ext cx="8784976" cy="857250"/>
          </a:xfrm>
        </p:spPr>
        <p:txBody>
          <a:bodyPr>
            <a:normAutofit fontScale="90000"/>
          </a:bodyPr>
          <a:lstStyle/>
          <a:p>
            <a:r>
              <a:rPr lang="en-AU" sz="2000" dirty="0">
                <a:latin typeface="Arial" panose="020B0604020202020204" pitchFamily="34" charset="0"/>
                <a:ea typeface="MS Mincho"/>
              </a:rPr>
              <a:t>Questions 5 and 6: experience of education in Australia</a:t>
            </a:r>
            <a:r>
              <a:rPr lang="en-AU" i="1" dirty="0">
                <a:solidFill>
                  <a:schemeClr val="tx2"/>
                </a:solidFill>
                <a:latin typeface="Arial" panose="020B0604020202020204" pitchFamily="34" charset="0"/>
                <a:ea typeface="MS Mincho"/>
              </a:rPr>
              <a:t/>
            </a:r>
            <a:br>
              <a:rPr lang="en-AU" i="1" dirty="0">
                <a:solidFill>
                  <a:schemeClr val="tx2"/>
                </a:solidFill>
                <a:latin typeface="Arial" panose="020B0604020202020204" pitchFamily="34" charset="0"/>
                <a:ea typeface="MS Mincho"/>
              </a:rPr>
            </a:br>
            <a:endParaRPr lang="en-AU" dirty="0"/>
          </a:p>
        </p:txBody>
      </p:sp>
      <p:sp>
        <p:nvSpPr>
          <p:cNvPr id="6" name="Content Placeholder 5"/>
          <p:cNvSpPr>
            <a:spLocks noGrp="1"/>
          </p:cNvSpPr>
          <p:nvPr>
            <p:ph sz="quarter" idx="10"/>
          </p:nvPr>
        </p:nvSpPr>
        <p:spPr>
          <a:xfrm>
            <a:off x="4411108" y="783772"/>
            <a:ext cx="4372532" cy="4080630"/>
          </a:xfrm>
        </p:spPr>
        <p:txBody>
          <a:bodyPr>
            <a:noAutofit/>
          </a:bodyPr>
          <a:lstStyle/>
          <a:p>
            <a:pPr marL="257175" indent="-257175"/>
            <a:r>
              <a:rPr lang="en-AU" sz="1200" b="0" dirty="0">
                <a:solidFill>
                  <a:schemeClr val="tx2"/>
                </a:solidFill>
                <a:latin typeface="Arial" panose="020B0604020202020204" pitchFamily="34" charset="0"/>
                <a:ea typeface="MS Mincho"/>
              </a:rPr>
              <a:t>Finding out about a student’s prior experience of Australian schools will help the enrolling school determine the most appropriate EAL pathway for him or her. </a:t>
            </a:r>
          </a:p>
          <a:p>
            <a:pPr marL="257175" indent="-257175"/>
            <a:endParaRPr lang="en-AU" sz="1200" b="0" dirty="0">
              <a:solidFill>
                <a:schemeClr val="tx2"/>
              </a:solidFill>
              <a:latin typeface="Arial" panose="020B0604020202020204" pitchFamily="34" charset="0"/>
              <a:ea typeface="MS Mincho"/>
            </a:endParaRPr>
          </a:p>
          <a:p>
            <a:pPr marL="257175" indent="-257175"/>
            <a:r>
              <a:rPr lang="en-AU" sz="1200" b="0" dirty="0">
                <a:solidFill>
                  <a:schemeClr val="tx2"/>
                </a:solidFill>
                <a:latin typeface="Arial" panose="020B0604020202020204" pitchFamily="34" charset="0"/>
                <a:ea typeface="MS Mincho"/>
              </a:rPr>
              <a:t>If the student has previously been enrolled in a Victorian government school, the CASES21 report ST21095 should provide any previous assessment data entered by that school.</a:t>
            </a:r>
          </a:p>
          <a:p>
            <a:pPr marL="257175" indent="-257175"/>
            <a:endParaRPr lang="en-AU" sz="1200" b="0" dirty="0">
              <a:solidFill>
                <a:schemeClr val="tx2"/>
              </a:solidFill>
              <a:latin typeface="Arial" panose="020B0604020202020204" pitchFamily="34" charset="0"/>
              <a:ea typeface="MS Mincho"/>
            </a:endParaRPr>
          </a:p>
          <a:p>
            <a:endParaRPr lang="en-AU" sz="1200" dirty="0"/>
          </a:p>
        </p:txBody>
      </p:sp>
      <p:sp>
        <p:nvSpPr>
          <p:cNvPr id="7" name="Content Placeholder 5">
            <a:extLst>
              <a:ext uri="{FF2B5EF4-FFF2-40B4-BE49-F238E27FC236}">
                <a16:creationId xmlns:a16="http://schemas.microsoft.com/office/drawing/2014/main" id="{84C31930-1DD1-4AC2-9A0C-1F04A3DF2713}"/>
              </a:ext>
            </a:extLst>
          </p:cNvPr>
          <p:cNvSpPr txBox="1">
            <a:spLocks/>
          </p:cNvSpPr>
          <p:nvPr/>
        </p:nvSpPr>
        <p:spPr bwMode="auto">
          <a:xfrm>
            <a:off x="109044" y="783772"/>
            <a:ext cx="4372532" cy="4080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266700" indent="-266700" algn="l" rtl="0" eaLnBrk="1" fontAlgn="base" hangingPunct="1">
              <a:spcBef>
                <a:spcPct val="20000"/>
              </a:spcBef>
              <a:spcAft>
                <a:spcPct val="0"/>
              </a:spcAft>
              <a:buFont typeface="Arial" pitchFamily="34" charset="0"/>
              <a:buChar char="•"/>
              <a:defRPr sz="2400" b="1">
                <a:solidFill>
                  <a:srgbClr val="303132"/>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000">
                <a:solidFill>
                  <a:srgbClr val="303132"/>
                </a:solidFill>
                <a:latin typeface="+mn-lt"/>
              </a:defRPr>
            </a:lvl2pPr>
            <a:lvl3pPr marL="1143000" indent="-228600" algn="l" rtl="0" eaLnBrk="1" fontAlgn="base" hangingPunct="1">
              <a:spcBef>
                <a:spcPct val="20000"/>
              </a:spcBef>
              <a:spcAft>
                <a:spcPct val="0"/>
              </a:spcAft>
              <a:buChar char="–"/>
              <a:defRPr sz="1800">
                <a:solidFill>
                  <a:srgbClr val="303132"/>
                </a:solidFill>
                <a:latin typeface="+mn-lt"/>
              </a:defRPr>
            </a:lvl3pPr>
            <a:lvl4pPr marL="1600200" indent="-228600" algn="l" rtl="0" eaLnBrk="1" fontAlgn="base" hangingPunct="1">
              <a:spcBef>
                <a:spcPct val="20000"/>
              </a:spcBef>
              <a:spcAft>
                <a:spcPct val="0"/>
              </a:spcAft>
              <a:buChar char="–"/>
              <a:defRPr sz="1600">
                <a:solidFill>
                  <a:srgbClr val="303132"/>
                </a:solidFill>
                <a:latin typeface="+mn-lt"/>
              </a:defRPr>
            </a:lvl4pPr>
            <a:lvl5pPr marL="2057400" indent="-228600" algn="l" rtl="0" eaLnBrk="1" fontAlgn="base" hangingPunct="1">
              <a:spcBef>
                <a:spcPct val="20000"/>
              </a:spcBef>
              <a:spcAft>
                <a:spcPct val="0"/>
              </a:spcAft>
              <a:buChar char="–"/>
              <a:defRPr sz="1600">
                <a:solidFill>
                  <a:srgbClr val="303132"/>
                </a:solidFill>
                <a:latin typeface="+mn-lt"/>
              </a:defRPr>
            </a:lvl5pPr>
            <a:lvl6pPr marL="2514600" indent="-228600" algn="l" rtl="0" eaLnBrk="1" fontAlgn="base" hangingPunct="1">
              <a:spcBef>
                <a:spcPct val="20000"/>
              </a:spcBef>
              <a:spcAft>
                <a:spcPct val="0"/>
              </a:spcAft>
              <a:buChar char="–"/>
              <a:defRPr sz="2000">
                <a:solidFill>
                  <a:srgbClr val="303132"/>
                </a:solidFill>
                <a:latin typeface="+mn-lt"/>
              </a:defRPr>
            </a:lvl6pPr>
            <a:lvl7pPr marL="2971800" indent="-228600" algn="l" rtl="0" eaLnBrk="1" fontAlgn="base" hangingPunct="1">
              <a:spcBef>
                <a:spcPct val="20000"/>
              </a:spcBef>
              <a:spcAft>
                <a:spcPct val="0"/>
              </a:spcAft>
              <a:buChar char="–"/>
              <a:defRPr sz="2000">
                <a:solidFill>
                  <a:srgbClr val="303132"/>
                </a:solidFill>
                <a:latin typeface="+mn-lt"/>
              </a:defRPr>
            </a:lvl7pPr>
            <a:lvl8pPr marL="3429000" indent="-228600" algn="l" rtl="0" eaLnBrk="1" fontAlgn="base" hangingPunct="1">
              <a:spcBef>
                <a:spcPct val="20000"/>
              </a:spcBef>
              <a:spcAft>
                <a:spcPct val="0"/>
              </a:spcAft>
              <a:buChar char="–"/>
              <a:defRPr sz="2000">
                <a:solidFill>
                  <a:srgbClr val="303132"/>
                </a:solidFill>
                <a:latin typeface="+mn-lt"/>
              </a:defRPr>
            </a:lvl8pPr>
            <a:lvl9pPr marL="3886200" indent="-228600" algn="l" rtl="0" eaLnBrk="1" fontAlgn="base" hangingPunct="1">
              <a:spcBef>
                <a:spcPct val="20000"/>
              </a:spcBef>
              <a:spcAft>
                <a:spcPct val="0"/>
              </a:spcAft>
              <a:buChar char="–"/>
              <a:defRPr sz="2000">
                <a:solidFill>
                  <a:srgbClr val="303132"/>
                </a:solidFill>
                <a:latin typeface="+mn-lt"/>
              </a:defRPr>
            </a:lvl9pPr>
          </a:lstStyle>
          <a:p>
            <a:pPr marL="0" indent="0">
              <a:buNone/>
            </a:pPr>
            <a:r>
              <a:rPr lang="en-AU" sz="1400" dirty="0"/>
              <a:t>5. How long has [name of student] lived in Australia?</a:t>
            </a:r>
            <a:br>
              <a:rPr lang="en-AU" sz="1400" dirty="0"/>
            </a:br>
            <a:endParaRPr lang="en-AU" sz="1400" dirty="0"/>
          </a:p>
          <a:p>
            <a:pPr marL="0" indent="0">
              <a:buNone/>
            </a:pPr>
            <a:r>
              <a:rPr lang="en-AU" sz="1400" dirty="0"/>
              <a:t>6.1 Has [name of student] previously attended preschool or school in Australia?</a:t>
            </a:r>
          </a:p>
          <a:p>
            <a:pPr marL="0" indent="0">
              <a:buNone/>
            </a:pPr>
            <a:endParaRPr lang="en-AU" sz="1400" dirty="0"/>
          </a:p>
          <a:p>
            <a:pPr marL="0" indent="0">
              <a:buNone/>
            </a:pPr>
            <a:r>
              <a:rPr lang="en-AU" sz="1400" dirty="0"/>
              <a:t>6.2 Which statement best describes [name of student]’s experience and progress at school in Australia (according to observations of the teacher with input from the student and family)?</a:t>
            </a:r>
          </a:p>
        </p:txBody>
      </p:sp>
    </p:spTree>
    <p:extLst>
      <p:ext uri="{BB962C8B-B14F-4D97-AF65-F5344CB8AC3E}">
        <p14:creationId xmlns:p14="http://schemas.microsoft.com/office/powerpoint/2010/main" val="2655342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516" y="15000"/>
            <a:ext cx="8712968" cy="857250"/>
          </a:xfrm>
        </p:spPr>
        <p:txBody>
          <a:bodyPr/>
          <a:lstStyle/>
          <a:p>
            <a:r>
              <a:rPr lang="en-US" sz="1800" dirty="0"/>
              <a:t>Question 6: personal information </a:t>
            </a:r>
            <a:endParaRPr lang="en-AU" sz="1800" dirty="0"/>
          </a:p>
        </p:txBody>
      </p:sp>
      <p:sp>
        <p:nvSpPr>
          <p:cNvPr id="9" name="Content Placeholder 12">
            <a:extLst>
              <a:ext uri="{FF2B5EF4-FFF2-40B4-BE49-F238E27FC236}">
                <a16:creationId xmlns:a16="http://schemas.microsoft.com/office/drawing/2014/main" id="{80050A2C-5293-405B-9B90-769B8C55EFC3}"/>
              </a:ext>
            </a:extLst>
          </p:cNvPr>
          <p:cNvSpPr txBox="1">
            <a:spLocks/>
          </p:cNvSpPr>
          <p:nvPr/>
        </p:nvSpPr>
        <p:spPr bwMode="auto">
          <a:xfrm>
            <a:off x="351560" y="1491630"/>
            <a:ext cx="8440880" cy="3806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266700" indent="-266700" algn="l" rtl="0" eaLnBrk="1" fontAlgn="base" hangingPunct="1">
              <a:spcBef>
                <a:spcPct val="20000"/>
              </a:spcBef>
              <a:spcAft>
                <a:spcPct val="0"/>
              </a:spcAft>
              <a:buFont typeface="Arial" pitchFamily="34" charset="0"/>
              <a:buChar char="•"/>
              <a:defRPr sz="1500" b="1">
                <a:solidFill>
                  <a:srgbClr val="303132"/>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000">
                <a:solidFill>
                  <a:srgbClr val="303132"/>
                </a:solidFill>
                <a:latin typeface="+mn-lt"/>
              </a:defRPr>
            </a:lvl2pPr>
            <a:lvl3pPr marL="135000" indent="-135000" algn="l" rtl="0" eaLnBrk="1" fontAlgn="base" hangingPunct="1">
              <a:spcBef>
                <a:spcPct val="20000"/>
              </a:spcBef>
              <a:spcAft>
                <a:spcPct val="0"/>
              </a:spcAft>
              <a:buChar char="–"/>
              <a:tabLst/>
              <a:defRPr sz="1800">
                <a:solidFill>
                  <a:srgbClr val="303132"/>
                </a:solidFill>
                <a:latin typeface="+mn-lt"/>
              </a:defRPr>
            </a:lvl3pPr>
            <a:lvl4pPr marL="1600200" indent="-228600" algn="l" rtl="0" eaLnBrk="1" fontAlgn="base" hangingPunct="1">
              <a:spcBef>
                <a:spcPct val="20000"/>
              </a:spcBef>
              <a:spcAft>
                <a:spcPct val="0"/>
              </a:spcAft>
              <a:buChar char="–"/>
              <a:defRPr sz="1600">
                <a:solidFill>
                  <a:srgbClr val="303132"/>
                </a:solidFill>
                <a:latin typeface="+mn-lt"/>
              </a:defRPr>
            </a:lvl4pPr>
            <a:lvl5pPr marL="2057400" indent="-228600" algn="l" rtl="0" eaLnBrk="1" fontAlgn="base" hangingPunct="1">
              <a:spcBef>
                <a:spcPct val="20000"/>
              </a:spcBef>
              <a:spcAft>
                <a:spcPct val="0"/>
              </a:spcAft>
              <a:buChar char="–"/>
              <a:defRPr sz="1600">
                <a:solidFill>
                  <a:srgbClr val="303132"/>
                </a:solidFill>
                <a:latin typeface="+mn-lt"/>
              </a:defRPr>
            </a:lvl5pPr>
            <a:lvl6pPr marL="2514600" indent="-228600" algn="l" rtl="0" eaLnBrk="1" fontAlgn="base" hangingPunct="1">
              <a:spcBef>
                <a:spcPct val="20000"/>
              </a:spcBef>
              <a:spcAft>
                <a:spcPct val="0"/>
              </a:spcAft>
              <a:buChar char="–"/>
              <a:defRPr sz="2000">
                <a:solidFill>
                  <a:srgbClr val="303132"/>
                </a:solidFill>
                <a:latin typeface="+mn-lt"/>
              </a:defRPr>
            </a:lvl6pPr>
            <a:lvl7pPr marL="2971800" indent="-228600" algn="l" rtl="0" eaLnBrk="1" fontAlgn="base" hangingPunct="1">
              <a:spcBef>
                <a:spcPct val="20000"/>
              </a:spcBef>
              <a:spcAft>
                <a:spcPct val="0"/>
              </a:spcAft>
              <a:buChar char="–"/>
              <a:defRPr sz="2000">
                <a:solidFill>
                  <a:srgbClr val="303132"/>
                </a:solidFill>
                <a:latin typeface="+mn-lt"/>
              </a:defRPr>
            </a:lvl7pPr>
            <a:lvl8pPr marL="3429000" indent="-228600" algn="l" rtl="0" eaLnBrk="1" fontAlgn="base" hangingPunct="1">
              <a:spcBef>
                <a:spcPct val="20000"/>
              </a:spcBef>
              <a:spcAft>
                <a:spcPct val="0"/>
              </a:spcAft>
              <a:buChar char="–"/>
              <a:defRPr sz="2000">
                <a:solidFill>
                  <a:srgbClr val="303132"/>
                </a:solidFill>
                <a:latin typeface="+mn-lt"/>
              </a:defRPr>
            </a:lvl8pPr>
            <a:lvl9pPr marL="3886200" indent="-228600" algn="l" rtl="0" eaLnBrk="1" fontAlgn="base" hangingPunct="1">
              <a:spcBef>
                <a:spcPct val="20000"/>
              </a:spcBef>
              <a:spcAft>
                <a:spcPct val="0"/>
              </a:spcAft>
              <a:buChar char="–"/>
              <a:defRPr sz="2000">
                <a:solidFill>
                  <a:srgbClr val="303132"/>
                </a:solidFill>
                <a:latin typeface="+mn-lt"/>
              </a:defRPr>
            </a:lvl9pPr>
          </a:lstStyle>
          <a:p>
            <a:pPr marL="0" indent="0">
              <a:buNone/>
            </a:pPr>
            <a:r>
              <a:rPr lang="en-AU" sz="1400" dirty="0"/>
              <a:t>6.3 Ask the student: What are your interests? What are you good at? </a:t>
            </a:r>
          </a:p>
          <a:p>
            <a:pPr marL="0" indent="0">
              <a:buNone/>
            </a:pPr>
            <a:endParaRPr lang="en-AU" sz="1400" dirty="0"/>
          </a:p>
          <a:p>
            <a:pPr marL="0" indent="0">
              <a:buNone/>
            </a:pPr>
            <a:r>
              <a:rPr lang="en-AU" sz="1400" dirty="0"/>
              <a:t>6.4 Ask the student: What would you like us to know about you? </a:t>
            </a:r>
            <a:endParaRPr lang="en-AU" sz="1400" b="0" kern="0" dirty="0">
              <a:solidFill>
                <a:schemeClr val="tx2"/>
              </a:solidFill>
            </a:endParaRPr>
          </a:p>
          <a:p>
            <a:pPr marL="0" indent="0">
              <a:buNone/>
            </a:pPr>
            <a:endParaRPr lang="en-AU" sz="1400" dirty="0"/>
          </a:p>
          <a:p>
            <a:pPr marL="0" indent="0">
              <a:buNone/>
            </a:pPr>
            <a:r>
              <a:rPr lang="en-AU" sz="1400" dirty="0"/>
              <a:t>2.2 Ask the parent or guardian: What would you like us to know about [name of student]? </a:t>
            </a:r>
            <a:endParaRPr lang="en-AU" sz="1400" b="0" kern="0" dirty="0"/>
          </a:p>
        </p:txBody>
      </p:sp>
    </p:spTree>
    <p:extLst>
      <p:ext uri="{BB962C8B-B14F-4D97-AF65-F5344CB8AC3E}">
        <p14:creationId xmlns:p14="http://schemas.microsoft.com/office/powerpoint/2010/main" val="403344649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20083"/>
            <a:ext cx="8784976" cy="857250"/>
          </a:xfrm>
        </p:spPr>
        <p:txBody>
          <a:bodyPr/>
          <a:lstStyle/>
          <a:p>
            <a:r>
              <a:rPr lang="en-AU" sz="3200" dirty="0"/>
              <a:t>Sociolinguistic profiles</a:t>
            </a:r>
          </a:p>
        </p:txBody>
      </p:sp>
      <p:sp>
        <p:nvSpPr>
          <p:cNvPr id="3" name="Content Placeholder 2"/>
          <p:cNvSpPr>
            <a:spLocks noGrp="1"/>
          </p:cNvSpPr>
          <p:nvPr>
            <p:ph sz="quarter" idx="10"/>
          </p:nvPr>
        </p:nvSpPr>
        <p:spPr>
          <a:xfrm>
            <a:off x="323528" y="804425"/>
            <a:ext cx="8297249" cy="3946697"/>
          </a:xfrm>
        </p:spPr>
        <p:txBody>
          <a:bodyPr>
            <a:normAutofit/>
          </a:bodyPr>
          <a:lstStyle/>
          <a:p>
            <a:pPr marL="257175" indent="-257175">
              <a:lnSpc>
                <a:spcPct val="120000"/>
              </a:lnSpc>
              <a:spcBef>
                <a:spcPts val="0"/>
              </a:spcBef>
              <a:spcAft>
                <a:spcPts val="450"/>
              </a:spcAft>
            </a:pPr>
            <a:r>
              <a:rPr lang="en-AU" sz="1200" b="0" dirty="0">
                <a:solidFill>
                  <a:srgbClr val="000000"/>
                </a:solidFill>
                <a:latin typeface="Arial" panose="020B0604020202020204" pitchFamily="34" charset="0"/>
              </a:rPr>
              <a:t>Schools can use the information gathered during the Language and Learning Interview to develop sociolinguistic or learner profiles. </a:t>
            </a:r>
          </a:p>
          <a:p>
            <a:pPr marL="257175" indent="-257175">
              <a:lnSpc>
                <a:spcPct val="120000"/>
              </a:lnSpc>
              <a:spcBef>
                <a:spcPts val="0"/>
              </a:spcBef>
              <a:spcAft>
                <a:spcPts val="450"/>
              </a:spcAft>
            </a:pPr>
            <a:r>
              <a:rPr lang="en-AU" sz="1200" b="0" dirty="0">
                <a:solidFill>
                  <a:srgbClr val="000000"/>
                </a:solidFill>
                <a:latin typeface="Arial" panose="020B0604020202020204" pitchFamily="34" charset="0"/>
              </a:rPr>
              <a:t>A sociolinguistic profile recognises that an EAL student’s ability to learn English is impacted by their prior learning, cultural background and life experiences. It provides information that teachers can use to cater for their individual needs, and to understand the plurilingual nature of each student. It is a living document that should continue to develop as the student’s sociolinguistic profile develops.</a:t>
            </a:r>
          </a:p>
          <a:p>
            <a:pPr marL="257175" indent="-257175">
              <a:lnSpc>
                <a:spcPct val="120000"/>
              </a:lnSpc>
              <a:spcBef>
                <a:spcPts val="0"/>
              </a:spcBef>
              <a:spcAft>
                <a:spcPts val="450"/>
              </a:spcAft>
            </a:pPr>
            <a:r>
              <a:rPr lang="en-AU" sz="1200" b="0" dirty="0">
                <a:solidFill>
                  <a:schemeClr val="tx2"/>
                </a:solidFill>
              </a:rPr>
              <a:t>Best practice sociolinguistic profiles contain information about:</a:t>
            </a:r>
          </a:p>
          <a:p>
            <a:pPr marL="684610" indent="-214313">
              <a:lnSpc>
                <a:spcPct val="120000"/>
              </a:lnSpc>
              <a:spcBef>
                <a:spcPts val="0"/>
              </a:spcBef>
              <a:spcAft>
                <a:spcPts val="450"/>
              </a:spcAft>
            </a:pPr>
            <a:r>
              <a:rPr lang="en-AU" sz="1200" b="0" dirty="0">
                <a:solidFill>
                  <a:schemeClr val="tx2"/>
                </a:solidFill>
              </a:rPr>
              <a:t>student and family language and literacy experience, practices and proficiencies</a:t>
            </a:r>
          </a:p>
          <a:p>
            <a:pPr marL="684610" indent="-214313">
              <a:lnSpc>
                <a:spcPct val="120000"/>
              </a:lnSpc>
              <a:spcBef>
                <a:spcPts val="0"/>
              </a:spcBef>
              <a:spcAft>
                <a:spcPts val="450"/>
              </a:spcAft>
            </a:pPr>
            <a:r>
              <a:rPr lang="en-AU" sz="1200" b="0" dirty="0">
                <a:solidFill>
                  <a:schemeClr val="tx2"/>
                </a:solidFill>
              </a:rPr>
              <a:t>experiences impacting on learning such as where the student was born, their journey to Australia, if there was any trauma involved, previous education</a:t>
            </a:r>
          </a:p>
          <a:p>
            <a:pPr marL="684610" indent="-214313">
              <a:lnSpc>
                <a:spcPct val="120000"/>
              </a:lnSpc>
              <a:spcBef>
                <a:spcPts val="0"/>
              </a:spcBef>
              <a:spcAft>
                <a:spcPts val="450"/>
              </a:spcAft>
            </a:pPr>
            <a:r>
              <a:rPr lang="en-AU" sz="1200" b="0" dirty="0">
                <a:solidFill>
                  <a:schemeClr val="tx2"/>
                </a:solidFill>
              </a:rPr>
              <a:t>any family the student has for support in Australia</a:t>
            </a:r>
          </a:p>
          <a:p>
            <a:pPr marL="684610" indent="-214313">
              <a:lnSpc>
                <a:spcPct val="120000"/>
              </a:lnSpc>
              <a:spcBef>
                <a:spcPts val="0"/>
              </a:spcBef>
              <a:spcAft>
                <a:spcPts val="450"/>
              </a:spcAft>
            </a:pPr>
            <a:r>
              <a:rPr lang="en-AU" sz="1200" b="0" dirty="0">
                <a:solidFill>
                  <a:schemeClr val="tx2"/>
                </a:solidFill>
              </a:rPr>
              <a:t>dietary requirements, medical issues</a:t>
            </a:r>
          </a:p>
          <a:p>
            <a:pPr marL="684610" indent="-214313">
              <a:lnSpc>
                <a:spcPct val="120000"/>
              </a:lnSpc>
              <a:spcBef>
                <a:spcPts val="0"/>
              </a:spcBef>
              <a:spcAft>
                <a:spcPts val="450"/>
              </a:spcAft>
            </a:pPr>
            <a:r>
              <a:rPr lang="en-AU" sz="1200" b="0" dirty="0">
                <a:solidFill>
                  <a:srgbClr val="000000"/>
                </a:solidFill>
                <a:latin typeface="Arial" panose="020B0604020202020204" pitchFamily="34" charset="0"/>
              </a:rPr>
              <a:t>reports from previous schools including transition reports from intensive English language programs and </a:t>
            </a:r>
            <a:r>
              <a:rPr lang="en-AU" sz="1200" b="0" dirty="0">
                <a:solidFill>
                  <a:schemeClr val="tx2"/>
                </a:solidFill>
              </a:rPr>
              <a:t>past school reports and/or academic records from other countries.</a:t>
            </a:r>
          </a:p>
          <a:p>
            <a:endParaRPr lang="en-AU" sz="1350" dirty="0">
              <a:solidFill>
                <a:schemeClr val="tx2"/>
              </a:solidFill>
            </a:endParaRPr>
          </a:p>
          <a:p>
            <a:pPr marL="257175" indent="-257175"/>
            <a:endParaRPr lang="en-AU" sz="1350" dirty="0">
              <a:solidFill>
                <a:schemeClr val="tx2"/>
              </a:solidFill>
            </a:endParaRPr>
          </a:p>
          <a:p>
            <a:pPr marL="257175" indent="-257175"/>
            <a:endParaRPr lang="en-AU" sz="1350" dirty="0">
              <a:solidFill>
                <a:schemeClr val="tx2"/>
              </a:solidFill>
            </a:endParaRPr>
          </a:p>
          <a:p>
            <a:endParaRPr lang="en-AU" sz="1350" dirty="0"/>
          </a:p>
          <a:p>
            <a:endParaRPr lang="en-AU" sz="1350" dirty="0"/>
          </a:p>
          <a:p>
            <a:endParaRPr lang="en-AU" sz="1350" dirty="0"/>
          </a:p>
          <a:p>
            <a:endParaRPr lang="en-AU" sz="1350" dirty="0"/>
          </a:p>
        </p:txBody>
      </p:sp>
    </p:spTree>
    <p:extLst>
      <p:ext uri="{BB962C8B-B14F-4D97-AF65-F5344CB8AC3E}">
        <p14:creationId xmlns:p14="http://schemas.microsoft.com/office/powerpoint/2010/main" val="2862045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smtClean="0"/>
              <a:t>Acknowledgment of Country</a:t>
            </a:r>
            <a:endParaRPr lang="en-AU" dirty="0"/>
          </a:p>
        </p:txBody>
      </p:sp>
      <p:sp>
        <p:nvSpPr>
          <p:cNvPr id="3" name="Content Placeholder 2"/>
          <p:cNvSpPr>
            <a:spLocks noGrp="1"/>
          </p:cNvSpPr>
          <p:nvPr>
            <p:ph idx="1"/>
          </p:nvPr>
        </p:nvSpPr>
        <p:spPr>
          <a:xfrm>
            <a:off x="179512" y="1203598"/>
            <a:ext cx="8712968" cy="2971800"/>
          </a:xfrm>
        </p:spPr>
        <p:txBody>
          <a:bodyPr/>
          <a:lstStyle/>
          <a:p>
            <a:pPr marL="0" indent="0">
              <a:buNone/>
            </a:pPr>
            <a:r>
              <a:rPr lang="en-US" sz="1400" dirty="0"/>
              <a:t>In recognition of Aboriginal and Torres Strait Islander people’s spiritual and cultural connection to </a:t>
            </a:r>
            <a:r>
              <a:rPr lang="en-US" sz="1400" i="1" dirty="0"/>
              <a:t>country</a:t>
            </a:r>
            <a:r>
              <a:rPr lang="en-US" sz="1400" dirty="0"/>
              <a:t>, we acknowledge the traditional custodians of the </a:t>
            </a:r>
            <a:r>
              <a:rPr lang="en-US" sz="1400" dirty="0" err="1"/>
              <a:t>Kulin</a:t>
            </a:r>
            <a:r>
              <a:rPr lang="en-US" sz="1400" dirty="0"/>
              <a:t> Nations. We acknowledge the continued care of the lands and waterways over generations and celebrate the continuation of a living culture that has a unique role in this region.</a:t>
            </a:r>
          </a:p>
          <a:p>
            <a:pPr marL="0" indent="0">
              <a:buNone/>
            </a:pPr>
            <a:endParaRPr lang="en-US" sz="1400" dirty="0"/>
          </a:p>
          <a:p>
            <a:pPr marL="0" indent="0">
              <a:buNone/>
            </a:pPr>
            <a:r>
              <a:rPr lang="en-US" sz="1400" dirty="0"/>
              <a:t>We pay our respects to Elders past, present and emerging, for they hold the memories, traditions, culture and hopes of all Aboriginal and Torres Strait Islander peoples across the nation and hope they will walk with us on our journey.</a:t>
            </a:r>
            <a:endParaRPr lang="en-AU" sz="1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6" y="3039209"/>
            <a:ext cx="9144000" cy="1548765"/>
          </a:xfrm>
          <a:prstGeom prst="rect">
            <a:avLst/>
          </a:prstGeom>
        </p:spPr>
      </p:pic>
    </p:spTree>
    <p:extLst>
      <p:ext uri="{BB962C8B-B14F-4D97-AF65-F5344CB8AC3E}">
        <p14:creationId xmlns:p14="http://schemas.microsoft.com/office/powerpoint/2010/main" val="12733108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40306"/>
            <a:ext cx="8712968" cy="857250"/>
          </a:xfrm>
        </p:spPr>
        <p:txBody>
          <a:bodyPr/>
          <a:lstStyle/>
          <a:p>
            <a:r>
              <a:rPr lang="en-AU" sz="1800" dirty="0">
                <a:latin typeface="+mn-lt"/>
              </a:rPr>
              <a:t>Next steps – information for teachers</a:t>
            </a:r>
          </a:p>
        </p:txBody>
      </p:sp>
      <p:sp>
        <p:nvSpPr>
          <p:cNvPr id="3" name="Content Placeholder 2"/>
          <p:cNvSpPr>
            <a:spLocks noGrp="1"/>
          </p:cNvSpPr>
          <p:nvPr>
            <p:ph idx="1"/>
          </p:nvPr>
        </p:nvSpPr>
        <p:spPr>
          <a:xfrm>
            <a:off x="251520" y="932224"/>
            <a:ext cx="8640960" cy="4145944"/>
          </a:xfrm>
        </p:spPr>
        <p:txBody>
          <a:bodyPr>
            <a:normAutofit/>
          </a:bodyPr>
          <a:lstStyle/>
          <a:p>
            <a:pPr marL="257175" indent="-257175">
              <a:spcAft>
                <a:spcPts val="750"/>
              </a:spcAft>
            </a:pPr>
            <a:r>
              <a:rPr lang="en-AU" sz="1200" b="0" dirty="0">
                <a:solidFill>
                  <a:srgbClr val="000000"/>
                </a:solidFill>
              </a:rPr>
              <a:t>Communicate key information impacting on the student’s proficiency and capacity to learn to the appropriate staff.</a:t>
            </a:r>
          </a:p>
          <a:p>
            <a:pPr marL="0" indent="0">
              <a:spcAft>
                <a:spcPts val="750"/>
              </a:spcAft>
              <a:buNone/>
            </a:pPr>
            <a:endParaRPr lang="en-AU" sz="1200" b="0" dirty="0">
              <a:solidFill>
                <a:srgbClr val="000000"/>
              </a:solidFill>
            </a:endParaRPr>
          </a:p>
          <a:p>
            <a:pPr marL="257175" indent="-257175">
              <a:spcAft>
                <a:spcPts val="750"/>
              </a:spcAft>
            </a:pPr>
            <a:r>
              <a:rPr lang="en-AU" sz="1200" b="0" dirty="0">
                <a:solidFill>
                  <a:srgbClr val="000000"/>
                </a:solidFill>
              </a:rPr>
              <a:t>At a minimum this would be the student’s classroom teacher in a primary setting. However, it is important to develop a process that provides the relevant information to all of the student’s teachers, as all teachers have responsibility for supporting the English language learning and welfare as well as the content learning of the student. </a:t>
            </a:r>
          </a:p>
          <a:p>
            <a:pPr marL="257175" indent="-257175">
              <a:spcAft>
                <a:spcPts val="750"/>
              </a:spcAft>
            </a:pPr>
            <a:endParaRPr lang="en-AU" sz="1200" b="0" dirty="0">
              <a:solidFill>
                <a:srgbClr val="000000"/>
              </a:solidFill>
            </a:endParaRPr>
          </a:p>
          <a:p>
            <a:pPr marL="257175" indent="-257175">
              <a:spcAft>
                <a:spcPts val="750"/>
              </a:spcAft>
            </a:pPr>
            <a:r>
              <a:rPr lang="en-AU" sz="1200" b="0" dirty="0">
                <a:solidFill>
                  <a:srgbClr val="000000"/>
                </a:solidFill>
              </a:rPr>
              <a:t>The information gathered during the interview will assist the responsible teacher or teachers to make decisions about which level and pathway is most appropriate for the student.</a:t>
            </a:r>
          </a:p>
          <a:p>
            <a:pPr marL="257175" indent="-257175">
              <a:spcAft>
                <a:spcPts val="750"/>
              </a:spcAft>
            </a:pPr>
            <a:endParaRPr lang="en-AU" sz="1200" b="0" dirty="0">
              <a:solidFill>
                <a:srgbClr val="000000"/>
              </a:solidFill>
            </a:endParaRPr>
          </a:p>
          <a:p>
            <a:pPr marL="257175" indent="-257175">
              <a:spcAft>
                <a:spcPts val="750"/>
              </a:spcAft>
            </a:pPr>
            <a:r>
              <a:rPr lang="en-AU" sz="1200" b="0" dirty="0">
                <a:solidFill>
                  <a:srgbClr val="000000"/>
                </a:solidFill>
              </a:rPr>
              <a:t>Gathering and sharing information is an ongoing process.  </a:t>
            </a:r>
            <a:endParaRPr lang="en-AU" sz="1200" dirty="0">
              <a:solidFill>
                <a:srgbClr val="000000"/>
              </a:solidFill>
            </a:endParaRPr>
          </a:p>
          <a:p>
            <a:pPr marL="257175" indent="-257175">
              <a:spcAft>
                <a:spcPts val="750"/>
              </a:spcAft>
            </a:pPr>
            <a:endParaRPr lang="en-AU" sz="1700" dirty="0">
              <a:solidFill>
                <a:srgbClr val="000000"/>
              </a:solidFill>
            </a:endParaRPr>
          </a:p>
          <a:p>
            <a:pPr marL="257175" indent="-257175"/>
            <a:endParaRPr lang="en-AU" sz="1700" dirty="0">
              <a:solidFill>
                <a:srgbClr val="000000"/>
              </a:solidFill>
            </a:endParaRPr>
          </a:p>
          <a:p>
            <a:pPr lvl="0"/>
            <a:endParaRPr lang="en-AU" dirty="0">
              <a:solidFill>
                <a:srgbClr val="000000"/>
              </a:solidFill>
              <a:latin typeface="Arial" panose="020B0604020202020204" pitchFamily="34" charset="0"/>
            </a:endParaRPr>
          </a:p>
          <a:p>
            <a:pPr marL="257175" indent="-257175"/>
            <a:endParaRPr lang="en-AU" dirty="0"/>
          </a:p>
        </p:txBody>
      </p:sp>
    </p:spTree>
    <p:extLst>
      <p:ext uri="{BB962C8B-B14F-4D97-AF65-F5344CB8AC3E}">
        <p14:creationId xmlns:p14="http://schemas.microsoft.com/office/powerpoint/2010/main" val="20608859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95536" y="627534"/>
            <a:ext cx="8136904" cy="1246535"/>
          </a:xfrm>
        </p:spPr>
        <p:txBody>
          <a:bodyPr/>
          <a:lstStyle/>
          <a:p>
            <a:r>
              <a:rPr lang="en-AU" dirty="0"/>
              <a:t>3. Pathways A and B sample progression </a:t>
            </a:r>
          </a:p>
        </p:txBody>
      </p:sp>
    </p:spTree>
    <p:extLst>
      <p:ext uri="{BB962C8B-B14F-4D97-AF65-F5344CB8AC3E}">
        <p14:creationId xmlns:p14="http://schemas.microsoft.com/office/powerpoint/2010/main" val="234259492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638" y="740610"/>
            <a:ext cx="8460150" cy="504674"/>
          </a:xfrm>
        </p:spPr>
        <p:txBody>
          <a:bodyPr>
            <a:normAutofit fontScale="90000"/>
          </a:bodyPr>
          <a:lstStyle/>
          <a:p>
            <a:r>
              <a:rPr lang="en-AU" dirty="0"/>
              <a:t>EAL Pathways </a:t>
            </a:r>
            <a:r>
              <a:rPr lang="en-US" sz="1800" dirty="0">
                <a:solidFill>
                  <a:srgbClr val="AF272F"/>
                </a:solidFill>
              </a:rPr>
              <a:t/>
            </a:r>
            <a:br>
              <a:rPr lang="en-US" sz="1800" dirty="0">
                <a:solidFill>
                  <a:srgbClr val="AF272F"/>
                </a:solidFill>
              </a:rPr>
            </a:br>
            <a:r>
              <a:rPr lang="en-US" sz="1800" dirty="0">
                <a:solidFill>
                  <a:srgbClr val="AF272F"/>
                </a:solidFill>
              </a:rPr>
              <a:t/>
            </a:r>
            <a:br>
              <a:rPr lang="en-US" sz="1800" dirty="0">
                <a:solidFill>
                  <a:srgbClr val="AF272F"/>
                </a:solidFill>
              </a:rPr>
            </a:br>
            <a:r>
              <a:rPr lang="en-US" sz="1500" dirty="0">
                <a:solidFill>
                  <a:srgbClr val="AF272F"/>
                </a:solidFill>
              </a:rPr>
              <a:t/>
            </a:r>
            <a:br>
              <a:rPr lang="en-US" sz="1500" dirty="0">
                <a:solidFill>
                  <a:srgbClr val="AF272F"/>
                </a:solidFill>
              </a:rPr>
            </a:br>
            <a:r>
              <a:rPr lang="en-US" sz="1500" dirty="0">
                <a:solidFill>
                  <a:srgbClr val="AF272F"/>
                </a:solidFill>
              </a:rPr>
              <a:t/>
            </a:r>
            <a:br>
              <a:rPr lang="en-US" sz="1500" dirty="0">
                <a:solidFill>
                  <a:srgbClr val="AF272F"/>
                </a:solidFill>
              </a:rPr>
            </a:br>
            <a:endParaRPr lang="en-AU" dirty="0"/>
          </a:p>
        </p:txBody>
      </p:sp>
      <p:sp>
        <p:nvSpPr>
          <p:cNvPr id="3" name="Content Placeholder 2"/>
          <p:cNvSpPr>
            <a:spLocks noGrp="1"/>
          </p:cNvSpPr>
          <p:nvPr>
            <p:ph idx="1"/>
          </p:nvPr>
        </p:nvSpPr>
        <p:spPr>
          <a:xfrm>
            <a:off x="323851" y="740610"/>
            <a:ext cx="8577111" cy="3776752"/>
          </a:xfrm>
        </p:spPr>
        <p:txBody>
          <a:bodyPr>
            <a:normAutofit lnSpcReduction="10000"/>
          </a:bodyPr>
          <a:lstStyle/>
          <a:p>
            <a:pPr marL="0" indent="0">
              <a:spcAft>
                <a:spcPts val="750"/>
              </a:spcAft>
              <a:buNone/>
              <a:defRPr/>
            </a:pPr>
            <a:endParaRPr lang="en-AU" sz="1400" b="0" dirty="0">
              <a:solidFill>
                <a:srgbClr val="000000"/>
              </a:solidFill>
              <a:latin typeface="Arial" panose="020B0604020202020204" pitchFamily="34" charset="0"/>
            </a:endParaRPr>
          </a:p>
          <a:p>
            <a:pPr marL="0" indent="0">
              <a:spcAft>
                <a:spcPts val="750"/>
              </a:spcAft>
              <a:buNone/>
              <a:defRPr/>
            </a:pPr>
            <a:endParaRPr lang="en-AU" sz="1400" b="0" dirty="0">
              <a:solidFill>
                <a:srgbClr val="000000"/>
              </a:solidFill>
              <a:latin typeface="Arial" panose="020B0604020202020204" pitchFamily="34" charset="0"/>
            </a:endParaRPr>
          </a:p>
          <a:p>
            <a:pPr marL="0" indent="0">
              <a:spcAft>
                <a:spcPts val="750"/>
              </a:spcAft>
              <a:buNone/>
              <a:defRPr/>
            </a:pPr>
            <a:endParaRPr lang="en-AU" sz="1400" b="0" dirty="0">
              <a:solidFill>
                <a:srgbClr val="000000"/>
              </a:solidFill>
              <a:latin typeface="Arial" panose="020B0604020202020204" pitchFamily="34" charset="0"/>
            </a:endParaRPr>
          </a:p>
          <a:p>
            <a:pPr marL="0" indent="0">
              <a:spcAft>
                <a:spcPts val="750"/>
              </a:spcAft>
              <a:buNone/>
              <a:defRPr/>
            </a:pPr>
            <a:endParaRPr lang="en-AU" sz="1400" b="0" dirty="0">
              <a:solidFill>
                <a:srgbClr val="000000"/>
              </a:solidFill>
              <a:latin typeface="Arial" panose="020B0604020202020204" pitchFamily="34" charset="0"/>
            </a:endParaRPr>
          </a:p>
          <a:p>
            <a:pPr marL="0" indent="0">
              <a:spcAft>
                <a:spcPts val="750"/>
              </a:spcAft>
              <a:buNone/>
              <a:defRPr/>
            </a:pPr>
            <a:endParaRPr lang="en-AU" sz="1400" b="0" dirty="0">
              <a:solidFill>
                <a:srgbClr val="000000"/>
              </a:solidFill>
              <a:latin typeface="Arial" panose="020B0604020202020204" pitchFamily="34" charset="0"/>
            </a:endParaRPr>
          </a:p>
          <a:p>
            <a:pPr marL="0" indent="0">
              <a:spcAft>
                <a:spcPts val="750"/>
              </a:spcAft>
              <a:buNone/>
              <a:defRPr/>
            </a:pPr>
            <a:r>
              <a:rPr lang="en-AU" sz="1400" b="0" dirty="0">
                <a:solidFill>
                  <a:srgbClr val="000000"/>
                </a:solidFill>
                <a:latin typeface="Arial" panose="020B0604020202020204" pitchFamily="34" charset="0"/>
              </a:rPr>
              <a:t>The Victorian Curriculum F-10 EAL pathways are based on ‘immersion points’. </a:t>
            </a:r>
          </a:p>
          <a:p>
            <a:pPr marL="0" indent="0">
              <a:spcAft>
                <a:spcPts val="750"/>
              </a:spcAft>
              <a:buNone/>
              <a:defRPr/>
            </a:pPr>
            <a:endParaRPr lang="en-AU" sz="1400" b="0" dirty="0">
              <a:solidFill>
                <a:srgbClr val="000000"/>
              </a:solidFill>
              <a:latin typeface="Arial" panose="020B0604020202020204" pitchFamily="34" charset="0"/>
            </a:endParaRPr>
          </a:p>
          <a:p>
            <a:pPr marL="0" indent="0">
              <a:spcAft>
                <a:spcPts val="750"/>
              </a:spcAft>
              <a:buNone/>
              <a:defRPr/>
            </a:pPr>
            <a:r>
              <a:rPr lang="en-AU" sz="1400" b="0" dirty="0">
                <a:solidFill>
                  <a:srgbClr val="000000"/>
                </a:solidFill>
                <a:latin typeface="Arial" panose="020B0604020202020204" pitchFamily="34" charset="0"/>
              </a:rPr>
              <a:t>Although there are age-related considerations in determining the most appropriate pathway, schools have some flexibility in making these decisions.</a:t>
            </a:r>
          </a:p>
          <a:p>
            <a:pPr marL="257175" indent="-257175">
              <a:spcAft>
                <a:spcPts val="750"/>
              </a:spcAft>
              <a:defRPr/>
            </a:pPr>
            <a:endParaRPr lang="en-AU" sz="1400" b="0" dirty="0">
              <a:solidFill>
                <a:srgbClr val="000000"/>
              </a:solidFill>
              <a:latin typeface="Arial" panose="020B0604020202020204" pitchFamily="34" charset="0"/>
            </a:endParaRPr>
          </a:p>
          <a:p>
            <a:pPr marL="0" indent="0">
              <a:spcAft>
                <a:spcPts val="750"/>
              </a:spcAft>
              <a:buNone/>
              <a:defRPr/>
            </a:pPr>
            <a:r>
              <a:rPr lang="en-AU" sz="1400" b="0" dirty="0">
                <a:solidFill>
                  <a:schemeClr val="tx2"/>
                </a:solidFill>
              </a:rPr>
              <a:t>The overlap between the pathways (Years 2 to 8) offers schools some flexibility in determining the most appropriate developmental pathway for each EAL student. </a:t>
            </a:r>
          </a:p>
        </p:txBody>
      </p:sp>
      <p:pic>
        <p:nvPicPr>
          <p:cNvPr id="4" name="Picture 3">
            <a:extLst>
              <a:ext uri="{FF2B5EF4-FFF2-40B4-BE49-F238E27FC236}">
                <a16:creationId xmlns:a16="http://schemas.microsoft.com/office/drawing/2014/main" id="{2923628E-24F2-4C89-B546-B6F603DA4499}"/>
              </a:ext>
            </a:extLst>
          </p:cNvPr>
          <p:cNvPicPr>
            <a:picLocks noChangeAspect="1"/>
          </p:cNvPicPr>
          <p:nvPr/>
        </p:nvPicPr>
        <p:blipFill>
          <a:blip r:embed="rId3"/>
          <a:stretch>
            <a:fillRect/>
          </a:stretch>
        </p:blipFill>
        <p:spPr>
          <a:xfrm>
            <a:off x="518797" y="843558"/>
            <a:ext cx="8106405" cy="1238291"/>
          </a:xfrm>
          <a:prstGeom prst="rect">
            <a:avLst/>
          </a:prstGeom>
        </p:spPr>
      </p:pic>
    </p:spTree>
    <p:extLst>
      <p:ext uri="{BB962C8B-B14F-4D97-AF65-F5344CB8AC3E}">
        <p14:creationId xmlns:p14="http://schemas.microsoft.com/office/powerpoint/2010/main" val="41794788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974" y="279099"/>
            <a:ext cx="8510027" cy="591250"/>
          </a:xfrm>
        </p:spPr>
        <p:txBody>
          <a:bodyPr>
            <a:normAutofit fontScale="90000"/>
          </a:bodyPr>
          <a:lstStyle/>
          <a:p>
            <a:pPr lvl="0">
              <a:lnSpc>
                <a:spcPct val="100000"/>
              </a:lnSpc>
            </a:pPr>
            <a:r>
              <a:rPr lang="en-US" sz="2100" dirty="0"/>
              <a:t>What do the levels in Pathway A mean? </a:t>
            </a:r>
            <a:r>
              <a:rPr lang="en-US" dirty="0"/>
              <a:t/>
            </a:r>
            <a:br>
              <a:rPr lang="en-US" dirty="0"/>
            </a:br>
            <a:r>
              <a:rPr lang="en-US" sz="1350" dirty="0"/>
              <a:t>EAL Pathway A: early immersion (Foundation to Year 2) </a:t>
            </a:r>
            <a:endParaRPr lang="en-US" sz="1500" dirty="0"/>
          </a:p>
        </p:txBody>
      </p:sp>
      <p:sp>
        <p:nvSpPr>
          <p:cNvPr id="4" name="Content Placeholder 2"/>
          <p:cNvSpPr>
            <a:spLocks noGrp="1"/>
          </p:cNvSpPr>
          <p:nvPr>
            <p:ph idx="1"/>
          </p:nvPr>
        </p:nvSpPr>
        <p:spPr>
          <a:xfrm>
            <a:off x="273974" y="869233"/>
            <a:ext cx="8461374" cy="3690506"/>
          </a:xfrm>
        </p:spPr>
        <p:txBody>
          <a:bodyPr>
            <a:normAutofit/>
          </a:bodyPr>
          <a:lstStyle/>
          <a:p>
            <a:pPr marL="0" indent="-19050">
              <a:buNone/>
            </a:pPr>
            <a:r>
              <a:rPr lang="en-US" sz="1500" b="0" dirty="0">
                <a:solidFill>
                  <a:schemeClr val="tx2"/>
                </a:solidFill>
              </a:rPr>
              <a:t>EAL learners at Pathway A:</a:t>
            </a:r>
          </a:p>
          <a:p>
            <a:pPr marL="214313" indent="-214313"/>
            <a:r>
              <a:rPr lang="en-AU" sz="1200" b="0" dirty="0">
                <a:solidFill>
                  <a:schemeClr val="tx2"/>
                </a:solidFill>
              </a:rPr>
              <a:t>are in the early years of their lives and are still exploring the world through concrete experiences  </a:t>
            </a:r>
          </a:p>
          <a:p>
            <a:pPr marL="214313" indent="-214313"/>
            <a:r>
              <a:rPr lang="en-AU" sz="1200" b="0" dirty="0">
                <a:solidFill>
                  <a:schemeClr val="tx2"/>
                </a:solidFill>
              </a:rPr>
              <a:t>typically develop their language and literacy skills through experiences in the school context</a:t>
            </a:r>
          </a:p>
          <a:p>
            <a:pPr marL="214313" indent="-214313"/>
            <a:r>
              <a:rPr lang="en-AU" sz="1200" b="0" dirty="0">
                <a:solidFill>
                  <a:schemeClr val="tx2"/>
                </a:solidFill>
              </a:rPr>
              <a:t>may have some experience of informal prior learning or preschool in Australia or overseas </a:t>
            </a:r>
          </a:p>
          <a:p>
            <a:pPr marL="214313" indent="-214313"/>
            <a:r>
              <a:rPr lang="en-AU" sz="1200" b="0" dirty="0">
                <a:solidFill>
                  <a:schemeClr val="tx2"/>
                </a:solidFill>
              </a:rPr>
              <a:t>may have some experience of formal learning in their home language or other languages</a:t>
            </a:r>
          </a:p>
          <a:p>
            <a:pPr marL="214313" indent="-214313"/>
            <a:r>
              <a:rPr lang="en-AU" sz="1200" b="0" dirty="0">
                <a:solidFill>
                  <a:schemeClr val="tx2"/>
                </a:solidFill>
              </a:rPr>
              <a:t>are able to interact and communicate using known languages and non-verbal language.  </a:t>
            </a:r>
          </a:p>
          <a:p>
            <a:pPr marL="457200" lvl="1" indent="0">
              <a:buNone/>
            </a:pPr>
            <a:endParaRPr lang="en-US" dirty="0">
              <a:solidFill>
                <a:schemeClr val="tx2"/>
              </a:solidFill>
            </a:endParaRPr>
          </a:p>
          <a:p>
            <a:pPr marL="0" indent="-19050">
              <a:buNone/>
            </a:pPr>
            <a:r>
              <a:rPr lang="en-US" sz="1500" b="0" dirty="0">
                <a:solidFill>
                  <a:schemeClr val="tx2"/>
                </a:solidFill>
              </a:rPr>
              <a:t>Two levels of language learning in EAL Pathway A: </a:t>
            </a:r>
          </a:p>
          <a:p>
            <a:pPr marL="214313" lvl="1" indent="-214313">
              <a:buFont typeface="Arial" panose="020B0604020202020204" pitchFamily="34" charset="0"/>
              <a:buChar char="•"/>
            </a:pPr>
            <a:r>
              <a:rPr lang="en-US" sz="1200" dirty="0">
                <a:solidFill>
                  <a:schemeClr val="tx2"/>
                </a:solidFill>
              </a:rPr>
              <a:t>A1 – little or no experience of literacy in English</a:t>
            </a:r>
          </a:p>
          <a:p>
            <a:pPr marL="214313" lvl="1" indent="-214313">
              <a:buFont typeface="Arial" panose="020B0604020202020204" pitchFamily="34" charset="0"/>
              <a:buChar char="•"/>
            </a:pPr>
            <a:r>
              <a:rPr lang="en-US" sz="1200" dirty="0">
                <a:solidFill>
                  <a:schemeClr val="tx2"/>
                </a:solidFill>
              </a:rPr>
              <a:t>A2 – emerging/consolidating levels of English proficiency </a:t>
            </a:r>
          </a:p>
          <a:p>
            <a:pPr marL="0" indent="-19050">
              <a:buNone/>
            </a:pPr>
            <a:endParaRPr lang="en-AU" sz="1200" b="0" dirty="0">
              <a:solidFill>
                <a:schemeClr val="tx2"/>
              </a:solidFill>
            </a:endParaRPr>
          </a:p>
          <a:p>
            <a:pPr marL="0" indent="-19050">
              <a:buNone/>
            </a:pPr>
            <a:r>
              <a:rPr lang="en-AU" sz="1200" b="0" dirty="0">
                <a:solidFill>
                  <a:schemeClr val="tx2"/>
                </a:solidFill>
              </a:rPr>
              <a:t>Generally students who enter Foundation are pre-literate, regardless of their language background, and hence there is no Level AL. EAL students who enter Foundation with minimal literacy in other languages will begin their early immersion in English at Level A1.</a:t>
            </a:r>
            <a:endParaRPr lang="en-US" sz="1200" b="0" dirty="0">
              <a:solidFill>
                <a:schemeClr val="tx2"/>
              </a:solidFill>
            </a:endParaRPr>
          </a:p>
          <a:p>
            <a:pPr lvl="1"/>
            <a:endParaRPr lang="en-US" dirty="0">
              <a:solidFill>
                <a:schemeClr val="tx2"/>
              </a:solidFill>
            </a:endParaRPr>
          </a:p>
          <a:p>
            <a:endParaRPr lang="en-AU" sz="1050" dirty="0">
              <a:solidFill>
                <a:schemeClr val="tx2"/>
              </a:solidFill>
            </a:endParaRPr>
          </a:p>
          <a:p>
            <a:pPr lvl="1"/>
            <a:endParaRPr lang="en-US" dirty="0">
              <a:solidFill>
                <a:schemeClr val="tx2"/>
              </a:solidFill>
            </a:endParaRPr>
          </a:p>
        </p:txBody>
      </p:sp>
    </p:spTree>
    <p:extLst>
      <p:ext uri="{BB962C8B-B14F-4D97-AF65-F5344CB8AC3E}">
        <p14:creationId xmlns:p14="http://schemas.microsoft.com/office/powerpoint/2010/main" val="1113368547"/>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974" y="279099"/>
            <a:ext cx="8510027" cy="591250"/>
          </a:xfrm>
        </p:spPr>
        <p:txBody>
          <a:bodyPr>
            <a:normAutofit fontScale="90000"/>
          </a:bodyPr>
          <a:lstStyle/>
          <a:p>
            <a:pPr lvl="0">
              <a:lnSpc>
                <a:spcPct val="100000"/>
              </a:lnSpc>
            </a:pPr>
            <a:r>
              <a:rPr lang="en-US" sz="2100" dirty="0"/>
              <a:t>What do the levels in Pathway B mean? </a:t>
            </a:r>
            <a:r>
              <a:rPr lang="en-US" sz="1350" dirty="0"/>
              <a:t/>
            </a:r>
            <a:br>
              <a:rPr lang="en-US" sz="1350" dirty="0"/>
            </a:br>
            <a:r>
              <a:rPr lang="en-US" sz="1350" dirty="0"/>
              <a:t>EAL Pathway B: mid immersion (Years 2 to 8) </a:t>
            </a:r>
          </a:p>
        </p:txBody>
      </p:sp>
      <p:sp>
        <p:nvSpPr>
          <p:cNvPr id="4" name="Content Placeholder 2"/>
          <p:cNvSpPr>
            <a:spLocks noGrp="1"/>
          </p:cNvSpPr>
          <p:nvPr>
            <p:ph idx="1"/>
          </p:nvPr>
        </p:nvSpPr>
        <p:spPr>
          <a:xfrm>
            <a:off x="273974" y="715391"/>
            <a:ext cx="8461374" cy="3929842"/>
          </a:xfrm>
        </p:spPr>
        <p:txBody>
          <a:bodyPr>
            <a:normAutofit fontScale="55000" lnSpcReduction="20000"/>
          </a:bodyPr>
          <a:lstStyle/>
          <a:p>
            <a:pPr lvl="1"/>
            <a:endParaRPr lang="en-US" sz="2200" dirty="0">
              <a:solidFill>
                <a:schemeClr val="tx2"/>
              </a:solidFill>
            </a:endParaRPr>
          </a:p>
          <a:p>
            <a:pPr marL="0" indent="-19050">
              <a:buNone/>
            </a:pPr>
            <a:r>
              <a:rPr lang="en-US" sz="2200" b="0" dirty="0">
                <a:solidFill>
                  <a:schemeClr val="tx2"/>
                </a:solidFill>
              </a:rPr>
              <a:t>EAL learners at Pathway B:</a:t>
            </a:r>
          </a:p>
          <a:p>
            <a:pPr marL="214313" indent="-214313"/>
            <a:r>
              <a:rPr lang="en-AU" sz="2200" b="0" dirty="0">
                <a:solidFill>
                  <a:schemeClr val="tx2"/>
                </a:solidFill>
              </a:rPr>
              <a:t>have approximately seven to 13 years of life experiences, and have developed some understanding of the world</a:t>
            </a:r>
          </a:p>
          <a:p>
            <a:pPr marL="214313" indent="-214313"/>
            <a:r>
              <a:rPr lang="en-AU" sz="2200" b="0" dirty="0">
                <a:solidFill>
                  <a:schemeClr val="tx2"/>
                </a:solidFill>
              </a:rPr>
              <a:t>may have some experience of informal learning in their home language or other languages</a:t>
            </a:r>
          </a:p>
          <a:p>
            <a:pPr marL="214313" indent="-214313"/>
            <a:r>
              <a:rPr lang="en-AU" sz="2200" b="0" dirty="0">
                <a:solidFill>
                  <a:schemeClr val="tx2"/>
                </a:solidFill>
              </a:rPr>
              <a:t>may not have experienced formal schooling in any language </a:t>
            </a:r>
          </a:p>
          <a:p>
            <a:pPr marL="214313" indent="-214313"/>
            <a:r>
              <a:rPr lang="en-AU" sz="2200" b="0" dirty="0">
                <a:solidFill>
                  <a:schemeClr val="tx2"/>
                </a:solidFill>
              </a:rPr>
              <a:t>may have experienced formal learning (in home language or other languages) that is equivalent to their English-speaking peers</a:t>
            </a:r>
          </a:p>
          <a:p>
            <a:pPr marL="214313" indent="-214313"/>
            <a:r>
              <a:rPr lang="en-AU" sz="2200" b="0" dirty="0">
                <a:solidFill>
                  <a:schemeClr val="tx2"/>
                </a:solidFill>
              </a:rPr>
              <a:t>have experience of the social use of at least one language, which they can use as they learn English at school. </a:t>
            </a:r>
          </a:p>
          <a:p>
            <a:pPr lvl="1"/>
            <a:endParaRPr lang="en-US" sz="2200" dirty="0">
              <a:solidFill>
                <a:schemeClr val="tx2"/>
              </a:solidFill>
            </a:endParaRPr>
          </a:p>
          <a:p>
            <a:pPr marL="0" indent="-19050">
              <a:buNone/>
            </a:pPr>
            <a:r>
              <a:rPr lang="en-US" sz="2200" b="0" dirty="0">
                <a:solidFill>
                  <a:schemeClr val="tx2"/>
                </a:solidFill>
              </a:rPr>
              <a:t>Four levels of language learning: </a:t>
            </a:r>
          </a:p>
          <a:p>
            <a:pPr marL="214313" lvl="1" indent="-214313">
              <a:buFont typeface="Arial" panose="020B0604020202020204" pitchFamily="34" charset="0"/>
              <a:buChar char="•"/>
            </a:pPr>
            <a:r>
              <a:rPr lang="en-US" sz="2200" dirty="0">
                <a:solidFill>
                  <a:schemeClr val="tx2"/>
                </a:solidFill>
              </a:rPr>
              <a:t>BL – </a:t>
            </a:r>
            <a:r>
              <a:rPr lang="en-US" sz="2200" dirty="0"/>
              <a:t>no or limited prior formal learning and no or limited levels of literacy in English and first language</a:t>
            </a:r>
            <a:endParaRPr lang="en-US" sz="2200" dirty="0">
              <a:solidFill>
                <a:schemeClr val="tx2"/>
              </a:solidFill>
            </a:endParaRPr>
          </a:p>
          <a:p>
            <a:pPr marL="214313" lvl="1" indent="-214313">
              <a:buFont typeface="Arial" panose="020B0604020202020204" pitchFamily="34" charset="0"/>
              <a:buChar char="•"/>
            </a:pPr>
            <a:r>
              <a:rPr lang="en-US" sz="2200" dirty="0">
                <a:solidFill>
                  <a:schemeClr val="tx2"/>
                </a:solidFill>
              </a:rPr>
              <a:t>B1 – with prior experience of formal learning, beginner levels of English proficiency </a:t>
            </a:r>
          </a:p>
          <a:p>
            <a:pPr marL="214313" lvl="1" indent="-214313">
              <a:buFont typeface="Arial" panose="020B0604020202020204" pitchFamily="34" charset="0"/>
              <a:buChar char="•"/>
            </a:pPr>
            <a:r>
              <a:rPr lang="en-US" sz="2200" dirty="0">
                <a:solidFill>
                  <a:schemeClr val="tx2"/>
                </a:solidFill>
              </a:rPr>
              <a:t>B2 – with prior experience of formal learning, emerging levels of English proficiency </a:t>
            </a:r>
          </a:p>
          <a:p>
            <a:pPr marL="214313" lvl="1" indent="-214313">
              <a:buFont typeface="Arial" panose="020B0604020202020204" pitchFamily="34" charset="0"/>
              <a:buChar char="•"/>
            </a:pPr>
            <a:r>
              <a:rPr lang="en-US" sz="2200" dirty="0">
                <a:solidFill>
                  <a:schemeClr val="tx2"/>
                </a:solidFill>
              </a:rPr>
              <a:t>B3 – with prior experience of formal learning, consolidating levels of English proficiency </a:t>
            </a:r>
          </a:p>
          <a:p>
            <a:pPr marL="214313" lvl="1" indent="-214313">
              <a:buFont typeface="Arial" panose="020B0604020202020204" pitchFamily="34" charset="0"/>
              <a:buChar char="•"/>
            </a:pPr>
            <a:endParaRPr lang="en-US" sz="2200" dirty="0">
              <a:solidFill>
                <a:schemeClr val="tx2"/>
              </a:solidFill>
            </a:endParaRPr>
          </a:p>
          <a:p>
            <a:pPr marL="0" indent="-19050">
              <a:buNone/>
            </a:pPr>
            <a:r>
              <a:rPr lang="en-AU" sz="2200" b="0" dirty="0">
                <a:solidFill>
                  <a:schemeClr val="tx2"/>
                </a:solidFill>
              </a:rPr>
              <a:t>EAL learners without prior formal learning and with minimal home language literacy experience will begin this pathway at Level BL. </a:t>
            </a:r>
          </a:p>
          <a:p>
            <a:pPr marL="0" indent="-19050">
              <a:buNone/>
            </a:pPr>
            <a:endParaRPr lang="en-AU" sz="2200" b="0" dirty="0">
              <a:solidFill>
                <a:schemeClr val="tx2"/>
              </a:solidFill>
            </a:endParaRPr>
          </a:p>
          <a:p>
            <a:pPr marL="0" indent="-19050">
              <a:buNone/>
            </a:pPr>
            <a:r>
              <a:rPr lang="en-AU" sz="2200" b="0" dirty="0">
                <a:solidFill>
                  <a:schemeClr val="tx2"/>
                </a:solidFill>
              </a:rPr>
              <a:t>Depending on their proficiency in English, learners with prior experience of formal learning may begin Pathway B at any other level.</a:t>
            </a:r>
          </a:p>
          <a:p>
            <a:pPr marL="0" indent="-19050">
              <a:buNone/>
            </a:pPr>
            <a:endParaRPr lang="en-AU" sz="2200" b="0" dirty="0">
              <a:solidFill>
                <a:schemeClr val="tx2"/>
              </a:solidFill>
            </a:endParaRPr>
          </a:p>
          <a:p>
            <a:pPr lvl="1"/>
            <a:endParaRPr lang="en-US" dirty="0">
              <a:solidFill>
                <a:schemeClr val="tx2"/>
              </a:solidFill>
            </a:endParaRPr>
          </a:p>
        </p:txBody>
      </p:sp>
    </p:spTree>
    <p:extLst>
      <p:ext uri="{BB962C8B-B14F-4D97-AF65-F5344CB8AC3E}">
        <p14:creationId xmlns:p14="http://schemas.microsoft.com/office/powerpoint/2010/main" val="382095086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771550"/>
            <a:ext cx="8460150" cy="504674"/>
          </a:xfrm>
        </p:spPr>
        <p:txBody>
          <a:bodyPr>
            <a:normAutofit fontScale="90000"/>
          </a:bodyPr>
          <a:lstStyle/>
          <a:p>
            <a:r>
              <a:rPr lang="en-AU" dirty="0"/>
              <a:t>EAL Pathways </a:t>
            </a:r>
            <a:r>
              <a:rPr lang="en-US" sz="1800" dirty="0">
                <a:solidFill>
                  <a:srgbClr val="AF272F"/>
                </a:solidFill>
              </a:rPr>
              <a:t/>
            </a:r>
            <a:br>
              <a:rPr lang="en-US" sz="1800" dirty="0">
                <a:solidFill>
                  <a:srgbClr val="AF272F"/>
                </a:solidFill>
              </a:rPr>
            </a:br>
            <a:r>
              <a:rPr lang="en-US" sz="1800" dirty="0">
                <a:solidFill>
                  <a:srgbClr val="AF272F"/>
                </a:solidFill>
              </a:rPr>
              <a:t/>
            </a:r>
            <a:br>
              <a:rPr lang="en-US" sz="1800" dirty="0">
                <a:solidFill>
                  <a:srgbClr val="AF272F"/>
                </a:solidFill>
              </a:rPr>
            </a:br>
            <a:r>
              <a:rPr lang="en-US" sz="1500" dirty="0">
                <a:solidFill>
                  <a:srgbClr val="AF272F"/>
                </a:solidFill>
              </a:rPr>
              <a:t/>
            </a:r>
            <a:br>
              <a:rPr lang="en-US" sz="1500" dirty="0">
                <a:solidFill>
                  <a:srgbClr val="AF272F"/>
                </a:solidFill>
              </a:rPr>
            </a:br>
            <a:r>
              <a:rPr lang="en-US" sz="1500" dirty="0">
                <a:solidFill>
                  <a:srgbClr val="AF272F"/>
                </a:solidFill>
              </a:rPr>
              <a:t/>
            </a:r>
            <a:br>
              <a:rPr lang="en-US" sz="1500" dirty="0">
                <a:solidFill>
                  <a:srgbClr val="AF272F"/>
                </a:solidFill>
              </a:rPr>
            </a:br>
            <a:endParaRPr lang="en-AU" dirty="0"/>
          </a:p>
        </p:txBody>
      </p:sp>
      <p:pic>
        <p:nvPicPr>
          <p:cNvPr id="6" name="Picture 5">
            <a:extLst>
              <a:ext uri="{FF2B5EF4-FFF2-40B4-BE49-F238E27FC236}">
                <a16:creationId xmlns:a16="http://schemas.microsoft.com/office/drawing/2014/main" id="{D99BCC2D-3656-4138-9951-B81F8ADAEE1D}"/>
              </a:ext>
            </a:extLst>
          </p:cNvPr>
          <p:cNvPicPr>
            <a:picLocks noChangeAspect="1"/>
          </p:cNvPicPr>
          <p:nvPr/>
        </p:nvPicPr>
        <p:blipFill>
          <a:blip r:embed="rId3"/>
          <a:stretch>
            <a:fillRect/>
          </a:stretch>
        </p:blipFill>
        <p:spPr>
          <a:xfrm>
            <a:off x="3275855" y="195486"/>
            <a:ext cx="5657235" cy="4322737"/>
          </a:xfrm>
          <a:prstGeom prst="rect">
            <a:avLst/>
          </a:prstGeom>
        </p:spPr>
      </p:pic>
    </p:spTree>
    <p:extLst>
      <p:ext uri="{BB962C8B-B14F-4D97-AF65-F5344CB8AC3E}">
        <p14:creationId xmlns:p14="http://schemas.microsoft.com/office/powerpoint/2010/main" val="22491412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social media post&#10;&#10;Description automatically generated">
            <a:extLst>
              <a:ext uri="{FF2B5EF4-FFF2-40B4-BE49-F238E27FC236}">
                <a16:creationId xmlns:a16="http://schemas.microsoft.com/office/drawing/2014/main" id="{DF6D6A9B-E32A-42B8-A29A-D238E119737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31426" y="647775"/>
            <a:ext cx="5481148" cy="3847950"/>
          </a:xfrm>
        </p:spPr>
      </p:pic>
      <p:sp>
        <p:nvSpPr>
          <p:cNvPr id="6" name="Title 1">
            <a:extLst>
              <a:ext uri="{FF2B5EF4-FFF2-40B4-BE49-F238E27FC236}">
                <a16:creationId xmlns:a16="http://schemas.microsoft.com/office/drawing/2014/main" id="{9892DA49-FBC1-45A9-A182-7F32FDD361FC}"/>
              </a:ext>
            </a:extLst>
          </p:cNvPr>
          <p:cNvSpPr>
            <a:spLocks noGrp="1"/>
          </p:cNvSpPr>
          <p:nvPr>
            <p:ph type="title"/>
          </p:nvPr>
        </p:nvSpPr>
        <p:spPr>
          <a:xfrm>
            <a:off x="316986" y="123478"/>
            <a:ext cx="8510027" cy="591250"/>
          </a:xfrm>
        </p:spPr>
        <p:txBody>
          <a:bodyPr>
            <a:normAutofit/>
          </a:bodyPr>
          <a:lstStyle/>
          <a:p>
            <a:pPr lvl="0">
              <a:lnSpc>
                <a:spcPct val="100000"/>
              </a:lnSpc>
            </a:pPr>
            <a:r>
              <a:rPr lang="en-US" sz="2100" dirty="0"/>
              <a:t>Pathway A sample progression </a:t>
            </a:r>
            <a:endParaRPr lang="en-US" sz="1500" dirty="0"/>
          </a:p>
        </p:txBody>
      </p:sp>
      <p:sp>
        <p:nvSpPr>
          <p:cNvPr id="7" name="TextBox 6">
            <a:extLst>
              <a:ext uri="{FF2B5EF4-FFF2-40B4-BE49-F238E27FC236}">
                <a16:creationId xmlns:a16="http://schemas.microsoft.com/office/drawing/2014/main" id="{B1455CBF-BB66-4D7C-B44A-074D6FEA7B0F}"/>
              </a:ext>
            </a:extLst>
          </p:cNvPr>
          <p:cNvSpPr txBox="1"/>
          <p:nvPr/>
        </p:nvSpPr>
        <p:spPr>
          <a:xfrm>
            <a:off x="736546" y="1617978"/>
            <a:ext cx="1514440" cy="338554"/>
          </a:xfrm>
          <a:prstGeom prst="rect">
            <a:avLst/>
          </a:prstGeom>
          <a:solidFill>
            <a:srgbClr val="FF0000">
              <a:alpha val="50000"/>
            </a:srgbClr>
          </a:solidFill>
          <a:effectLst>
            <a:softEdge rad="63500"/>
          </a:effectLst>
        </p:spPr>
        <p:txBody>
          <a:bodyPr wrap="square" rtlCol="0">
            <a:spAutoFit/>
          </a:bodyPr>
          <a:lstStyle/>
          <a:p>
            <a:r>
              <a:rPr lang="en-US" sz="800" dirty="0">
                <a:latin typeface="+mn-lt"/>
              </a:rPr>
              <a:t>Primary </a:t>
            </a:r>
            <a:r>
              <a:rPr lang="en-US" sz="800" dirty="0" err="1">
                <a:latin typeface="+mn-lt"/>
              </a:rPr>
              <a:t>carers</a:t>
            </a:r>
            <a:r>
              <a:rPr lang="en-US" sz="800" dirty="0">
                <a:latin typeface="+mn-lt"/>
              </a:rPr>
              <a:t> did not move to Australia with child. </a:t>
            </a:r>
            <a:endParaRPr lang="en-AU" sz="800" dirty="0">
              <a:latin typeface="+mn-lt"/>
            </a:endParaRPr>
          </a:p>
        </p:txBody>
      </p:sp>
      <p:sp>
        <p:nvSpPr>
          <p:cNvPr id="8" name="TextBox 7">
            <a:extLst>
              <a:ext uri="{FF2B5EF4-FFF2-40B4-BE49-F238E27FC236}">
                <a16:creationId xmlns:a16="http://schemas.microsoft.com/office/drawing/2014/main" id="{665D51BD-54DD-4F77-B2F6-C37E14D6D47C}"/>
              </a:ext>
            </a:extLst>
          </p:cNvPr>
          <p:cNvSpPr txBox="1"/>
          <p:nvPr/>
        </p:nvSpPr>
        <p:spPr>
          <a:xfrm>
            <a:off x="750323" y="1940024"/>
            <a:ext cx="1375450" cy="338554"/>
          </a:xfrm>
          <a:prstGeom prst="rect">
            <a:avLst/>
          </a:prstGeom>
          <a:solidFill>
            <a:srgbClr val="FF0000">
              <a:alpha val="50000"/>
            </a:srgbClr>
          </a:solidFill>
          <a:effectLst>
            <a:softEdge rad="63500"/>
          </a:effectLst>
        </p:spPr>
        <p:txBody>
          <a:bodyPr wrap="square" rtlCol="0">
            <a:spAutoFit/>
          </a:bodyPr>
          <a:lstStyle/>
          <a:p>
            <a:r>
              <a:rPr lang="en-US" sz="800" dirty="0">
                <a:latin typeface="+mn-lt"/>
              </a:rPr>
              <a:t>Some literacy skills in first language. </a:t>
            </a:r>
            <a:endParaRPr lang="en-AU" sz="800" dirty="0">
              <a:latin typeface="+mn-lt"/>
            </a:endParaRPr>
          </a:p>
        </p:txBody>
      </p:sp>
      <p:sp>
        <p:nvSpPr>
          <p:cNvPr id="9" name="TextBox 8">
            <a:extLst>
              <a:ext uri="{FF2B5EF4-FFF2-40B4-BE49-F238E27FC236}">
                <a16:creationId xmlns:a16="http://schemas.microsoft.com/office/drawing/2014/main" id="{9BD4C3E2-AEFF-4D44-96FE-328E43B54D85}"/>
              </a:ext>
            </a:extLst>
          </p:cNvPr>
          <p:cNvSpPr txBox="1"/>
          <p:nvPr/>
        </p:nvSpPr>
        <p:spPr>
          <a:xfrm>
            <a:off x="7262526" y="2859782"/>
            <a:ext cx="1440160" cy="461665"/>
          </a:xfrm>
          <a:prstGeom prst="rect">
            <a:avLst/>
          </a:prstGeom>
          <a:solidFill>
            <a:srgbClr val="FFC000">
              <a:alpha val="50000"/>
            </a:srgbClr>
          </a:solidFill>
          <a:effectLst>
            <a:softEdge rad="63500"/>
          </a:effectLst>
        </p:spPr>
        <p:txBody>
          <a:bodyPr wrap="square" rtlCol="0">
            <a:spAutoFit/>
          </a:bodyPr>
          <a:lstStyle/>
          <a:p>
            <a:r>
              <a:rPr lang="en-US" sz="800" dirty="0">
                <a:latin typeface="+mn-lt"/>
              </a:rPr>
              <a:t>Ongoing arrangements at home that could impact learning. </a:t>
            </a:r>
            <a:endParaRPr lang="en-AU" sz="800" dirty="0">
              <a:latin typeface="+mn-lt"/>
            </a:endParaRPr>
          </a:p>
        </p:txBody>
      </p:sp>
      <p:sp>
        <p:nvSpPr>
          <p:cNvPr id="10" name="TextBox 9">
            <a:extLst>
              <a:ext uri="{FF2B5EF4-FFF2-40B4-BE49-F238E27FC236}">
                <a16:creationId xmlns:a16="http://schemas.microsoft.com/office/drawing/2014/main" id="{2E89935E-4259-42FD-9E7A-7F77C7D9D6D4}"/>
              </a:ext>
            </a:extLst>
          </p:cNvPr>
          <p:cNvSpPr txBox="1"/>
          <p:nvPr/>
        </p:nvSpPr>
        <p:spPr>
          <a:xfrm>
            <a:off x="7272560" y="2571750"/>
            <a:ext cx="1302686" cy="338554"/>
          </a:xfrm>
          <a:prstGeom prst="rect">
            <a:avLst/>
          </a:prstGeom>
          <a:solidFill>
            <a:srgbClr val="FFC000">
              <a:alpha val="50000"/>
            </a:srgbClr>
          </a:solidFill>
          <a:effectLst>
            <a:softEdge rad="63500"/>
          </a:effectLst>
        </p:spPr>
        <p:txBody>
          <a:bodyPr wrap="square" rtlCol="0">
            <a:spAutoFit/>
          </a:bodyPr>
          <a:lstStyle/>
          <a:p>
            <a:r>
              <a:rPr lang="en-US" sz="800" dirty="0">
                <a:latin typeface="+mn-lt"/>
              </a:rPr>
              <a:t>Ongoing development of L1. </a:t>
            </a:r>
            <a:endParaRPr lang="en-AU" sz="800" dirty="0">
              <a:latin typeface="+mn-lt"/>
            </a:endParaRPr>
          </a:p>
        </p:txBody>
      </p:sp>
      <p:sp>
        <p:nvSpPr>
          <p:cNvPr id="11" name="TextBox 10">
            <a:extLst>
              <a:ext uri="{FF2B5EF4-FFF2-40B4-BE49-F238E27FC236}">
                <a16:creationId xmlns:a16="http://schemas.microsoft.com/office/drawing/2014/main" id="{4817EC42-4B92-47FE-9894-C146E36185F5}"/>
              </a:ext>
            </a:extLst>
          </p:cNvPr>
          <p:cNvSpPr txBox="1"/>
          <p:nvPr/>
        </p:nvSpPr>
        <p:spPr>
          <a:xfrm>
            <a:off x="345391" y="2686893"/>
            <a:ext cx="1489508" cy="338554"/>
          </a:xfrm>
          <a:prstGeom prst="rect">
            <a:avLst/>
          </a:prstGeom>
          <a:solidFill>
            <a:srgbClr val="92D050">
              <a:alpha val="50000"/>
            </a:srgbClr>
          </a:solidFill>
          <a:effectLst>
            <a:softEdge rad="63500"/>
          </a:effectLst>
        </p:spPr>
        <p:txBody>
          <a:bodyPr wrap="square" rtlCol="0">
            <a:spAutoFit/>
          </a:bodyPr>
          <a:lstStyle/>
          <a:p>
            <a:r>
              <a:rPr lang="en-US" sz="800" dirty="0">
                <a:latin typeface="+mn-lt"/>
              </a:rPr>
              <a:t>Changes in home situation that could impact learning. </a:t>
            </a:r>
            <a:endParaRPr lang="en-AU" sz="800" dirty="0">
              <a:latin typeface="+mn-lt"/>
            </a:endParaRPr>
          </a:p>
        </p:txBody>
      </p:sp>
      <p:sp>
        <p:nvSpPr>
          <p:cNvPr id="15" name="TextBox 14">
            <a:extLst>
              <a:ext uri="{FF2B5EF4-FFF2-40B4-BE49-F238E27FC236}">
                <a16:creationId xmlns:a16="http://schemas.microsoft.com/office/drawing/2014/main" id="{8ACD1905-34FE-4621-A791-E5DCDC6B09AE}"/>
              </a:ext>
            </a:extLst>
          </p:cNvPr>
          <p:cNvSpPr txBox="1"/>
          <p:nvPr/>
        </p:nvSpPr>
        <p:spPr>
          <a:xfrm>
            <a:off x="2044502" y="2643758"/>
            <a:ext cx="1656184" cy="504056"/>
          </a:xfrm>
          <a:prstGeom prst="rect">
            <a:avLst/>
          </a:prstGeom>
          <a:noFill/>
          <a:ln w="76200">
            <a:solidFill>
              <a:srgbClr val="8DC63F"/>
            </a:solidFill>
          </a:ln>
          <a:effectLst>
            <a:softEdge rad="31750"/>
          </a:effectLst>
        </p:spPr>
        <p:txBody>
          <a:bodyPr wrap="square" rtlCol="0">
            <a:spAutoFit/>
          </a:bodyPr>
          <a:lstStyle/>
          <a:p>
            <a:endParaRPr lang="en-AU" dirty="0"/>
          </a:p>
        </p:txBody>
      </p:sp>
      <p:sp>
        <p:nvSpPr>
          <p:cNvPr id="14" name="TextBox 13">
            <a:extLst>
              <a:ext uri="{FF2B5EF4-FFF2-40B4-BE49-F238E27FC236}">
                <a16:creationId xmlns:a16="http://schemas.microsoft.com/office/drawing/2014/main" id="{A39606B3-1318-4593-BCEC-0BAB8A52BB53}"/>
              </a:ext>
            </a:extLst>
          </p:cNvPr>
          <p:cNvSpPr txBox="1"/>
          <p:nvPr/>
        </p:nvSpPr>
        <p:spPr>
          <a:xfrm>
            <a:off x="2354148" y="1625526"/>
            <a:ext cx="2721908" cy="504056"/>
          </a:xfrm>
          <a:prstGeom prst="rect">
            <a:avLst/>
          </a:prstGeom>
          <a:noFill/>
          <a:ln w="76200">
            <a:solidFill>
              <a:srgbClr val="FF0000"/>
            </a:solidFill>
          </a:ln>
          <a:effectLst>
            <a:softEdge rad="31750"/>
          </a:effectLst>
        </p:spPr>
        <p:txBody>
          <a:bodyPr wrap="square" rtlCol="0">
            <a:spAutoFit/>
          </a:bodyPr>
          <a:lstStyle/>
          <a:p>
            <a:endParaRPr lang="en-AU" dirty="0"/>
          </a:p>
        </p:txBody>
      </p:sp>
      <p:sp>
        <p:nvSpPr>
          <p:cNvPr id="16" name="TextBox 15">
            <a:extLst>
              <a:ext uri="{FF2B5EF4-FFF2-40B4-BE49-F238E27FC236}">
                <a16:creationId xmlns:a16="http://schemas.microsoft.com/office/drawing/2014/main" id="{ECEF6804-CA66-42FB-B29B-DC8566C87909}"/>
              </a:ext>
            </a:extLst>
          </p:cNvPr>
          <p:cNvSpPr txBox="1"/>
          <p:nvPr/>
        </p:nvSpPr>
        <p:spPr>
          <a:xfrm>
            <a:off x="5523354" y="2635028"/>
            <a:ext cx="1656184" cy="504056"/>
          </a:xfrm>
          <a:prstGeom prst="rect">
            <a:avLst/>
          </a:prstGeom>
          <a:noFill/>
          <a:ln w="76200">
            <a:solidFill>
              <a:srgbClr val="FFC000"/>
            </a:solidFill>
          </a:ln>
          <a:effectLst>
            <a:softEdge rad="31750"/>
          </a:effectLst>
        </p:spPr>
        <p:txBody>
          <a:bodyPr wrap="square" rtlCol="0">
            <a:spAutoFit/>
          </a:bodyPr>
          <a:lstStyle/>
          <a:p>
            <a:endParaRPr lang="en-AU" dirty="0"/>
          </a:p>
        </p:txBody>
      </p:sp>
      <p:sp>
        <p:nvSpPr>
          <p:cNvPr id="12" name="TextBox 11">
            <a:extLst>
              <a:ext uri="{FF2B5EF4-FFF2-40B4-BE49-F238E27FC236}">
                <a16:creationId xmlns:a16="http://schemas.microsoft.com/office/drawing/2014/main" id="{0049A2CF-F274-42DA-8859-00D7F713FC77}"/>
              </a:ext>
            </a:extLst>
          </p:cNvPr>
          <p:cNvSpPr txBox="1"/>
          <p:nvPr/>
        </p:nvSpPr>
        <p:spPr>
          <a:xfrm>
            <a:off x="7524328" y="3939902"/>
            <a:ext cx="1452548" cy="507831"/>
          </a:xfrm>
          <a:prstGeom prst="rect">
            <a:avLst/>
          </a:prstGeom>
          <a:noFill/>
        </p:spPr>
        <p:txBody>
          <a:bodyPr wrap="square" rtlCol="0">
            <a:spAutoFit/>
          </a:bodyPr>
          <a:lstStyle/>
          <a:p>
            <a:r>
              <a:rPr lang="en-AU" sz="900" dirty="0">
                <a:solidFill>
                  <a:schemeClr val="tx2"/>
                </a:solidFill>
                <a:latin typeface="Calibri" panose="020F0502020204030204" pitchFamily="34" charset="0"/>
                <a:cs typeface="Calibri" panose="020F0502020204030204" pitchFamily="34" charset="0"/>
              </a:rPr>
              <a:t>Adapted from VCAA’s </a:t>
            </a:r>
          </a:p>
          <a:p>
            <a:r>
              <a:rPr lang="en-AU" sz="900" dirty="0">
                <a:solidFill>
                  <a:schemeClr val="tx2"/>
                </a:solidFill>
                <a:latin typeface="Calibri" panose="020F0502020204030204" pitchFamily="34" charset="0"/>
                <a:cs typeface="Calibri" panose="020F0502020204030204" pitchFamily="34" charset="0"/>
                <a:hlinkClick r:id="rId4"/>
              </a:rPr>
              <a:t>Sample progressions through the EAL Pathways </a:t>
            </a:r>
            <a:endParaRPr lang="en-AU" sz="900" dirty="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7470572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892DA49-FBC1-45A9-A182-7F32FDD361FC}"/>
              </a:ext>
            </a:extLst>
          </p:cNvPr>
          <p:cNvSpPr>
            <a:spLocks noGrp="1"/>
          </p:cNvSpPr>
          <p:nvPr>
            <p:ph type="title"/>
          </p:nvPr>
        </p:nvSpPr>
        <p:spPr>
          <a:xfrm>
            <a:off x="316986" y="123478"/>
            <a:ext cx="8510027" cy="591250"/>
          </a:xfrm>
        </p:spPr>
        <p:txBody>
          <a:bodyPr>
            <a:normAutofit/>
          </a:bodyPr>
          <a:lstStyle/>
          <a:p>
            <a:pPr lvl="0">
              <a:lnSpc>
                <a:spcPct val="100000"/>
              </a:lnSpc>
            </a:pPr>
            <a:r>
              <a:rPr lang="en-US" sz="2100" dirty="0"/>
              <a:t>Pathway A sample progression </a:t>
            </a:r>
            <a:endParaRPr lang="en-US" sz="1500" dirty="0"/>
          </a:p>
        </p:txBody>
      </p:sp>
      <p:pic>
        <p:nvPicPr>
          <p:cNvPr id="9" name="Content Placeholder 8" descr="A screenshot of a social media post&#10;&#10;Description automatically generated">
            <a:extLst>
              <a:ext uri="{FF2B5EF4-FFF2-40B4-BE49-F238E27FC236}">
                <a16:creationId xmlns:a16="http://schemas.microsoft.com/office/drawing/2014/main" id="{078F06B3-E50D-4D72-B8AD-221F9AE9F15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14125" y="627534"/>
            <a:ext cx="5617892" cy="3960440"/>
          </a:xfrm>
        </p:spPr>
      </p:pic>
      <p:sp>
        <p:nvSpPr>
          <p:cNvPr id="10" name="TextBox 9">
            <a:extLst>
              <a:ext uri="{FF2B5EF4-FFF2-40B4-BE49-F238E27FC236}">
                <a16:creationId xmlns:a16="http://schemas.microsoft.com/office/drawing/2014/main" id="{E63EF2E5-7B26-4BF2-A6BA-7016BCE965D4}"/>
              </a:ext>
            </a:extLst>
          </p:cNvPr>
          <p:cNvSpPr txBox="1"/>
          <p:nvPr/>
        </p:nvSpPr>
        <p:spPr>
          <a:xfrm>
            <a:off x="7524328" y="3939902"/>
            <a:ext cx="1452548" cy="507831"/>
          </a:xfrm>
          <a:prstGeom prst="rect">
            <a:avLst/>
          </a:prstGeom>
          <a:noFill/>
        </p:spPr>
        <p:txBody>
          <a:bodyPr wrap="square" rtlCol="0">
            <a:spAutoFit/>
          </a:bodyPr>
          <a:lstStyle/>
          <a:p>
            <a:r>
              <a:rPr lang="en-AU" sz="900" dirty="0">
                <a:solidFill>
                  <a:schemeClr val="tx2"/>
                </a:solidFill>
                <a:latin typeface="Calibri" panose="020F0502020204030204" pitchFamily="34" charset="0"/>
                <a:cs typeface="Calibri" panose="020F0502020204030204" pitchFamily="34" charset="0"/>
              </a:rPr>
              <a:t>Adapted from VCAA’s </a:t>
            </a:r>
          </a:p>
          <a:p>
            <a:r>
              <a:rPr lang="en-AU" sz="900" dirty="0">
                <a:solidFill>
                  <a:schemeClr val="tx2"/>
                </a:solidFill>
                <a:latin typeface="Calibri" panose="020F0502020204030204" pitchFamily="34" charset="0"/>
                <a:cs typeface="Calibri" panose="020F0502020204030204" pitchFamily="34" charset="0"/>
                <a:hlinkClick r:id="rId4"/>
              </a:rPr>
              <a:t>Sample progressions through the EAL Pathways </a:t>
            </a:r>
            <a:endParaRPr lang="en-AU" sz="900" dirty="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33572878"/>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892DA49-FBC1-45A9-A182-7F32FDD361FC}"/>
              </a:ext>
            </a:extLst>
          </p:cNvPr>
          <p:cNvSpPr>
            <a:spLocks noGrp="1"/>
          </p:cNvSpPr>
          <p:nvPr>
            <p:ph type="title"/>
          </p:nvPr>
        </p:nvSpPr>
        <p:spPr>
          <a:xfrm>
            <a:off x="316986" y="123478"/>
            <a:ext cx="8510027" cy="591250"/>
          </a:xfrm>
        </p:spPr>
        <p:txBody>
          <a:bodyPr>
            <a:normAutofit/>
          </a:bodyPr>
          <a:lstStyle/>
          <a:p>
            <a:pPr lvl="0">
              <a:lnSpc>
                <a:spcPct val="100000"/>
              </a:lnSpc>
            </a:pPr>
            <a:r>
              <a:rPr lang="en-US" sz="2100"/>
              <a:t>Pathway B sample progression </a:t>
            </a:r>
            <a:endParaRPr lang="en-US" sz="1500" dirty="0"/>
          </a:p>
        </p:txBody>
      </p:sp>
      <p:pic>
        <p:nvPicPr>
          <p:cNvPr id="4" name="Content Placeholder 3" descr="A screenshot of a social media post&#10;&#10;Description automatically generated">
            <a:extLst>
              <a:ext uri="{FF2B5EF4-FFF2-40B4-BE49-F238E27FC236}">
                <a16:creationId xmlns:a16="http://schemas.microsoft.com/office/drawing/2014/main" id="{2593580C-7215-4247-BC78-93D4BE1DE1CD}"/>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2191"/>
          <a:stretch/>
        </p:blipFill>
        <p:spPr>
          <a:xfrm>
            <a:off x="1619672" y="609782"/>
            <a:ext cx="5733794" cy="3955829"/>
          </a:xfrm>
        </p:spPr>
      </p:pic>
      <p:sp>
        <p:nvSpPr>
          <p:cNvPr id="8" name="TextBox 7">
            <a:extLst>
              <a:ext uri="{FF2B5EF4-FFF2-40B4-BE49-F238E27FC236}">
                <a16:creationId xmlns:a16="http://schemas.microsoft.com/office/drawing/2014/main" id="{AC2CC42C-6EE1-454F-B55B-F7ABE5793873}"/>
              </a:ext>
            </a:extLst>
          </p:cNvPr>
          <p:cNvSpPr txBox="1"/>
          <p:nvPr/>
        </p:nvSpPr>
        <p:spPr>
          <a:xfrm>
            <a:off x="7524328" y="3939902"/>
            <a:ext cx="1452548" cy="507831"/>
          </a:xfrm>
          <a:prstGeom prst="rect">
            <a:avLst/>
          </a:prstGeom>
          <a:noFill/>
        </p:spPr>
        <p:txBody>
          <a:bodyPr wrap="square" rtlCol="0">
            <a:spAutoFit/>
          </a:bodyPr>
          <a:lstStyle/>
          <a:p>
            <a:r>
              <a:rPr lang="en-AU" sz="900">
                <a:solidFill>
                  <a:schemeClr val="tx2"/>
                </a:solidFill>
                <a:latin typeface="Calibri" panose="020F0502020204030204" pitchFamily="34" charset="0"/>
                <a:cs typeface="Calibri" panose="020F0502020204030204" pitchFamily="34" charset="0"/>
              </a:rPr>
              <a:t>Adapted from VCAA’s </a:t>
            </a:r>
          </a:p>
          <a:p>
            <a:r>
              <a:rPr lang="en-AU" sz="900">
                <a:solidFill>
                  <a:schemeClr val="tx2"/>
                </a:solidFill>
                <a:latin typeface="Calibri" panose="020F0502020204030204" pitchFamily="34" charset="0"/>
                <a:cs typeface="Calibri" panose="020F0502020204030204" pitchFamily="34" charset="0"/>
                <a:hlinkClick r:id="rId4"/>
              </a:rPr>
              <a:t>Sample progressions through the EAL Pathways </a:t>
            </a:r>
            <a:endParaRPr lang="en-AU" sz="900" dirty="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22002121"/>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892DA49-FBC1-45A9-A182-7F32FDD361FC}"/>
              </a:ext>
            </a:extLst>
          </p:cNvPr>
          <p:cNvSpPr>
            <a:spLocks noGrp="1"/>
          </p:cNvSpPr>
          <p:nvPr>
            <p:ph type="title"/>
          </p:nvPr>
        </p:nvSpPr>
        <p:spPr>
          <a:xfrm>
            <a:off x="316986" y="123478"/>
            <a:ext cx="8510027" cy="591250"/>
          </a:xfrm>
        </p:spPr>
        <p:txBody>
          <a:bodyPr>
            <a:normAutofit/>
          </a:bodyPr>
          <a:lstStyle/>
          <a:p>
            <a:pPr lvl="0">
              <a:lnSpc>
                <a:spcPct val="100000"/>
              </a:lnSpc>
            </a:pPr>
            <a:r>
              <a:rPr lang="en-US" sz="2100" dirty="0"/>
              <a:t>Pathway B sample progression </a:t>
            </a:r>
            <a:endParaRPr lang="en-US" sz="1500" dirty="0"/>
          </a:p>
        </p:txBody>
      </p:sp>
      <p:pic>
        <p:nvPicPr>
          <p:cNvPr id="7" name="Content Placeholder 4" descr="A screenshot of a social media post&#10;&#10;Description automatically generated">
            <a:extLst>
              <a:ext uri="{FF2B5EF4-FFF2-40B4-BE49-F238E27FC236}">
                <a16:creationId xmlns:a16="http://schemas.microsoft.com/office/drawing/2014/main" id="{FC97F07B-15D6-4F4D-9A56-616F1D7AA516}"/>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 b="1531"/>
          <a:stretch/>
        </p:blipFill>
        <p:spPr>
          <a:xfrm>
            <a:off x="1799692" y="636503"/>
            <a:ext cx="5544616" cy="3811230"/>
          </a:xfrm>
        </p:spPr>
      </p:pic>
      <p:sp>
        <p:nvSpPr>
          <p:cNvPr id="5" name="TextBox 4">
            <a:extLst>
              <a:ext uri="{FF2B5EF4-FFF2-40B4-BE49-F238E27FC236}">
                <a16:creationId xmlns:a16="http://schemas.microsoft.com/office/drawing/2014/main" id="{D2EC1405-1FE1-469D-B75C-6277CF5D9B5E}"/>
              </a:ext>
            </a:extLst>
          </p:cNvPr>
          <p:cNvSpPr txBox="1"/>
          <p:nvPr/>
        </p:nvSpPr>
        <p:spPr>
          <a:xfrm>
            <a:off x="3707904" y="2643758"/>
            <a:ext cx="2290214" cy="504056"/>
          </a:xfrm>
          <a:prstGeom prst="rect">
            <a:avLst/>
          </a:prstGeom>
          <a:noFill/>
          <a:ln w="76200">
            <a:solidFill>
              <a:srgbClr val="FF0000"/>
            </a:solidFill>
          </a:ln>
          <a:effectLst>
            <a:softEdge rad="31750"/>
          </a:effectLst>
        </p:spPr>
        <p:txBody>
          <a:bodyPr wrap="square" rtlCol="0">
            <a:spAutoFit/>
          </a:bodyPr>
          <a:lstStyle/>
          <a:p>
            <a:endParaRPr lang="en-AU" dirty="0"/>
          </a:p>
        </p:txBody>
      </p:sp>
      <p:sp>
        <p:nvSpPr>
          <p:cNvPr id="8" name="TextBox 7">
            <a:extLst>
              <a:ext uri="{FF2B5EF4-FFF2-40B4-BE49-F238E27FC236}">
                <a16:creationId xmlns:a16="http://schemas.microsoft.com/office/drawing/2014/main" id="{1CD6155C-3C3F-4F3B-B7A7-597EEC17EA3F}"/>
              </a:ext>
            </a:extLst>
          </p:cNvPr>
          <p:cNvSpPr txBox="1"/>
          <p:nvPr/>
        </p:nvSpPr>
        <p:spPr>
          <a:xfrm>
            <a:off x="7524328" y="3939902"/>
            <a:ext cx="1452548" cy="507831"/>
          </a:xfrm>
          <a:prstGeom prst="rect">
            <a:avLst/>
          </a:prstGeom>
          <a:noFill/>
        </p:spPr>
        <p:txBody>
          <a:bodyPr wrap="square" rtlCol="0">
            <a:spAutoFit/>
          </a:bodyPr>
          <a:lstStyle/>
          <a:p>
            <a:r>
              <a:rPr lang="en-AU" sz="900" dirty="0">
                <a:solidFill>
                  <a:schemeClr val="tx2"/>
                </a:solidFill>
                <a:latin typeface="Calibri" panose="020F0502020204030204" pitchFamily="34" charset="0"/>
                <a:cs typeface="Calibri" panose="020F0502020204030204" pitchFamily="34" charset="0"/>
              </a:rPr>
              <a:t>Adapted from VCAA’s </a:t>
            </a:r>
          </a:p>
          <a:p>
            <a:r>
              <a:rPr lang="en-AU" sz="900" dirty="0">
                <a:solidFill>
                  <a:schemeClr val="tx2"/>
                </a:solidFill>
                <a:latin typeface="Calibri" panose="020F0502020204030204" pitchFamily="34" charset="0"/>
                <a:cs typeface="Calibri" panose="020F0502020204030204" pitchFamily="34" charset="0"/>
                <a:hlinkClick r:id="rId4"/>
              </a:rPr>
              <a:t>Sample progressions through the EAL Pathways </a:t>
            </a:r>
            <a:endParaRPr lang="en-AU" sz="900" dirty="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0970395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95536" y="627534"/>
            <a:ext cx="7344816" cy="1246535"/>
          </a:xfrm>
        </p:spPr>
        <p:txBody>
          <a:bodyPr/>
          <a:lstStyle/>
          <a:p>
            <a:r>
              <a:rPr lang="en-AU" dirty="0"/>
              <a:t>1. Whole-school implementation </a:t>
            </a:r>
          </a:p>
        </p:txBody>
      </p:sp>
    </p:spTree>
    <p:extLst>
      <p:ext uri="{BB962C8B-B14F-4D97-AF65-F5344CB8AC3E}">
        <p14:creationId xmlns:p14="http://schemas.microsoft.com/office/powerpoint/2010/main" val="160142010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4688FF11-7B60-4601-AB38-D159E334C58A}"/>
              </a:ext>
            </a:extLst>
          </p:cNvPr>
          <p:cNvSpPr>
            <a:spLocks noGrp="1"/>
          </p:cNvSpPr>
          <p:nvPr>
            <p:ph type="title"/>
          </p:nvPr>
        </p:nvSpPr>
        <p:spPr>
          <a:xfrm>
            <a:off x="251520" y="232069"/>
            <a:ext cx="3008313" cy="664815"/>
          </a:xfrm>
        </p:spPr>
        <p:txBody>
          <a:bodyPr/>
          <a:lstStyle/>
          <a:p>
            <a:pPr algn="ctr"/>
            <a:r>
              <a:rPr lang="en-US" dirty="0"/>
              <a:t>Supporting Amin </a:t>
            </a:r>
          </a:p>
        </p:txBody>
      </p:sp>
      <p:sp>
        <p:nvSpPr>
          <p:cNvPr id="18" name="Text Placeholder 3">
            <a:extLst>
              <a:ext uri="{FF2B5EF4-FFF2-40B4-BE49-F238E27FC236}">
                <a16:creationId xmlns:a16="http://schemas.microsoft.com/office/drawing/2014/main" id="{DA998191-F665-4721-9A14-298E1AC3079E}"/>
              </a:ext>
            </a:extLst>
          </p:cNvPr>
          <p:cNvSpPr>
            <a:spLocks noGrp="1"/>
          </p:cNvSpPr>
          <p:nvPr>
            <p:ph type="body" sz="half" idx="2"/>
          </p:nvPr>
        </p:nvSpPr>
        <p:spPr>
          <a:xfrm>
            <a:off x="210833" y="999926"/>
            <a:ext cx="3008313" cy="3518297"/>
          </a:xfrm>
        </p:spPr>
        <p:txBody>
          <a:bodyPr/>
          <a:lstStyle/>
          <a:p>
            <a:r>
              <a:rPr lang="en-US" b="0" dirty="0"/>
              <a:t>Amin is 9 years old. He is working at the beginning of B2. </a:t>
            </a:r>
          </a:p>
          <a:p>
            <a:endParaRPr lang="en-US" b="0" dirty="0"/>
          </a:p>
          <a:p>
            <a:r>
              <a:rPr lang="en-US" b="0" dirty="0"/>
              <a:t>His class teacher uses EAL-informed strategies to support his learning and he receives additional EAL support from a specialist teacher and a Multicultural Education Aide. </a:t>
            </a:r>
          </a:p>
          <a:p>
            <a:endParaRPr lang="en-US" b="0" dirty="0"/>
          </a:p>
          <a:p>
            <a:r>
              <a:rPr lang="en-US" b="0" dirty="0"/>
              <a:t>Amin is curious and confident in his learning. </a:t>
            </a:r>
          </a:p>
        </p:txBody>
      </p:sp>
      <p:pic>
        <p:nvPicPr>
          <p:cNvPr id="2" name="Picture 1">
            <a:extLst>
              <a:ext uri="{FF2B5EF4-FFF2-40B4-BE49-F238E27FC236}">
                <a16:creationId xmlns:a16="http://schemas.microsoft.com/office/drawing/2014/main" id="{CFAFE5F9-819C-4965-96BD-15015F8E3310}"/>
              </a:ext>
            </a:extLst>
          </p:cNvPr>
          <p:cNvPicPr>
            <a:picLocks noChangeAspect="1"/>
          </p:cNvPicPr>
          <p:nvPr/>
        </p:nvPicPr>
        <p:blipFill>
          <a:blip r:embed="rId3"/>
          <a:stretch>
            <a:fillRect/>
          </a:stretch>
        </p:blipFill>
        <p:spPr>
          <a:xfrm>
            <a:off x="3188116" y="75874"/>
            <a:ext cx="5884167" cy="4496137"/>
          </a:xfrm>
          <a:prstGeom prst="rect">
            <a:avLst/>
          </a:prstGeom>
        </p:spPr>
      </p:pic>
      <p:sp>
        <p:nvSpPr>
          <p:cNvPr id="7" name="Oval 6">
            <a:extLst>
              <a:ext uri="{FF2B5EF4-FFF2-40B4-BE49-F238E27FC236}">
                <a16:creationId xmlns:a16="http://schemas.microsoft.com/office/drawing/2014/main" id="{64F380D5-A943-4CBC-8B91-157A650A09F3}"/>
              </a:ext>
            </a:extLst>
          </p:cNvPr>
          <p:cNvSpPr/>
          <p:nvPr/>
        </p:nvSpPr>
        <p:spPr bwMode="auto">
          <a:xfrm>
            <a:off x="5930197" y="1743512"/>
            <a:ext cx="432048" cy="36004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Verdana" pitchFamily="34" charset="0"/>
            </a:endParaRPr>
          </a:p>
        </p:txBody>
      </p:sp>
    </p:spTree>
    <p:extLst>
      <p:ext uri="{BB962C8B-B14F-4D97-AF65-F5344CB8AC3E}">
        <p14:creationId xmlns:p14="http://schemas.microsoft.com/office/powerpoint/2010/main" val="1480951102"/>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5866" y="-81880"/>
            <a:ext cx="8712968" cy="857250"/>
          </a:xfrm>
        </p:spPr>
        <p:txBody>
          <a:bodyPr/>
          <a:lstStyle/>
          <a:p>
            <a:r>
              <a:rPr lang="en-AU" sz="1800" dirty="0"/>
              <a:t>Using the EAL curriculum </a:t>
            </a:r>
          </a:p>
        </p:txBody>
      </p:sp>
      <p:sp>
        <p:nvSpPr>
          <p:cNvPr id="6" name="Content Placeholder 5"/>
          <p:cNvSpPr>
            <a:spLocks noGrp="1"/>
          </p:cNvSpPr>
          <p:nvPr>
            <p:ph idx="1"/>
          </p:nvPr>
        </p:nvSpPr>
        <p:spPr>
          <a:xfrm>
            <a:off x="321663" y="509127"/>
            <a:ext cx="8461374" cy="4360985"/>
          </a:xfrm>
        </p:spPr>
        <p:txBody>
          <a:bodyPr>
            <a:normAutofit/>
          </a:bodyPr>
          <a:lstStyle/>
          <a:p>
            <a:r>
              <a:rPr lang="en-AU" sz="1200" b="1" dirty="0"/>
              <a:t>LEVEL 4 WRITING PLANNER  </a:t>
            </a:r>
            <a:endParaRPr lang="en-AU" sz="1200" dirty="0"/>
          </a:p>
          <a:p>
            <a:r>
              <a:rPr lang="en-AU" sz="1200" b="1" dirty="0"/>
              <a:t>Purpose:</a:t>
            </a:r>
            <a:r>
              <a:rPr lang="en-AU" sz="1200" dirty="0"/>
              <a:t> For EAL students to research, plan, draft and publish an information report.</a:t>
            </a:r>
          </a:p>
          <a:p>
            <a:endParaRPr lang="en-AU" dirty="0"/>
          </a:p>
          <a:p>
            <a:endParaRPr lang="en-AU" dirty="0"/>
          </a:p>
          <a:p>
            <a:endParaRPr lang="en-AU" sz="1650" dirty="0"/>
          </a:p>
          <a:p>
            <a:endParaRPr lang="en-AU" sz="1650" dirty="0"/>
          </a:p>
          <a:p>
            <a:pPr marL="342900" indent="-342900">
              <a:buFont typeface="+mj-lt"/>
              <a:buAutoNum type="arabicPeriod"/>
            </a:pPr>
            <a:endParaRPr lang="en-AU" dirty="0">
              <a:solidFill>
                <a:schemeClr val="accent6">
                  <a:lumMod val="10000"/>
                </a:schemeClr>
              </a:solidFill>
            </a:endParaRPr>
          </a:p>
          <a:p>
            <a:endParaRPr lang="en-AU" dirty="0">
              <a:solidFill>
                <a:schemeClr val="accent6">
                  <a:lumMod val="10000"/>
                </a:schemeClr>
              </a:solidFill>
            </a:endParaRPr>
          </a:p>
          <a:p>
            <a:endParaRPr lang="en-AU" dirty="0">
              <a:solidFill>
                <a:schemeClr val="accent6">
                  <a:lumMod val="10000"/>
                </a:schemeClr>
              </a:solidFill>
            </a:endParaRPr>
          </a:p>
          <a:p>
            <a:endParaRPr lang="en-AU" dirty="0">
              <a:solidFill>
                <a:schemeClr val="accent6">
                  <a:lumMod val="10000"/>
                </a:schemeClr>
              </a:solidFill>
              <a:hlinkClick r:id="rId3"/>
            </a:endParaRPr>
          </a:p>
          <a:p>
            <a:endParaRPr lang="en-AU" dirty="0">
              <a:solidFill>
                <a:schemeClr val="accent6">
                  <a:lumMod val="10000"/>
                </a:schemeClr>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541591839"/>
              </p:ext>
            </p:extLst>
          </p:nvPr>
        </p:nvGraphicFramePr>
        <p:xfrm>
          <a:off x="195866" y="1016997"/>
          <a:ext cx="8784976" cy="3473316"/>
        </p:xfrm>
        <a:graphic>
          <a:graphicData uri="http://schemas.openxmlformats.org/drawingml/2006/table">
            <a:tbl>
              <a:tblPr firstRow="1" bandRow="1">
                <a:tableStyleId>{5C22544A-7EE6-4342-B048-85BDC9FD1C3A}</a:tableStyleId>
              </a:tblPr>
              <a:tblGrid>
                <a:gridCol w="2196244">
                  <a:extLst>
                    <a:ext uri="{9D8B030D-6E8A-4147-A177-3AD203B41FA5}">
                      <a16:colId xmlns:a16="http://schemas.microsoft.com/office/drawing/2014/main" val="185175180"/>
                    </a:ext>
                  </a:extLst>
                </a:gridCol>
                <a:gridCol w="2196244">
                  <a:extLst>
                    <a:ext uri="{9D8B030D-6E8A-4147-A177-3AD203B41FA5}">
                      <a16:colId xmlns:a16="http://schemas.microsoft.com/office/drawing/2014/main" val="3111942"/>
                    </a:ext>
                  </a:extLst>
                </a:gridCol>
                <a:gridCol w="2196244">
                  <a:extLst>
                    <a:ext uri="{9D8B030D-6E8A-4147-A177-3AD203B41FA5}">
                      <a16:colId xmlns:a16="http://schemas.microsoft.com/office/drawing/2014/main" val="2120730043"/>
                    </a:ext>
                  </a:extLst>
                </a:gridCol>
                <a:gridCol w="2196244">
                  <a:extLst>
                    <a:ext uri="{9D8B030D-6E8A-4147-A177-3AD203B41FA5}">
                      <a16:colId xmlns:a16="http://schemas.microsoft.com/office/drawing/2014/main" val="597652248"/>
                    </a:ext>
                  </a:extLst>
                </a:gridCol>
              </a:tblGrid>
              <a:tr h="5478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dirty="0">
                          <a:solidFill>
                            <a:schemeClr val="accent5">
                              <a:lumMod val="50000"/>
                            </a:schemeClr>
                          </a:solidFill>
                        </a:rPr>
                        <a:t>English Level</a:t>
                      </a:r>
                      <a:r>
                        <a:rPr lang="en-AU" sz="1100" baseline="0" dirty="0">
                          <a:solidFill>
                            <a:schemeClr val="accent5">
                              <a:lumMod val="50000"/>
                            </a:schemeClr>
                          </a:solidFill>
                        </a:rPr>
                        <a:t> 4 Content Descriptions (Writing)  </a:t>
                      </a:r>
                      <a:endParaRPr lang="en-AU" sz="1100" dirty="0">
                        <a:solidFill>
                          <a:schemeClr val="accent5">
                            <a:lumMod val="50000"/>
                          </a:schemeClr>
                        </a:solidFill>
                      </a:endParaRPr>
                    </a:p>
                    <a:p>
                      <a:endParaRPr lang="en-AU" sz="1100" dirty="0">
                        <a:solidFill>
                          <a:schemeClr val="accent5">
                            <a:lumMod val="50000"/>
                          </a:schemeClr>
                        </a:solidFill>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b="1" kern="1200" dirty="0">
                          <a:solidFill>
                            <a:schemeClr val="accent5">
                              <a:lumMod val="50000"/>
                            </a:schemeClr>
                          </a:solidFill>
                          <a:latin typeface="+mn-lt"/>
                          <a:ea typeface="+mn-ea"/>
                          <a:cs typeface="+mn-cs"/>
                        </a:rPr>
                        <a:t>EAL B2 Content Descriptions (Speaking and listening) </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b="1" kern="1200" dirty="0">
                          <a:solidFill>
                            <a:schemeClr val="accent5">
                              <a:lumMod val="50000"/>
                            </a:schemeClr>
                          </a:solidFill>
                          <a:latin typeface="+mn-lt"/>
                          <a:ea typeface="+mn-ea"/>
                          <a:cs typeface="+mn-cs"/>
                        </a:rPr>
                        <a:t>EAL B2 Content Descriptions (Reading and viewing) </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b="1" kern="1200" dirty="0">
                          <a:solidFill>
                            <a:schemeClr val="accent5">
                              <a:lumMod val="50000"/>
                            </a:schemeClr>
                          </a:solidFill>
                          <a:latin typeface="+mn-lt"/>
                          <a:ea typeface="+mn-ea"/>
                          <a:cs typeface="+mn-cs"/>
                        </a:rPr>
                        <a:t>EAL B2 Content Descriptions (Writing) </a:t>
                      </a:r>
                    </a:p>
                  </a:txBody>
                  <a:tcPr marL="68580" marR="68580" marT="34290" marB="34290"/>
                </a:tc>
                <a:extLst>
                  <a:ext uri="{0D108BD9-81ED-4DB2-BD59-A6C34878D82A}">
                    <a16:rowId xmlns:a16="http://schemas.microsoft.com/office/drawing/2014/main" val="1309155489"/>
                  </a:ext>
                </a:extLst>
              </a:tr>
              <a:tr h="14272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900" kern="1200" dirty="0">
                          <a:solidFill>
                            <a:schemeClr val="dk1"/>
                          </a:solidFill>
                          <a:effectLst/>
                          <a:latin typeface="+mn-lt"/>
                          <a:ea typeface="+mn-ea"/>
                          <a:cs typeface="+mn-cs"/>
                        </a:rPr>
                        <a:t>Plan, draft and publish imaginative, informative and persuasive texts containing key information and supporting details for a widening range of audiences, demonstrating increasing control over text structures and language features </a:t>
                      </a:r>
                      <a:r>
                        <a:rPr lang="en-AU" sz="900" kern="1200" dirty="0">
                          <a:solidFill>
                            <a:schemeClr val="dk1"/>
                          </a:solidFill>
                          <a:effectLst/>
                          <a:latin typeface="+mn-lt"/>
                          <a:ea typeface="+mn-ea"/>
                          <a:cs typeface="+mn-cs"/>
                          <a:hlinkClick r:id="rId4" tooltip="View elaborations and additional details of VCELY299"/>
                        </a:rPr>
                        <a:t>(VCELY299)</a:t>
                      </a:r>
                      <a:endParaRPr lang="en-AU" sz="900" kern="1200" dirty="0">
                        <a:solidFill>
                          <a:schemeClr val="dk1"/>
                        </a:solidFill>
                        <a:effectLst/>
                        <a:latin typeface="+mn-lt"/>
                        <a:ea typeface="+mn-ea"/>
                        <a:cs typeface="+mn-cs"/>
                      </a:endParaRPr>
                    </a:p>
                    <a:p>
                      <a:endParaRPr lang="en-AU" sz="900" kern="1200" dirty="0">
                        <a:solidFill>
                          <a:schemeClr val="dk1"/>
                        </a:solidFill>
                        <a:effectLst/>
                        <a:latin typeface="+mn-lt"/>
                        <a:ea typeface="+mn-ea"/>
                        <a:cs typeface="+mn-cs"/>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900" b="1" dirty="0">
                          <a:effectLst/>
                        </a:rPr>
                        <a:t>Communication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dirty="0">
                          <a:effectLst/>
                        </a:rPr>
                        <a:t>Use a repertoire of common classroom and schoolyard language </a:t>
                      </a:r>
                      <a:r>
                        <a:rPr lang="en-AU" sz="900" dirty="0">
                          <a:effectLst/>
                          <a:hlinkClick r:id="rId5" tooltip="View elaborations and additional details of VCEALC325"/>
                        </a:rPr>
                        <a:t>(VCEALC325)</a:t>
                      </a:r>
                      <a:endParaRPr lang="en-AU" sz="900" b="1"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900" b="1"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900" b="1" dirty="0">
                          <a:effectLst/>
                        </a:rPr>
                        <a:t>Cultural understandings </a:t>
                      </a:r>
                    </a:p>
                    <a:p>
                      <a:pPr marL="171450" indent="-171450">
                        <a:buFont typeface="Arial" panose="020B0604020202020204" pitchFamily="34" charset="0"/>
                        <a:buChar char="•"/>
                      </a:pPr>
                      <a:r>
                        <a:rPr lang="en-AU" sz="900" dirty="0">
                          <a:effectLst/>
                        </a:rPr>
                        <a:t>Participate appropriately in social and learning situations </a:t>
                      </a:r>
                      <a:r>
                        <a:rPr lang="en-AU" sz="900" dirty="0">
                          <a:effectLst/>
                          <a:hlinkClick r:id="rId6" tooltip="View elaborations and additional details of VCEALA329"/>
                        </a:rPr>
                        <a:t>(VCEALA329)</a:t>
                      </a:r>
                      <a:endParaRPr lang="en-AU" sz="900" dirty="0">
                        <a:solidFill>
                          <a:schemeClr val="tx2"/>
                        </a:solidFill>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900" b="1" dirty="0">
                          <a:effectLst/>
                        </a:rPr>
                        <a:t>Cultural understandings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dirty="0">
                          <a:effectLst/>
                        </a:rPr>
                        <a:t>Identify the purpose and structure of a small range of texts </a:t>
                      </a:r>
                      <a:r>
                        <a:rPr lang="en-AU" sz="900" dirty="0">
                          <a:effectLst/>
                          <a:hlinkClick r:id="rId7" tooltip="View elaborations and additional details of VCEALA352"/>
                        </a:rPr>
                        <a:t>(VCEALA352)</a:t>
                      </a:r>
                      <a:endParaRPr lang="en-AU" sz="9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900" b="1" dirty="0">
                        <a:solidFill>
                          <a:schemeClr val="tx2"/>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900" b="1" dirty="0">
                          <a:solidFill>
                            <a:schemeClr val="tx2"/>
                          </a:solidFill>
                          <a:effectLst/>
                        </a:rPr>
                        <a:t>Text structure and organisation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dirty="0">
                          <a:effectLst/>
                        </a:rPr>
                        <a:t>Identify informative, imaginative and persuasive texts when reading texts or listening to texts read aloud </a:t>
                      </a:r>
                      <a:r>
                        <a:rPr lang="en-AU" sz="900" dirty="0">
                          <a:effectLst/>
                          <a:hlinkClick r:id="rId8" tooltip="View elaborations and additional details of VCEALL360"/>
                        </a:rPr>
                        <a:t>(VCEALL360)</a:t>
                      </a:r>
                      <a:endParaRPr lang="en-AU" sz="900" dirty="0">
                        <a:solidFill>
                          <a:schemeClr val="tx2"/>
                        </a:solidFill>
                        <a:effectLs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dirty="0">
                          <a:effectLst/>
                        </a:rPr>
                        <a:t>Understand the purpose and organisational features of common text types </a:t>
                      </a:r>
                      <a:r>
                        <a:rPr lang="en-AU" sz="900" dirty="0">
                          <a:effectLst/>
                          <a:hlinkClick r:id="rId9" tooltip="View elaborations and additional details of VCEALL361"/>
                        </a:rPr>
                        <a:t>(VCEALL361)</a:t>
                      </a:r>
                      <a:endParaRPr lang="en-AU" sz="900" dirty="0">
                        <a:solidFill>
                          <a:schemeClr val="tx2"/>
                        </a:solidFill>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900" b="1" dirty="0">
                          <a:effectLst/>
                        </a:rPr>
                        <a:t>Communication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dirty="0">
                          <a:effectLst/>
                        </a:rPr>
                        <a:t>Write simple factual texts </a:t>
                      </a:r>
                      <a:r>
                        <a:rPr lang="en-AU" sz="900" dirty="0">
                          <a:effectLst/>
                          <a:hlinkClick r:id="rId10" tooltip="View elaborations and additional details of VCEALC376"/>
                        </a:rPr>
                        <a:t>(VCEALC376)</a:t>
                      </a:r>
                      <a:endParaRPr lang="en-AU" sz="900" dirty="0">
                        <a:solidFill>
                          <a:schemeClr val="tx2"/>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900" dirty="0">
                        <a:solidFill>
                          <a:schemeClr val="tx2"/>
                        </a:solidFill>
                        <a:effectLst/>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900" b="1" dirty="0">
                          <a:effectLst/>
                        </a:rPr>
                        <a:t>Cultural understandings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dirty="0">
                          <a:effectLst/>
                        </a:rPr>
                        <a:t>Plan, with support, the format of a text according to its communicative purpose </a:t>
                      </a:r>
                      <a:r>
                        <a:rPr lang="en-AU" sz="900" dirty="0">
                          <a:effectLst/>
                          <a:hlinkClick r:id="rId11" tooltip="View elaborations and additional details of VCEALA381"/>
                        </a:rPr>
                        <a:t>(VCEALA381)</a:t>
                      </a:r>
                      <a:endParaRPr lang="en-AU" sz="900" dirty="0">
                        <a:effectLs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dirty="0">
                          <a:effectLst/>
                        </a:rPr>
                        <a:t>Draft a piece of writing focusing on meaning, and revise after rereading or discussion </a:t>
                      </a:r>
                      <a:r>
                        <a:rPr lang="en-AU" sz="900" dirty="0">
                          <a:effectLst/>
                          <a:hlinkClick r:id="rId12" tooltip="View elaborations and additional details of VCEALA382"/>
                        </a:rPr>
                        <a:t>(VCEALA382)</a:t>
                      </a:r>
                      <a:endParaRPr lang="en-AU" sz="900" dirty="0">
                        <a:solidFill>
                          <a:schemeClr val="tx2"/>
                        </a:solidFill>
                        <a:effectLst/>
                        <a:highlight>
                          <a:srgbClr val="FFFF00"/>
                        </a:highlight>
                      </a:endParaRPr>
                    </a:p>
                  </a:txBody>
                  <a:tcPr marL="68580" marR="68580" marT="34290" marB="34290"/>
                </a:tc>
                <a:extLst>
                  <a:ext uri="{0D108BD9-81ED-4DB2-BD59-A6C34878D82A}">
                    <a16:rowId xmlns:a16="http://schemas.microsoft.com/office/drawing/2014/main" val="769549650"/>
                  </a:ext>
                </a:extLst>
              </a:tr>
              <a:tr h="11873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900" kern="1200" dirty="0">
                          <a:solidFill>
                            <a:schemeClr val="dk1"/>
                          </a:solidFill>
                          <a:effectLst/>
                          <a:latin typeface="+mn-lt"/>
                          <a:ea typeface="+mn-ea"/>
                          <a:cs typeface="+mn-cs"/>
                        </a:rPr>
                        <a:t>Understand that the meaning of sentences can be enriched through the use of noun groups/phrases and verb groups/phrases and prepositional phrases </a:t>
                      </a:r>
                      <a:r>
                        <a:rPr lang="en-AU" sz="900" kern="1200" dirty="0">
                          <a:solidFill>
                            <a:schemeClr val="dk1"/>
                          </a:solidFill>
                          <a:effectLst/>
                          <a:latin typeface="+mn-lt"/>
                          <a:ea typeface="+mn-ea"/>
                          <a:cs typeface="+mn-cs"/>
                          <a:hlinkClick r:id="rId13" tooltip="View elaborations and additional details of VCELA292"/>
                        </a:rPr>
                        <a:t>(VCELA292)</a:t>
                      </a:r>
                      <a:endParaRPr lang="en-AU" sz="90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900" kern="1200" dirty="0">
                        <a:solidFill>
                          <a:schemeClr val="dk1"/>
                        </a:solidFill>
                        <a:effectLst/>
                        <a:latin typeface="+mn-lt"/>
                        <a:ea typeface="+mn-ea"/>
                        <a:cs typeface="+mn-cs"/>
                      </a:endParaRPr>
                    </a:p>
                  </a:txBody>
                  <a:tcPr marL="68580" marR="68580" marT="34290" marB="34290"/>
                </a:tc>
                <a:tc>
                  <a:txBody>
                    <a:bodyPr/>
                    <a:lstStyle/>
                    <a:p>
                      <a:r>
                        <a:rPr lang="en-AU" sz="900" b="1" dirty="0">
                          <a:effectLst/>
                        </a:rPr>
                        <a:t>Grammatical patterns </a:t>
                      </a:r>
                    </a:p>
                    <a:p>
                      <a:pPr marL="171450" indent="-171450">
                        <a:buFont typeface="Arial" panose="020B0604020202020204" pitchFamily="34" charset="0"/>
                        <a:buChar char="•"/>
                      </a:pPr>
                      <a:r>
                        <a:rPr lang="en-AU" sz="900" dirty="0">
                          <a:effectLst/>
                        </a:rPr>
                        <a:t>Use a range of verb forms with increasing accuracy </a:t>
                      </a:r>
                      <a:r>
                        <a:rPr lang="en-AU" sz="900" dirty="0">
                          <a:effectLst/>
                          <a:hlinkClick r:id="rId14" tooltip="View elaborations and additional details of VCEALL336"/>
                        </a:rPr>
                        <a:t>(VCEALL336)</a:t>
                      </a:r>
                      <a:endParaRPr lang="en-AU" sz="900" dirty="0">
                        <a:effectLst/>
                      </a:endParaRPr>
                    </a:p>
                    <a:p>
                      <a:endParaRPr lang="en-AU" sz="900" dirty="0">
                        <a:solidFill>
                          <a:schemeClr val="tx2"/>
                        </a:solidFill>
                        <a:effectLst/>
                      </a:endParaRPr>
                    </a:p>
                    <a:p>
                      <a:r>
                        <a:rPr lang="en-AU" sz="900" b="1" dirty="0">
                          <a:solidFill>
                            <a:schemeClr val="tx2"/>
                          </a:solidFill>
                          <a:effectLst/>
                        </a:rPr>
                        <a:t>Word knowledge </a:t>
                      </a:r>
                    </a:p>
                    <a:p>
                      <a:pPr marL="171450" indent="-171450">
                        <a:buFont typeface="Arial" panose="020B0604020202020204" pitchFamily="34" charset="0"/>
                        <a:buChar char="•"/>
                      </a:pPr>
                      <a:r>
                        <a:rPr lang="en-AU" sz="900" dirty="0">
                          <a:effectLst/>
                        </a:rPr>
                        <a:t>Use, in speech, vocabulary and structures learnt from spoken and written texts </a:t>
                      </a:r>
                      <a:r>
                        <a:rPr lang="en-AU" sz="900" dirty="0">
                          <a:effectLst/>
                          <a:hlinkClick r:id="rId15" tooltip="View elaborations and additional details of VCEALL341"/>
                        </a:rPr>
                        <a:t>(VCEALL341)</a:t>
                      </a:r>
                      <a:endParaRPr lang="en-AU" sz="900" dirty="0">
                        <a:solidFill>
                          <a:schemeClr val="tx2"/>
                        </a:solidFill>
                      </a:endParaRPr>
                    </a:p>
                  </a:txBody>
                  <a:tcPr marL="68580" marR="68580" marT="34290" marB="34290">
                    <a:solidFill>
                      <a:srgbClr val="F8F8F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900" b="1" dirty="0">
                          <a:effectLst/>
                        </a:rPr>
                        <a:t>Grammatical patterns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dirty="0">
                          <a:effectLst/>
                        </a:rPr>
                        <a:t>Read texts that contain compound and complex sentences </a:t>
                      </a:r>
                      <a:r>
                        <a:rPr lang="en-AU" sz="900" dirty="0">
                          <a:effectLst/>
                          <a:hlinkClick r:id="rId16" tooltip="View elaborations and additional details of VCEALL364"/>
                        </a:rPr>
                        <a:t>(VCEALL364)</a:t>
                      </a:r>
                      <a:endParaRPr lang="en-AU" sz="9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900" kern="1200" dirty="0">
                        <a:solidFill>
                          <a:schemeClr val="tx2"/>
                        </a:solidFill>
                        <a:effectLst/>
                        <a:highlight>
                          <a:srgbClr val="FFFF00"/>
                        </a:highlight>
                        <a:latin typeface="+mn-lt"/>
                        <a:ea typeface="+mn-ea"/>
                        <a:cs typeface="+mn-cs"/>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900" b="1" dirty="0">
                          <a:effectLst/>
                        </a:rPr>
                        <a:t>Grammatical patterns </a:t>
                      </a:r>
                    </a:p>
                    <a:p>
                      <a:pPr marL="171450" indent="-171450">
                        <a:buFont typeface="Arial" panose="020B0604020202020204" pitchFamily="34" charset="0"/>
                        <a:buChar char="•"/>
                      </a:pPr>
                      <a:r>
                        <a:rPr lang="en-AU" sz="900" dirty="0">
                          <a:effectLst/>
                        </a:rPr>
                        <a:t>Write sentences with some common errors </a:t>
                      </a:r>
                      <a:r>
                        <a:rPr lang="en-AU" sz="900" dirty="0">
                          <a:effectLst/>
                          <a:hlinkClick r:id="rId17" tooltip="View elaborations and additional details of VCEALL390"/>
                        </a:rPr>
                        <a:t>(VCEALL390)</a:t>
                      </a:r>
                      <a:endParaRPr lang="en-AU" sz="900" dirty="0">
                        <a:effectLst/>
                      </a:endParaRPr>
                    </a:p>
                    <a:p>
                      <a:pPr marL="171450" indent="-171450">
                        <a:buFont typeface="Arial" panose="020B0604020202020204" pitchFamily="34" charset="0"/>
                        <a:buChar char="•"/>
                      </a:pPr>
                      <a:r>
                        <a:rPr lang="en-AU" sz="900" dirty="0">
                          <a:effectLst/>
                        </a:rPr>
                        <a:t>Use a range of verb forms correctly </a:t>
                      </a:r>
                      <a:r>
                        <a:rPr lang="en-AU" sz="900" dirty="0">
                          <a:effectLst/>
                          <a:hlinkClick r:id="rId18" tooltip="View elaborations and additional details of VCEALL391"/>
                        </a:rPr>
                        <a:t>(VCEALL391)</a:t>
                      </a:r>
                      <a:endParaRPr lang="en-AU" sz="900" kern="1200" dirty="0">
                        <a:solidFill>
                          <a:schemeClr val="tx2"/>
                        </a:solidFill>
                        <a:effectLst/>
                        <a:highlight>
                          <a:srgbClr val="FFFF00"/>
                        </a:highlight>
                        <a:latin typeface="+mn-lt"/>
                        <a:ea typeface="+mn-ea"/>
                        <a:cs typeface="+mn-cs"/>
                      </a:endParaRPr>
                    </a:p>
                    <a:p>
                      <a:r>
                        <a:rPr lang="en-AU" sz="900" dirty="0">
                          <a:solidFill>
                            <a:schemeClr val="tx2"/>
                          </a:solidFill>
                          <a:effectLst/>
                          <a:highlight>
                            <a:srgbClr val="FFFF00"/>
                          </a:highlight>
                        </a:rPr>
                        <a:t> </a:t>
                      </a:r>
                      <a:endParaRPr lang="en-AU" sz="900" kern="1200" dirty="0">
                        <a:solidFill>
                          <a:schemeClr val="tx2"/>
                        </a:solidFill>
                        <a:effectLst/>
                        <a:highlight>
                          <a:srgbClr val="FFFF00"/>
                        </a:highlight>
                        <a:latin typeface="+mn-lt"/>
                        <a:ea typeface="+mn-ea"/>
                        <a:cs typeface="+mn-cs"/>
                      </a:endParaRPr>
                    </a:p>
                    <a:p>
                      <a:endParaRPr lang="en-AU" sz="900" kern="1200" dirty="0">
                        <a:solidFill>
                          <a:schemeClr val="tx2"/>
                        </a:solidFill>
                        <a:effectLst/>
                        <a:highlight>
                          <a:srgbClr val="FFFF00"/>
                        </a:highlight>
                        <a:latin typeface="+mn-lt"/>
                        <a:ea typeface="+mn-ea"/>
                        <a:cs typeface="+mn-cs"/>
                      </a:endParaRPr>
                    </a:p>
                  </a:txBody>
                  <a:tcPr marL="68580" marR="68580" marT="34290" marB="34290"/>
                </a:tc>
                <a:extLst>
                  <a:ext uri="{0D108BD9-81ED-4DB2-BD59-A6C34878D82A}">
                    <a16:rowId xmlns:a16="http://schemas.microsoft.com/office/drawing/2014/main" val="3045557433"/>
                  </a:ext>
                </a:extLst>
              </a:tr>
            </a:tbl>
          </a:graphicData>
        </a:graphic>
      </p:graphicFrame>
      <p:sp>
        <p:nvSpPr>
          <p:cNvPr id="11" name="TextBox 10"/>
          <p:cNvSpPr txBox="1"/>
          <p:nvPr/>
        </p:nvSpPr>
        <p:spPr>
          <a:xfrm>
            <a:off x="6948264" y="196088"/>
            <a:ext cx="1452548" cy="507831"/>
          </a:xfrm>
          <a:prstGeom prst="rect">
            <a:avLst/>
          </a:prstGeom>
          <a:noFill/>
        </p:spPr>
        <p:txBody>
          <a:bodyPr wrap="square" rtlCol="0">
            <a:spAutoFit/>
          </a:bodyPr>
          <a:lstStyle/>
          <a:p>
            <a:r>
              <a:rPr lang="en-AU" sz="900" dirty="0">
                <a:solidFill>
                  <a:schemeClr val="tx2"/>
                </a:solidFill>
                <a:latin typeface="Calibri" panose="020F0502020204030204" pitchFamily="34" charset="0"/>
                <a:cs typeface="Calibri" panose="020F0502020204030204" pitchFamily="34" charset="0"/>
              </a:rPr>
              <a:t>Adapted from VCAA’s </a:t>
            </a:r>
          </a:p>
          <a:p>
            <a:r>
              <a:rPr lang="en-AU" sz="900" dirty="0">
                <a:solidFill>
                  <a:schemeClr val="tx2"/>
                </a:solidFill>
                <a:latin typeface="Calibri" panose="020F0502020204030204" pitchFamily="34" charset="0"/>
                <a:cs typeface="Calibri" panose="020F0502020204030204" pitchFamily="34" charset="0"/>
                <a:hlinkClick r:id="" action="ppaction://noaction"/>
              </a:rPr>
              <a:t>examples of whole-school </a:t>
            </a:r>
          </a:p>
          <a:p>
            <a:r>
              <a:rPr lang="en-AU" sz="900" dirty="0">
                <a:solidFill>
                  <a:schemeClr val="tx2"/>
                </a:solidFill>
                <a:latin typeface="Calibri" panose="020F0502020204030204" pitchFamily="34" charset="0"/>
                <a:cs typeface="Calibri" panose="020F0502020204030204" pitchFamily="34" charset="0"/>
                <a:hlinkClick r:id="" action="ppaction://noaction"/>
              </a:rPr>
              <a:t>curriculum plans  </a:t>
            </a:r>
            <a:endParaRPr lang="en-AU" sz="900" dirty="0">
              <a:solidFill>
                <a:schemeClr val="tx2"/>
              </a:solidFill>
              <a:latin typeface="Calibri" panose="020F0502020204030204" pitchFamily="34" charset="0"/>
              <a:cs typeface="Calibri" panose="020F0502020204030204" pitchFamily="34" charset="0"/>
            </a:endParaRPr>
          </a:p>
        </p:txBody>
      </p:sp>
      <p:sp>
        <p:nvSpPr>
          <p:cNvPr id="12" name="TextBox 11"/>
          <p:cNvSpPr txBox="1"/>
          <p:nvPr/>
        </p:nvSpPr>
        <p:spPr>
          <a:xfrm>
            <a:off x="-57844" y="2603500"/>
            <a:ext cx="3746520" cy="784830"/>
          </a:xfrm>
          <a:prstGeom prst="rect">
            <a:avLst/>
          </a:prstGeom>
          <a:noFill/>
        </p:spPr>
        <p:txBody>
          <a:bodyPr wrap="square" rtlCol="0">
            <a:spAutoFit/>
          </a:bodyPr>
          <a:lstStyle/>
          <a:p>
            <a:pPr algn="ctr"/>
            <a:r>
              <a:rPr lang="en-AU" sz="4500" dirty="0">
                <a:solidFill>
                  <a:schemeClr val="bg1">
                    <a:lumMod val="65000"/>
                    <a:alpha val="31000"/>
                  </a:schemeClr>
                </a:solidFill>
              </a:rPr>
              <a:t>Sample</a:t>
            </a:r>
            <a:endParaRPr lang="en-AU" sz="1800" dirty="0">
              <a:solidFill>
                <a:schemeClr val="bg1">
                  <a:lumMod val="65000"/>
                  <a:alpha val="31000"/>
                </a:schemeClr>
              </a:solidFill>
            </a:endParaRPr>
          </a:p>
        </p:txBody>
      </p:sp>
      <p:sp>
        <p:nvSpPr>
          <p:cNvPr id="7" name="Rectangle 6">
            <a:extLst>
              <a:ext uri="{FF2B5EF4-FFF2-40B4-BE49-F238E27FC236}">
                <a16:creationId xmlns:a16="http://schemas.microsoft.com/office/drawing/2014/main" id="{F6E942FD-A015-4A39-877D-469B98D46334}"/>
              </a:ext>
            </a:extLst>
          </p:cNvPr>
          <p:cNvSpPr/>
          <p:nvPr/>
        </p:nvSpPr>
        <p:spPr bwMode="auto">
          <a:xfrm>
            <a:off x="195866" y="1016997"/>
            <a:ext cx="2179034" cy="3491503"/>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Verdana" pitchFamily="34" charset="0"/>
            </a:endParaRPr>
          </a:p>
        </p:txBody>
      </p:sp>
      <p:sp>
        <p:nvSpPr>
          <p:cNvPr id="13" name="Rectangle 12">
            <a:extLst>
              <a:ext uri="{FF2B5EF4-FFF2-40B4-BE49-F238E27FC236}">
                <a16:creationId xmlns:a16="http://schemas.microsoft.com/office/drawing/2014/main" id="{83687C3C-7147-4A54-B62A-3B6C171C5CC4}"/>
              </a:ext>
            </a:extLst>
          </p:cNvPr>
          <p:cNvSpPr/>
          <p:nvPr/>
        </p:nvSpPr>
        <p:spPr bwMode="auto">
          <a:xfrm>
            <a:off x="6785796" y="1016997"/>
            <a:ext cx="2179034" cy="3491503"/>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Verdana" pitchFamily="34" charset="0"/>
            </a:endParaRPr>
          </a:p>
        </p:txBody>
      </p:sp>
      <p:grpSp>
        <p:nvGrpSpPr>
          <p:cNvPr id="10" name="Group 9"/>
          <p:cNvGrpSpPr/>
          <p:nvPr/>
        </p:nvGrpSpPr>
        <p:grpSpPr>
          <a:xfrm>
            <a:off x="2374900" y="4388872"/>
            <a:ext cx="6533933" cy="481240"/>
            <a:chOff x="3179618" y="5382491"/>
            <a:chExt cx="8420978" cy="721951"/>
          </a:xfrm>
          <a:solidFill>
            <a:srgbClr val="FF0000"/>
          </a:solidFill>
        </p:grpSpPr>
        <p:sp>
          <p:nvSpPr>
            <p:cNvPr id="5" name="Left-Right Arrow 4"/>
            <p:cNvSpPr/>
            <p:nvPr/>
          </p:nvSpPr>
          <p:spPr>
            <a:xfrm>
              <a:off x="3179618" y="5382491"/>
              <a:ext cx="8420978" cy="721951"/>
            </a:xfrm>
            <a:prstGeom prst="leftRightArrow">
              <a:avLst/>
            </a:prstGeom>
            <a:grpFill/>
            <a:ln>
              <a:solidFill>
                <a:schemeClr val="bg2">
                  <a:lumMod val="20000"/>
                  <a:lumOff val="8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sz="1800"/>
            </a:p>
          </p:txBody>
        </p:sp>
        <p:sp>
          <p:nvSpPr>
            <p:cNvPr id="9" name="TextBox 8"/>
            <p:cNvSpPr txBox="1"/>
            <p:nvPr/>
          </p:nvSpPr>
          <p:spPr>
            <a:xfrm>
              <a:off x="3506800" y="5605692"/>
              <a:ext cx="7807103" cy="346292"/>
            </a:xfrm>
            <a:prstGeom prst="rect">
              <a:avLst/>
            </a:prstGeom>
            <a:grpFill/>
          </p:spPr>
          <p:txBody>
            <a:bodyPr wrap="square" rtlCol="0">
              <a:spAutoFit/>
            </a:bodyPr>
            <a:lstStyle/>
            <a:p>
              <a:pPr algn="ctr"/>
              <a:r>
                <a:rPr lang="en-AU" sz="900" b="1" dirty="0">
                  <a:solidFill>
                    <a:schemeClr val="bg1">
                      <a:lumMod val="95000"/>
                    </a:schemeClr>
                  </a:solidFill>
                </a:rPr>
                <a:t>Multiple exposures to target language across all three modes</a:t>
              </a:r>
              <a:endParaRPr lang="en-AU" sz="1100" b="1" dirty="0">
                <a:solidFill>
                  <a:schemeClr val="bg1">
                    <a:lumMod val="95000"/>
                  </a:schemeClr>
                </a:solidFill>
              </a:endParaRPr>
            </a:p>
          </p:txBody>
        </p:sp>
      </p:grpSp>
    </p:spTree>
    <p:extLst>
      <p:ext uri="{BB962C8B-B14F-4D97-AF65-F5344CB8AC3E}">
        <p14:creationId xmlns:p14="http://schemas.microsoft.com/office/powerpoint/2010/main" val="3747267959"/>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253" y="10516"/>
            <a:ext cx="8712968" cy="496909"/>
          </a:xfrm>
        </p:spPr>
        <p:txBody>
          <a:bodyPr/>
          <a:lstStyle/>
          <a:p>
            <a:r>
              <a:rPr lang="en-AU" sz="1800" dirty="0"/>
              <a:t>Differentiated teaching for EAL students </a:t>
            </a:r>
          </a:p>
        </p:txBody>
      </p:sp>
      <p:sp>
        <p:nvSpPr>
          <p:cNvPr id="3" name="Content Placeholder 2"/>
          <p:cNvSpPr>
            <a:spLocks noGrp="1"/>
          </p:cNvSpPr>
          <p:nvPr>
            <p:ph idx="1"/>
          </p:nvPr>
        </p:nvSpPr>
        <p:spPr/>
        <p:txBody>
          <a:bodyPr/>
          <a:lstStyle/>
          <a:p>
            <a:pPr marL="0" indent="0">
              <a:buNone/>
            </a:pPr>
            <a:r>
              <a:rPr lang="en-AU" dirty="0"/>
              <a:t> </a:t>
            </a:r>
          </a:p>
        </p:txBody>
      </p:sp>
      <p:sp>
        <p:nvSpPr>
          <p:cNvPr id="4" name="Rectangle 3"/>
          <p:cNvSpPr/>
          <p:nvPr/>
        </p:nvSpPr>
        <p:spPr>
          <a:xfrm>
            <a:off x="323850" y="498064"/>
            <a:ext cx="8225270" cy="498598"/>
          </a:xfrm>
          <a:prstGeom prst="rect">
            <a:avLst/>
          </a:prstGeom>
        </p:spPr>
        <p:txBody>
          <a:bodyPr wrap="square">
            <a:spAutoFit/>
          </a:bodyPr>
          <a:lstStyle/>
          <a:p>
            <a:pPr marL="266700" indent="-266700" eaLnBrk="1" hangingPunct="1">
              <a:spcBef>
                <a:spcPct val="20000"/>
              </a:spcBef>
              <a:buFont typeface="Arial" pitchFamily="34" charset="0"/>
              <a:buChar char="•"/>
            </a:pPr>
            <a:r>
              <a:rPr lang="en-AU" sz="1200" b="1" dirty="0">
                <a:solidFill>
                  <a:srgbClr val="303132"/>
                </a:solidFill>
                <a:latin typeface="+mn-lt"/>
              </a:rPr>
              <a:t>WRITING LESSON PLAN   </a:t>
            </a:r>
          </a:p>
          <a:p>
            <a:pPr marL="266700" indent="-266700" eaLnBrk="1" hangingPunct="1">
              <a:spcBef>
                <a:spcPct val="20000"/>
              </a:spcBef>
              <a:buFont typeface="Arial" pitchFamily="34" charset="0"/>
              <a:buChar char="•"/>
            </a:pPr>
            <a:r>
              <a:rPr lang="en-AU" sz="1200" b="1" dirty="0">
                <a:solidFill>
                  <a:srgbClr val="303132"/>
                </a:solidFill>
                <a:latin typeface="+mn-lt"/>
              </a:rPr>
              <a:t>Purpose: To understand the text structures and linguistic features of an information report. </a:t>
            </a:r>
          </a:p>
        </p:txBody>
      </p:sp>
      <p:graphicFrame>
        <p:nvGraphicFramePr>
          <p:cNvPr id="8" name="Content Placeholder 2"/>
          <p:cNvGraphicFramePr>
            <a:graphicFrameLocks/>
          </p:cNvGraphicFramePr>
          <p:nvPr>
            <p:extLst>
              <p:ext uri="{D42A27DB-BD31-4B8C-83A1-F6EECF244321}">
                <p14:modId xmlns:p14="http://schemas.microsoft.com/office/powerpoint/2010/main" val="481841450"/>
              </p:ext>
            </p:extLst>
          </p:nvPr>
        </p:nvGraphicFramePr>
        <p:xfrm>
          <a:off x="323850" y="994973"/>
          <a:ext cx="8461774" cy="3048000"/>
        </p:xfrm>
        <a:graphic>
          <a:graphicData uri="http://schemas.openxmlformats.org/drawingml/2006/table">
            <a:tbl>
              <a:tblPr firstRow="1" bandRow="1">
                <a:tableStyleId>{5C22544A-7EE6-4342-B048-85BDC9FD1C3A}</a:tableStyleId>
              </a:tblPr>
              <a:tblGrid>
                <a:gridCol w="4230887">
                  <a:extLst>
                    <a:ext uri="{9D8B030D-6E8A-4147-A177-3AD203B41FA5}">
                      <a16:colId xmlns:a16="http://schemas.microsoft.com/office/drawing/2014/main" val="2794276872"/>
                    </a:ext>
                  </a:extLst>
                </a:gridCol>
                <a:gridCol w="4230887">
                  <a:extLst>
                    <a:ext uri="{9D8B030D-6E8A-4147-A177-3AD203B41FA5}">
                      <a16:colId xmlns:a16="http://schemas.microsoft.com/office/drawing/2014/main" val="1132448675"/>
                    </a:ext>
                  </a:extLst>
                </a:gridCol>
              </a:tblGrid>
              <a:tr h="278130">
                <a:tc>
                  <a:txBody>
                    <a:bodyPr/>
                    <a:lstStyle/>
                    <a:p>
                      <a:r>
                        <a:rPr lang="en-AU" sz="1400" dirty="0">
                          <a:solidFill>
                            <a:schemeClr val="tx2"/>
                          </a:solidFill>
                        </a:rPr>
                        <a:t>English</a:t>
                      </a:r>
                      <a:r>
                        <a:rPr lang="en-AU" sz="1400" baseline="0" dirty="0">
                          <a:solidFill>
                            <a:schemeClr val="tx2"/>
                          </a:solidFill>
                        </a:rPr>
                        <a:t> </a:t>
                      </a:r>
                      <a:endParaRPr lang="en-AU" sz="1400" dirty="0">
                        <a:solidFill>
                          <a:schemeClr val="tx2"/>
                        </a:solidFill>
                      </a:endParaRPr>
                    </a:p>
                  </a:txBody>
                  <a:tcPr marL="68580" marR="68580" marT="34290" marB="34290"/>
                </a:tc>
                <a:tc>
                  <a:txBody>
                    <a:bodyPr/>
                    <a:lstStyle/>
                    <a:p>
                      <a:r>
                        <a:rPr lang="en-AU" sz="1400" baseline="0" dirty="0">
                          <a:solidFill>
                            <a:schemeClr val="tx2"/>
                          </a:solidFill>
                        </a:rPr>
                        <a:t>EAL differentiated teaching </a:t>
                      </a:r>
                      <a:endParaRPr lang="en-AU" sz="1400" dirty="0">
                        <a:solidFill>
                          <a:schemeClr val="tx2"/>
                        </a:solidFill>
                      </a:endParaRPr>
                    </a:p>
                  </a:txBody>
                  <a:tcPr marL="68580" marR="68580" marT="34290" marB="34290"/>
                </a:tc>
                <a:extLst>
                  <a:ext uri="{0D108BD9-81ED-4DB2-BD59-A6C34878D82A}">
                    <a16:rowId xmlns:a16="http://schemas.microsoft.com/office/drawing/2014/main" val="3802401445"/>
                  </a:ext>
                </a:extLst>
              </a:tr>
              <a:tr h="891540">
                <a:tc>
                  <a:txBody>
                    <a:bodyPr/>
                    <a:lstStyle/>
                    <a:p>
                      <a:pPr marL="0" indent="0">
                        <a:buFont typeface="+mj-lt"/>
                        <a:buNone/>
                      </a:pPr>
                      <a:r>
                        <a:rPr lang="en-AU" sz="1400" dirty="0"/>
                        <a:t>1. Provide</a:t>
                      </a:r>
                      <a:r>
                        <a:rPr lang="en-AU" sz="1400" baseline="0" dirty="0"/>
                        <a:t> students with a range of information reports. Do not reveal genre. </a:t>
                      </a:r>
                      <a:endParaRPr lang="en-AU" sz="1400" dirty="0"/>
                    </a:p>
                  </a:txBody>
                  <a:tcPr marL="68580" marR="68580" marT="34290" marB="34290"/>
                </a:tc>
                <a:tc>
                  <a:txBody>
                    <a:bodyPr/>
                    <a:lstStyle/>
                    <a:p>
                      <a:r>
                        <a:rPr lang="en-AU" sz="1400" dirty="0"/>
                        <a:t>Provide EAL students</a:t>
                      </a:r>
                      <a:r>
                        <a:rPr lang="en-AU" sz="1400" baseline="0" dirty="0"/>
                        <a:t> with two information reports with similar structures and written in accessible language, with organisational features such as sub headings for each paragraph. </a:t>
                      </a:r>
                      <a:endParaRPr lang="en-AU" sz="1400" dirty="0"/>
                    </a:p>
                  </a:txBody>
                  <a:tcPr marL="68580" marR="68580" marT="34290" marB="34290"/>
                </a:tc>
                <a:extLst>
                  <a:ext uri="{0D108BD9-81ED-4DB2-BD59-A6C34878D82A}">
                    <a16:rowId xmlns:a16="http://schemas.microsoft.com/office/drawing/2014/main" val="36713822"/>
                  </a:ext>
                </a:extLst>
              </a:tr>
              <a:tr h="1303020">
                <a:tc>
                  <a:txBody>
                    <a:bodyPr/>
                    <a:lstStyle/>
                    <a:p>
                      <a:pPr marL="0" indent="0">
                        <a:buFont typeface="+mj-lt"/>
                        <a:buNone/>
                      </a:pPr>
                      <a:r>
                        <a:rPr lang="en-AU" sz="1400" dirty="0"/>
                        <a:t>2. Students work in groups to look at language features (highlight</a:t>
                      </a:r>
                      <a:r>
                        <a:rPr lang="en-AU" sz="1400" baseline="0" dirty="0"/>
                        <a:t> and annotate). </a:t>
                      </a:r>
                    </a:p>
                    <a:p>
                      <a:pPr marL="0" indent="0">
                        <a:buFont typeface="+mj-lt"/>
                        <a:buNone/>
                      </a:pPr>
                      <a:r>
                        <a:rPr lang="en-AU" sz="1400" baseline="0" dirty="0"/>
                        <a:t>What are the similarities and differences? </a:t>
                      </a:r>
                    </a:p>
                    <a:p>
                      <a:pPr marL="0" indent="0">
                        <a:buFont typeface="+mj-lt"/>
                        <a:buNone/>
                      </a:pPr>
                      <a:r>
                        <a:rPr lang="en-AU" sz="1400" baseline="0" dirty="0"/>
                        <a:t>What are the features?</a:t>
                      </a:r>
                    </a:p>
                    <a:p>
                      <a:pPr marL="0" indent="0">
                        <a:buFont typeface="+mj-lt"/>
                        <a:buNone/>
                      </a:pPr>
                      <a:r>
                        <a:rPr lang="en-AU" sz="1400" baseline="0" dirty="0"/>
                        <a:t>Try to determine the genre. </a:t>
                      </a:r>
                    </a:p>
                  </a:txBody>
                  <a:tcPr marL="68580" marR="68580" marT="34290" marB="34290"/>
                </a:tc>
                <a:tc>
                  <a:txBody>
                    <a:bodyPr/>
                    <a:lstStyle/>
                    <a:p>
                      <a:r>
                        <a:rPr lang="en-AU" sz="1400" dirty="0"/>
                        <a:t>Provide EAL</a:t>
                      </a:r>
                      <a:r>
                        <a:rPr lang="en-AU" sz="1400" baseline="0" dirty="0"/>
                        <a:t> students with a checklist of language features to identify. For example, does this text use: </a:t>
                      </a:r>
                    </a:p>
                    <a:p>
                      <a:pPr marL="285750" indent="-285750">
                        <a:buFont typeface="Arial" panose="020B0604020202020204" pitchFamily="34" charset="0"/>
                        <a:buChar char="•"/>
                      </a:pPr>
                      <a:r>
                        <a:rPr lang="en-AU" sz="1400" baseline="0" dirty="0"/>
                        <a:t>proper nouns or common nouns</a:t>
                      </a:r>
                    </a:p>
                    <a:p>
                      <a:pPr marL="285750" indent="-285750">
                        <a:buFont typeface="Arial" panose="020B0604020202020204" pitchFamily="34" charset="0"/>
                        <a:buChar char="•"/>
                      </a:pPr>
                      <a:r>
                        <a:rPr lang="en-AU" sz="1400" baseline="0" dirty="0"/>
                        <a:t>present tense verbs or past tense verbs? </a:t>
                      </a:r>
                    </a:p>
                    <a:p>
                      <a:pPr marL="0" indent="0">
                        <a:buFontTx/>
                        <a:buNone/>
                      </a:pPr>
                      <a:r>
                        <a:rPr lang="en-AU" sz="1400" baseline="0" dirty="0"/>
                        <a:t>Use the checklist and refer to posters of text types to determine the genre. </a:t>
                      </a:r>
                    </a:p>
                  </a:txBody>
                  <a:tcPr marL="68580" marR="68580" marT="34290" marB="34290"/>
                </a:tc>
                <a:extLst>
                  <a:ext uri="{0D108BD9-81ED-4DB2-BD59-A6C34878D82A}">
                    <a16:rowId xmlns:a16="http://schemas.microsoft.com/office/drawing/2014/main" val="2457550953"/>
                  </a:ext>
                </a:extLst>
              </a:tr>
              <a:tr h="480060">
                <a:tc>
                  <a:txBody>
                    <a:bodyPr/>
                    <a:lstStyle/>
                    <a:p>
                      <a:pPr marL="0" indent="0">
                        <a:buFont typeface="+mj-lt"/>
                        <a:buNone/>
                      </a:pPr>
                      <a:r>
                        <a:rPr lang="en-AU" sz="1400" dirty="0"/>
                        <a:t>3. Share findings and reveal genre.</a:t>
                      </a:r>
                      <a:r>
                        <a:rPr lang="en-AU" sz="1400" baseline="0" dirty="0"/>
                        <a:t> C</a:t>
                      </a:r>
                      <a:r>
                        <a:rPr lang="en-AU" sz="1400" dirty="0"/>
                        <a:t>reate class poster on features of information reports.</a:t>
                      </a:r>
                      <a:r>
                        <a:rPr lang="en-AU" sz="1400" baseline="0" dirty="0"/>
                        <a:t> </a:t>
                      </a:r>
                      <a:endParaRPr lang="en-AU" sz="1400" dirty="0"/>
                    </a:p>
                  </a:txBody>
                  <a:tcPr marL="68580" marR="68580" marT="34290" marB="34290"/>
                </a:tc>
                <a:tc>
                  <a:txBody>
                    <a:bodyPr/>
                    <a:lstStyle/>
                    <a:p>
                      <a:r>
                        <a:rPr lang="en-AU" sz="1400" dirty="0"/>
                        <a:t>EAL students contribute to discussion using</a:t>
                      </a:r>
                      <a:r>
                        <a:rPr lang="en-AU" sz="1400" baseline="0" dirty="0"/>
                        <a:t> their checklist. </a:t>
                      </a:r>
                      <a:endParaRPr lang="en-AU" sz="1400" dirty="0"/>
                    </a:p>
                  </a:txBody>
                  <a:tcPr marL="68580" marR="68580" marT="34290" marB="34290"/>
                </a:tc>
                <a:extLst>
                  <a:ext uri="{0D108BD9-81ED-4DB2-BD59-A6C34878D82A}">
                    <a16:rowId xmlns:a16="http://schemas.microsoft.com/office/drawing/2014/main" val="3785925689"/>
                  </a:ext>
                </a:extLst>
              </a:tr>
            </a:tbl>
          </a:graphicData>
        </a:graphic>
      </p:graphicFrame>
      <p:sp>
        <p:nvSpPr>
          <p:cNvPr id="5" name="TextBox 4"/>
          <p:cNvSpPr txBox="1"/>
          <p:nvPr/>
        </p:nvSpPr>
        <p:spPr>
          <a:xfrm>
            <a:off x="389659" y="4093369"/>
            <a:ext cx="3678285" cy="230832"/>
          </a:xfrm>
          <a:prstGeom prst="rect">
            <a:avLst/>
          </a:prstGeom>
          <a:noFill/>
        </p:spPr>
        <p:txBody>
          <a:bodyPr wrap="square" rtlCol="0">
            <a:spAutoFit/>
          </a:bodyPr>
          <a:lstStyle/>
          <a:p>
            <a:r>
              <a:rPr lang="en-AU" sz="900" dirty="0">
                <a:solidFill>
                  <a:schemeClr val="tx2"/>
                </a:solidFill>
                <a:latin typeface="Calibri" panose="020F0502020204030204" pitchFamily="34" charset="0"/>
                <a:cs typeface="Calibri" panose="020F0502020204030204" pitchFamily="34" charset="0"/>
              </a:rPr>
              <a:t>Adapted from VCAA’s </a:t>
            </a:r>
            <a:r>
              <a:rPr lang="en-AU" sz="900" dirty="0">
                <a:solidFill>
                  <a:schemeClr val="tx2"/>
                </a:solidFill>
                <a:latin typeface="Calibri" panose="020F0502020204030204" pitchFamily="34" charset="0"/>
                <a:cs typeface="Calibri" panose="020F0502020204030204" pitchFamily="34" charset="0"/>
                <a:hlinkClick r:id="rId3"/>
              </a:rPr>
              <a:t>examples of whole-school curriculum plans  </a:t>
            </a:r>
            <a:endParaRPr lang="en-AU" sz="900" dirty="0">
              <a:solidFill>
                <a:schemeClr val="tx2"/>
              </a:solidFill>
              <a:latin typeface="Calibri" panose="020F0502020204030204" pitchFamily="34" charset="0"/>
              <a:cs typeface="Calibri" panose="020F0502020204030204" pitchFamily="34" charset="0"/>
            </a:endParaRPr>
          </a:p>
        </p:txBody>
      </p:sp>
      <p:sp>
        <p:nvSpPr>
          <p:cNvPr id="7" name="TextBox 6"/>
          <p:cNvSpPr txBox="1"/>
          <p:nvPr/>
        </p:nvSpPr>
        <p:spPr>
          <a:xfrm rot="20529735">
            <a:off x="1676056" y="2703186"/>
            <a:ext cx="3746520" cy="784830"/>
          </a:xfrm>
          <a:prstGeom prst="rect">
            <a:avLst/>
          </a:prstGeom>
          <a:noFill/>
        </p:spPr>
        <p:txBody>
          <a:bodyPr wrap="square" rtlCol="0">
            <a:spAutoFit/>
          </a:bodyPr>
          <a:lstStyle/>
          <a:p>
            <a:pPr algn="ctr"/>
            <a:r>
              <a:rPr lang="en-AU" sz="4500" dirty="0">
                <a:solidFill>
                  <a:schemeClr val="bg1">
                    <a:lumMod val="65000"/>
                    <a:alpha val="31000"/>
                  </a:schemeClr>
                </a:solidFill>
              </a:rPr>
              <a:t>Sample</a:t>
            </a:r>
            <a:endParaRPr lang="en-AU" sz="1800" dirty="0">
              <a:solidFill>
                <a:schemeClr val="bg1">
                  <a:lumMod val="65000"/>
                  <a:alpha val="31000"/>
                </a:schemeClr>
              </a:solidFill>
            </a:endParaRPr>
          </a:p>
        </p:txBody>
      </p:sp>
    </p:spTree>
    <p:extLst>
      <p:ext uri="{BB962C8B-B14F-4D97-AF65-F5344CB8AC3E}">
        <p14:creationId xmlns:p14="http://schemas.microsoft.com/office/powerpoint/2010/main" val="3244424347"/>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1" y="279099"/>
            <a:ext cx="8460150" cy="346361"/>
          </a:xfrm>
        </p:spPr>
        <p:txBody>
          <a:bodyPr/>
          <a:lstStyle/>
          <a:p>
            <a:r>
              <a:rPr lang="en-AU" sz="1800" dirty="0"/>
              <a:t>Supporting EAL learners in all curriculum areas   </a:t>
            </a:r>
          </a:p>
        </p:txBody>
      </p:sp>
      <p:sp>
        <p:nvSpPr>
          <p:cNvPr id="3" name="Content Placeholder 2"/>
          <p:cNvSpPr>
            <a:spLocks noGrp="1"/>
          </p:cNvSpPr>
          <p:nvPr>
            <p:ph idx="1"/>
          </p:nvPr>
        </p:nvSpPr>
        <p:spPr>
          <a:xfrm>
            <a:off x="234136" y="555520"/>
            <a:ext cx="8461374" cy="3456386"/>
          </a:xfrm>
        </p:spPr>
        <p:txBody>
          <a:bodyPr>
            <a:normAutofit/>
          </a:bodyPr>
          <a:lstStyle/>
          <a:p>
            <a:r>
              <a:rPr lang="en-AU" sz="1200" dirty="0">
                <a:solidFill>
                  <a:schemeClr val="tx2"/>
                </a:solidFill>
              </a:rPr>
              <a:t>The EAL curriculum helps you to understand the support that EAL learners need to understand, speak, listen, read, view and write in different curriculum areas, depending on their levels in each of the three language modes of the curriculum.</a:t>
            </a:r>
          </a:p>
          <a:p>
            <a:pPr marL="257175" indent="-257175"/>
            <a:endParaRPr lang="en-AU" dirty="0">
              <a:solidFill>
                <a:schemeClr val="tx2"/>
              </a:solidFill>
            </a:endParaRPr>
          </a:p>
        </p:txBody>
      </p:sp>
      <p:graphicFrame>
        <p:nvGraphicFramePr>
          <p:cNvPr id="4" name="Content Placeholder 3"/>
          <p:cNvGraphicFramePr>
            <a:graphicFrameLocks/>
          </p:cNvGraphicFramePr>
          <p:nvPr>
            <p:extLst>
              <p:ext uri="{D42A27DB-BD31-4B8C-83A1-F6EECF244321}">
                <p14:modId xmlns:p14="http://schemas.microsoft.com/office/powerpoint/2010/main" val="402218982"/>
              </p:ext>
            </p:extLst>
          </p:nvPr>
        </p:nvGraphicFramePr>
        <p:xfrm>
          <a:off x="0" y="1273344"/>
          <a:ext cx="9144000" cy="3415053"/>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1164800187"/>
                    </a:ext>
                  </a:extLst>
                </a:gridCol>
                <a:gridCol w="1828800">
                  <a:extLst>
                    <a:ext uri="{9D8B030D-6E8A-4147-A177-3AD203B41FA5}">
                      <a16:colId xmlns:a16="http://schemas.microsoft.com/office/drawing/2014/main" val="2171482063"/>
                    </a:ext>
                  </a:extLst>
                </a:gridCol>
                <a:gridCol w="1828800">
                  <a:extLst>
                    <a:ext uri="{9D8B030D-6E8A-4147-A177-3AD203B41FA5}">
                      <a16:colId xmlns:a16="http://schemas.microsoft.com/office/drawing/2014/main" val="2242138300"/>
                    </a:ext>
                  </a:extLst>
                </a:gridCol>
                <a:gridCol w="1828800">
                  <a:extLst>
                    <a:ext uri="{9D8B030D-6E8A-4147-A177-3AD203B41FA5}">
                      <a16:colId xmlns:a16="http://schemas.microsoft.com/office/drawing/2014/main" val="1604618416"/>
                    </a:ext>
                  </a:extLst>
                </a:gridCol>
                <a:gridCol w="1828800">
                  <a:extLst>
                    <a:ext uri="{9D8B030D-6E8A-4147-A177-3AD203B41FA5}">
                      <a16:colId xmlns:a16="http://schemas.microsoft.com/office/drawing/2014/main" val="524412503"/>
                    </a:ext>
                  </a:extLst>
                </a:gridCol>
              </a:tblGrid>
              <a:tr h="301257">
                <a:tc>
                  <a:txBody>
                    <a:bodyPr/>
                    <a:lstStyle/>
                    <a:p>
                      <a:r>
                        <a:rPr lang="en-AU" sz="1100" b="1" kern="1200" dirty="0">
                          <a:solidFill>
                            <a:schemeClr val="dk1"/>
                          </a:solidFill>
                          <a:latin typeface="+mn-lt"/>
                          <a:ea typeface="+mn-ea"/>
                          <a:cs typeface="+mn-cs"/>
                        </a:rPr>
                        <a:t>Science </a:t>
                      </a:r>
                    </a:p>
                  </a:txBody>
                  <a:tcPr/>
                </a:tc>
                <a:tc>
                  <a:txBody>
                    <a:bodyPr/>
                    <a:lstStyle/>
                    <a:p>
                      <a:r>
                        <a:rPr lang="en-AU" sz="1100" b="1" kern="1200" dirty="0">
                          <a:solidFill>
                            <a:schemeClr val="dk1"/>
                          </a:solidFill>
                          <a:latin typeface="+mn-lt"/>
                          <a:ea typeface="+mn-ea"/>
                          <a:cs typeface="+mn-cs"/>
                        </a:rPr>
                        <a:t>EAL Level BL</a:t>
                      </a:r>
                    </a:p>
                  </a:txBody>
                  <a:tcPr/>
                </a:tc>
                <a:tc>
                  <a:txBody>
                    <a:bodyPr/>
                    <a:lstStyle/>
                    <a:p>
                      <a:r>
                        <a:rPr lang="en-AU" sz="1100" b="1" kern="1200" dirty="0">
                          <a:solidFill>
                            <a:schemeClr val="dk1"/>
                          </a:solidFill>
                          <a:latin typeface="+mn-lt"/>
                          <a:ea typeface="+mn-ea"/>
                          <a:cs typeface="+mn-cs"/>
                        </a:rPr>
                        <a:t>EAL Level B1</a:t>
                      </a:r>
                    </a:p>
                  </a:txBody>
                  <a:tcPr/>
                </a:tc>
                <a:tc>
                  <a:txBody>
                    <a:bodyPr/>
                    <a:lstStyle/>
                    <a:p>
                      <a:r>
                        <a:rPr lang="en-AU" sz="1100" b="1" kern="1200" dirty="0">
                          <a:solidFill>
                            <a:schemeClr val="dk1"/>
                          </a:solidFill>
                          <a:latin typeface="+mn-lt"/>
                          <a:ea typeface="+mn-ea"/>
                          <a:cs typeface="+mn-cs"/>
                        </a:rPr>
                        <a:t>EAL Level B2</a:t>
                      </a:r>
                    </a:p>
                  </a:txBody>
                  <a:tcPr/>
                </a:tc>
                <a:tc>
                  <a:txBody>
                    <a:bodyPr/>
                    <a:lstStyle/>
                    <a:p>
                      <a:r>
                        <a:rPr lang="en-AU" sz="1100" b="1" kern="1200" dirty="0">
                          <a:solidFill>
                            <a:schemeClr val="dk1"/>
                          </a:solidFill>
                          <a:latin typeface="+mn-lt"/>
                          <a:ea typeface="+mn-ea"/>
                          <a:cs typeface="+mn-cs"/>
                        </a:rPr>
                        <a:t>EAL Level B3 </a:t>
                      </a:r>
                    </a:p>
                  </a:txBody>
                  <a:tcPr/>
                </a:tc>
                <a:extLst>
                  <a:ext uri="{0D108BD9-81ED-4DB2-BD59-A6C34878D82A}">
                    <a16:rowId xmlns:a16="http://schemas.microsoft.com/office/drawing/2014/main" val="3335425088"/>
                  </a:ext>
                </a:extLst>
              </a:tr>
              <a:tr h="237624">
                <a:tc rowSpan="6">
                  <a:txBody>
                    <a:bodyPr/>
                    <a:lstStyle/>
                    <a:p>
                      <a:r>
                        <a:rPr lang="en-AU" sz="900" b="1" kern="1200" baseline="0" dirty="0">
                          <a:solidFill>
                            <a:schemeClr val="tx2"/>
                          </a:solidFill>
                          <a:latin typeface="+mn-lt"/>
                          <a:ea typeface="+mn-ea"/>
                          <a:cs typeface="+mn-cs"/>
                        </a:rPr>
                        <a:t>Chemical sciences </a:t>
                      </a:r>
                    </a:p>
                    <a:p>
                      <a:r>
                        <a:rPr lang="en-AU" sz="900" kern="1200" baseline="0" dirty="0">
                          <a:solidFill>
                            <a:schemeClr val="tx2"/>
                          </a:solidFill>
                          <a:latin typeface="+mn-lt"/>
                          <a:ea typeface="+mn-ea"/>
                          <a:cs typeface="+mn-cs"/>
                        </a:rPr>
                        <a:t>A change of state between solid and liquid can be caused by adding or removing heat </a:t>
                      </a:r>
                      <a:r>
                        <a:rPr lang="en-AU" sz="900" dirty="0">
                          <a:effectLst/>
                          <a:hlinkClick r:id="rId3" tooltip="View elaborations and additional details of VCSSU059"/>
                        </a:rPr>
                        <a:t>(VCSSU059) </a:t>
                      </a:r>
                      <a:endParaRPr lang="en-AU" sz="900" kern="1200" baseline="0" dirty="0">
                        <a:solidFill>
                          <a:schemeClr val="tx2"/>
                        </a:solidFill>
                        <a:latin typeface="+mn-lt"/>
                        <a:ea typeface="+mn-ea"/>
                        <a:cs typeface="+mn-cs"/>
                      </a:endParaRPr>
                    </a:p>
                    <a:p>
                      <a:endParaRPr lang="en-AU" sz="900" kern="1200" baseline="0" dirty="0">
                        <a:solidFill>
                          <a:schemeClr val="tx2"/>
                        </a:solidFill>
                        <a:latin typeface="+mn-lt"/>
                        <a:ea typeface="+mn-ea"/>
                        <a:cs typeface="+mn-cs"/>
                      </a:endParaRPr>
                    </a:p>
                    <a:p>
                      <a:r>
                        <a:rPr lang="en-AU" sz="900" b="1" kern="1200" baseline="0" dirty="0">
                          <a:solidFill>
                            <a:schemeClr val="tx2"/>
                          </a:solidFill>
                          <a:latin typeface="+mn-lt"/>
                          <a:ea typeface="+mn-ea"/>
                          <a:cs typeface="+mn-cs"/>
                        </a:rPr>
                        <a:t>Questioning and predicting </a:t>
                      </a:r>
                    </a:p>
                    <a:p>
                      <a:r>
                        <a:rPr lang="en-AU" sz="900" kern="1200" baseline="0" dirty="0">
                          <a:solidFill>
                            <a:schemeClr val="tx2"/>
                          </a:solidFill>
                          <a:latin typeface="+mn-lt"/>
                          <a:ea typeface="+mn-ea"/>
                          <a:cs typeface="+mn-cs"/>
                        </a:rPr>
                        <a:t>With guidance, identify questions in familiar contexts that can be investigated scientifically and predict what might happen based on prior knowledge </a:t>
                      </a:r>
                      <a:r>
                        <a:rPr lang="en-AU" sz="900" dirty="0">
                          <a:effectLst/>
                          <a:hlinkClick r:id="rId4" tooltip="View elaborations and additional details of VCSIS065"/>
                        </a:rPr>
                        <a:t>(VCSIS065)</a:t>
                      </a:r>
                      <a:r>
                        <a:rPr lang="en-AU" sz="900" dirty="0">
                          <a:effectLst/>
                        </a:rPr>
                        <a:t> </a:t>
                      </a:r>
                    </a:p>
                    <a:p>
                      <a:endParaRPr lang="en-AU" sz="900" kern="1200" baseline="0" dirty="0">
                        <a:solidFill>
                          <a:schemeClr val="tx2"/>
                        </a:solidFill>
                        <a:latin typeface="+mn-lt"/>
                        <a:ea typeface="+mn-ea"/>
                        <a:cs typeface="+mn-cs"/>
                      </a:endParaRPr>
                    </a:p>
                    <a:p>
                      <a:r>
                        <a:rPr lang="en-AU" sz="900" b="1" kern="1200" baseline="0" dirty="0">
                          <a:solidFill>
                            <a:schemeClr val="tx2"/>
                          </a:solidFill>
                          <a:latin typeface="+mn-lt"/>
                          <a:ea typeface="+mn-ea"/>
                          <a:cs typeface="+mn-cs"/>
                        </a:rPr>
                        <a:t>Communicating </a:t>
                      </a:r>
                    </a:p>
                    <a:p>
                      <a:r>
                        <a:rPr lang="en-AU" sz="900" kern="1200" baseline="0" dirty="0">
                          <a:solidFill>
                            <a:schemeClr val="tx2"/>
                          </a:solidFill>
                          <a:latin typeface="+mn-lt"/>
                          <a:ea typeface="+mn-ea"/>
                          <a:cs typeface="+mn-cs"/>
                        </a:rPr>
                        <a:t>Represent and communicate observations, ideas and findings to show patterns and relationships using formal and informal scientific language </a:t>
                      </a:r>
                      <a:r>
                        <a:rPr lang="en-AU" sz="900" dirty="0">
                          <a:effectLst/>
                          <a:hlinkClick r:id="rId5" tooltip="View elaborations and additional details of VCSIS072"/>
                        </a:rPr>
                        <a:t>(VCSIS072)</a:t>
                      </a:r>
                      <a:endParaRPr lang="en-AU" sz="900" kern="1200" baseline="0" dirty="0">
                        <a:solidFill>
                          <a:schemeClr val="tx2"/>
                        </a:solidFill>
                        <a:latin typeface="+mn-lt"/>
                        <a:ea typeface="+mn-ea"/>
                        <a:cs typeface="+mn-cs"/>
                      </a:endParaRPr>
                    </a:p>
                  </a:txBody>
                  <a:tcPr/>
                </a:tc>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b="0" kern="1200" dirty="0">
                          <a:solidFill>
                            <a:schemeClr val="dk1"/>
                          </a:solidFill>
                          <a:latin typeface="+mn-lt"/>
                          <a:ea typeface="+mn-ea"/>
                          <a:cs typeface="+mn-cs"/>
                        </a:rPr>
                        <a:t>Speaking and listening </a:t>
                      </a:r>
                    </a:p>
                  </a:txBody>
                  <a:tcPr/>
                </a:tc>
                <a:tc hMerge="1">
                  <a:txBody>
                    <a:bodyPr/>
                    <a:lstStyle/>
                    <a:p>
                      <a:endParaRPr lang="en-AU" sz="1200" dirty="0">
                        <a:solidFill>
                          <a:schemeClr val="tx2"/>
                        </a:solidFill>
                      </a:endParaRPr>
                    </a:p>
                  </a:txBody>
                  <a:tcPr/>
                </a:tc>
                <a:tc hMerge="1">
                  <a:txBody>
                    <a:bodyPr/>
                    <a:lstStyle/>
                    <a:p>
                      <a:endParaRPr lang="en-AU" sz="1200" dirty="0">
                        <a:solidFill>
                          <a:schemeClr val="tx2"/>
                        </a:solidFill>
                      </a:endParaRPr>
                    </a:p>
                  </a:txBody>
                  <a:tcPr/>
                </a:tc>
                <a:tc hMerge="1">
                  <a:txBody>
                    <a:bodyPr/>
                    <a:lstStyle/>
                    <a:p>
                      <a:endParaRPr lang="en-AU" sz="1200" dirty="0">
                        <a:solidFill>
                          <a:schemeClr val="tx2"/>
                        </a:solidFill>
                      </a:endParaRPr>
                    </a:p>
                  </a:txBody>
                  <a:tcPr/>
                </a:tc>
                <a:extLst>
                  <a:ext uri="{0D108BD9-81ED-4DB2-BD59-A6C34878D82A}">
                    <a16:rowId xmlns:a16="http://schemas.microsoft.com/office/drawing/2014/main" val="2860902854"/>
                  </a:ext>
                </a:extLst>
              </a:tr>
              <a:tr h="629901">
                <a:tc vMerge="1">
                  <a:txBody>
                    <a:bodyPr/>
                    <a:lstStyle/>
                    <a:p>
                      <a:endParaRPr lang="en-AU" sz="1200" dirty="0">
                        <a:solidFill>
                          <a:schemeClr val="tx2"/>
                        </a:solidFill>
                      </a:endParaRPr>
                    </a:p>
                  </a:txBody>
                  <a:tcPr/>
                </a:tc>
                <a:tc>
                  <a:txBody>
                    <a:bodyPr/>
                    <a:lstStyle/>
                    <a:p>
                      <a:r>
                        <a:rPr lang="en-AU" sz="1000" kern="1200" dirty="0">
                          <a:solidFill>
                            <a:schemeClr val="dk1"/>
                          </a:solidFill>
                          <a:effectLst/>
                          <a:latin typeface="+mn-lt"/>
                          <a:ea typeface="+mn-ea"/>
                          <a:cs typeface="+mn-cs"/>
                        </a:rPr>
                        <a:t>Identify basic items of information in short spoken texts </a:t>
                      </a:r>
                      <a:r>
                        <a:rPr lang="en-AU" sz="1000" dirty="0">
                          <a:effectLst/>
                          <a:hlinkClick r:id="rId6" tooltip="View elaborations and additional details of VCEALC167"/>
                        </a:rPr>
                        <a:t>(VCEALC167)</a:t>
                      </a:r>
                      <a:r>
                        <a:rPr lang="en-AU" sz="1000" dirty="0">
                          <a:effectLst/>
                        </a:rPr>
                        <a:t> </a:t>
                      </a:r>
                      <a:endParaRPr lang="en-AU" sz="1000" kern="1200" dirty="0">
                        <a:solidFill>
                          <a:schemeClr val="dk1"/>
                        </a:solidFill>
                        <a:effectLst/>
                        <a:latin typeface="+mn-lt"/>
                        <a:ea typeface="+mn-ea"/>
                        <a:cs typeface="+mn-cs"/>
                      </a:endParaRPr>
                    </a:p>
                  </a:txBody>
                  <a:tcPr/>
                </a:tc>
                <a:tc>
                  <a:txBody>
                    <a:bodyPr/>
                    <a:lstStyle/>
                    <a:p>
                      <a:pPr marL="0" algn="l" defTabSz="914400" rtl="0" eaLnBrk="1" latinLnBrk="0" hangingPunct="1"/>
                      <a:r>
                        <a:rPr lang="en-AU" sz="1000" kern="1200" dirty="0">
                          <a:solidFill>
                            <a:schemeClr val="dk1"/>
                          </a:solidFill>
                          <a:effectLst/>
                          <a:latin typeface="+mn-lt"/>
                          <a:ea typeface="+mn-ea"/>
                          <a:cs typeface="+mn-cs"/>
                        </a:rPr>
                        <a:t>Identify some key points of information in short spoken texts, with guidance </a:t>
                      </a:r>
                      <a:r>
                        <a:rPr lang="en-AU" sz="1000" dirty="0">
                          <a:effectLst/>
                          <a:hlinkClick r:id="rId7" tooltip="View elaborations and additional details of VCEALC245"/>
                        </a:rPr>
                        <a:t>(VCEALC245)</a:t>
                      </a:r>
                      <a:endParaRPr lang="en-AU" sz="1000" kern="1200" dirty="0">
                        <a:solidFill>
                          <a:schemeClr val="dk1"/>
                        </a:solidFill>
                        <a:effectLst/>
                        <a:latin typeface="+mn-lt"/>
                        <a:ea typeface="+mn-ea"/>
                        <a:cs typeface="+mn-cs"/>
                      </a:endParaRPr>
                    </a:p>
                  </a:txBody>
                  <a:tcPr/>
                </a:tc>
                <a:tc>
                  <a:txBody>
                    <a:bodyPr/>
                    <a:lstStyle/>
                    <a:p>
                      <a:pPr marL="0" algn="l" defTabSz="914400" rtl="0" eaLnBrk="1" latinLnBrk="0" hangingPunct="1"/>
                      <a:r>
                        <a:rPr lang="en-AU" sz="1000" kern="1200" dirty="0">
                          <a:solidFill>
                            <a:schemeClr val="dk1"/>
                          </a:solidFill>
                          <a:effectLst/>
                          <a:latin typeface="+mn-lt"/>
                          <a:ea typeface="+mn-ea"/>
                          <a:cs typeface="+mn-cs"/>
                        </a:rPr>
                        <a:t>Identify key points of information in short spoken texts </a:t>
                      </a:r>
                      <a:r>
                        <a:rPr lang="en-AU" sz="1000" dirty="0">
                          <a:effectLst/>
                          <a:hlinkClick r:id="rId8" tooltip="View elaborations and additional details of VCEALC326"/>
                        </a:rPr>
                        <a:t>(VCEALC326)</a:t>
                      </a:r>
                      <a:r>
                        <a:rPr lang="en-AU" sz="1000" dirty="0">
                          <a:effectLst/>
                        </a:rPr>
                        <a:t> </a:t>
                      </a:r>
                      <a:endParaRPr lang="en-AU" sz="1000" kern="1200" dirty="0">
                        <a:solidFill>
                          <a:schemeClr val="dk1"/>
                        </a:solidFill>
                        <a:effectLst/>
                        <a:latin typeface="+mn-lt"/>
                        <a:ea typeface="+mn-ea"/>
                        <a:cs typeface="+mn-cs"/>
                      </a:endParaRPr>
                    </a:p>
                  </a:txBody>
                  <a:tcPr/>
                </a:tc>
                <a:tc>
                  <a:txBody>
                    <a:bodyPr/>
                    <a:lstStyle/>
                    <a:p>
                      <a:pPr marL="0" algn="l" defTabSz="914400" rtl="0" eaLnBrk="1" latinLnBrk="0" hangingPunct="1"/>
                      <a:r>
                        <a:rPr lang="en-AU" sz="1000" kern="1200" dirty="0">
                          <a:solidFill>
                            <a:schemeClr val="dk1"/>
                          </a:solidFill>
                          <a:effectLst/>
                          <a:latin typeface="+mn-lt"/>
                          <a:ea typeface="+mn-ea"/>
                          <a:cs typeface="+mn-cs"/>
                        </a:rPr>
                        <a:t>Understand a new topic delivered with extensive contextual and teacher support </a:t>
                      </a:r>
                      <a:r>
                        <a:rPr lang="en-AU" sz="1000" dirty="0">
                          <a:effectLst/>
                          <a:hlinkClick r:id="rId9" tooltip="View elaborations and additional details of VCEALC406"/>
                        </a:rPr>
                        <a:t>(VCEALC406)</a:t>
                      </a:r>
                      <a:r>
                        <a:rPr lang="en-AU" sz="1000" dirty="0">
                          <a:effectLst/>
                        </a:rPr>
                        <a:t> </a:t>
                      </a:r>
                      <a:endParaRPr lang="en-AU" sz="1000" kern="1200" dirty="0">
                        <a:solidFill>
                          <a:schemeClr val="dk1"/>
                        </a:solidFill>
                        <a:effectLst/>
                        <a:latin typeface="+mn-lt"/>
                        <a:ea typeface="+mn-ea"/>
                        <a:cs typeface="+mn-cs"/>
                      </a:endParaRPr>
                    </a:p>
                  </a:txBody>
                  <a:tcPr/>
                </a:tc>
                <a:extLst>
                  <a:ext uri="{0D108BD9-81ED-4DB2-BD59-A6C34878D82A}">
                    <a16:rowId xmlns:a16="http://schemas.microsoft.com/office/drawing/2014/main" val="338175136"/>
                  </a:ext>
                </a:extLst>
              </a:tr>
              <a:tr h="237624">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800" b="0" kern="1200" dirty="0">
                        <a:solidFill>
                          <a:schemeClr val="dk1"/>
                        </a:solidFill>
                        <a:latin typeface="+mn-lt"/>
                        <a:ea typeface="+mn-ea"/>
                        <a:cs typeface="+mn-cs"/>
                      </a:endParaRPr>
                    </a:p>
                  </a:txBody>
                  <a:tcPr/>
                </a:tc>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b="0" kern="1200" dirty="0">
                          <a:solidFill>
                            <a:schemeClr val="dk1"/>
                          </a:solidFill>
                          <a:latin typeface="+mn-lt"/>
                          <a:ea typeface="+mn-ea"/>
                          <a:cs typeface="+mn-cs"/>
                        </a:rPr>
                        <a:t>Reading and viewing </a:t>
                      </a:r>
                    </a:p>
                  </a:txBody>
                  <a:tcPr/>
                </a:tc>
                <a:tc hMerge="1">
                  <a:txBody>
                    <a:bodyPr/>
                    <a:lstStyle/>
                    <a:p>
                      <a:endParaRPr lang="en-AU" sz="1200" dirty="0">
                        <a:solidFill>
                          <a:schemeClr val="tx2"/>
                        </a:solidFill>
                      </a:endParaRPr>
                    </a:p>
                  </a:txBody>
                  <a:tcPr/>
                </a:tc>
                <a:tc hMerge="1">
                  <a:txBody>
                    <a:bodyPr/>
                    <a:lstStyle/>
                    <a:p>
                      <a:endParaRPr lang="en-AU" sz="1200" dirty="0">
                        <a:solidFill>
                          <a:schemeClr val="tx2"/>
                        </a:solidFill>
                      </a:endParaRPr>
                    </a:p>
                  </a:txBody>
                  <a:tcPr/>
                </a:tc>
                <a:tc hMerge="1">
                  <a:txBody>
                    <a:bodyPr/>
                    <a:lstStyle/>
                    <a:p>
                      <a:endParaRPr lang="en-AU" sz="1200" dirty="0">
                        <a:solidFill>
                          <a:schemeClr val="tx2"/>
                        </a:solidFill>
                      </a:endParaRPr>
                    </a:p>
                  </a:txBody>
                  <a:tcPr/>
                </a:tc>
                <a:extLst>
                  <a:ext uri="{0D108BD9-81ED-4DB2-BD59-A6C34878D82A}">
                    <a16:rowId xmlns:a16="http://schemas.microsoft.com/office/drawing/2014/main" val="2461567002"/>
                  </a:ext>
                </a:extLst>
              </a:tr>
              <a:tr h="766836">
                <a:tc vMerge="1">
                  <a:txBody>
                    <a:bodyPr/>
                    <a:lstStyle/>
                    <a:p>
                      <a:endParaRPr lang="en-AU" sz="1200" dirty="0">
                        <a:solidFill>
                          <a:schemeClr val="tx2"/>
                        </a:solidFill>
                      </a:endParaRPr>
                    </a:p>
                  </a:txBody>
                  <a:tcPr/>
                </a:tc>
                <a:tc>
                  <a:txBody>
                    <a:bodyPr/>
                    <a:lstStyle/>
                    <a:p>
                      <a:pPr marL="0" algn="l" defTabSz="914400" rtl="0" eaLnBrk="1" latinLnBrk="0" hangingPunct="1">
                        <a:lnSpc>
                          <a:spcPts val="1200"/>
                        </a:lnSpc>
                        <a:spcBef>
                          <a:spcPts val="400"/>
                        </a:spcBef>
                        <a:spcAft>
                          <a:spcPts val="400"/>
                        </a:spcAft>
                      </a:pPr>
                      <a:r>
                        <a:rPr lang="en-AU" sz="1000" kern="1200" dirty="0">
                          <a:solidFill>
                            <a:schemeClr val="dk1"/>
                          </a:solidFill>
                          <a:effectLst/>
                          <a:latin typeface="+mn-lt"/>
                          <a:ea typeface="+mn-ea"/>
                          <a:cs typeface="+mn-cs"/>
                        </a:rPr>
                        <a:t>Acquire information from simple images, with teacher direction and support </a:t>
                      </a:r>
                      <a:r>
                        <a:rPr lang="en-AU" sz="1000" dirty="0">
                          <a:effectLst/>
                          <a:hlinkClick r:id="rId10" tooltip="View elaborations and additional details of VCEALC186"/>
                        </a:rPr>
                        <a:t>(VCEALC186)</a:t>
                      </a:r>
                      <a:r>
                        <a:rPr lang="en-AU" sz="1000" dirty="0">
                          <a:effectLst/>
                        </a:rPr>
                        <a:t> </a:t>
                      </a:r>
                      <a:endParaRPr lang="en-AU" sz="1000" kern="1200" dirty="0">
                        <a:solidFill>
                          <a:schemeClr val="dk1"/>
                        </a:solidFill>
                        <a:effectLst/>
                        <a:latin typeface="+mn-lt"/>
                        <a:ea typeface="+mn-ea"/>
                        <a:cs typeface="+mn-cs"/>
                      </a:endParaRPr>
                    </a:p>
                  </a:txBody>
                  <a:tcPr marL="68580" marR="68580" marT="0" marB="0"/>
                </a:tc>
                <a:tc>
                  <a:txBody>
                    <a:bodyPr/>
                    <a:lstStyle/>
                    <a:p>
                      <a:pPr marL="0" algn="l" defTabSz="914400" rtl="0" eaLnBrk="1" latinLnBrk="0" hangingPunct="1">
                        <a:lnSpc>
                          <a:spcPts val="1200"/>
                        </a:lnSpc>
                        <a:spcBef>
                          <a:spcPts val="400"/>
                        </a:spcBef>
                        <a:spcAft>
                          <a:spcPts val="400"/>
                        </a:spcAft>
                      </a:pPr>
                      <a:r>
                        <a:rPr lang="en-AU" sz="1000" kern="1200" dirty="0">
                          <a:solidFill>
                            <a:schemeClr val="dk1"/>
                          </a:solidFill>
                          <a:effectLst/>
                          <a:latin typeface="+mn-lt"/>
                          <a:ea typeface="+mn-ea"/>
                          <a:cs typeface="+mn-cs"/>
                        </a:rPr>
                        <a:t>Acquire some information from a small range of images </a:t>
                      </a:r>
                      <a:r>
                        <a:rPr lang="en-AU" sz="1000" dirty="0">
                          <a:effectLst/>
                          <a:hlinkClick r:id="rId11" tooltip="View elaborations and additional details of VCEALC266"/>
                        </a:rPr>
                        <a:t>(VCEALC266)</a:t>
                      </a:r>
                      <a:r>
                        <a:rPr lang="en-AU" sz="1000" dirty="0">
                          <a:effectLst/>
                        </a:rPr>
                        <a:t> </a:t>
                      </a:r>
                      <a:endParaRPr lang="en-AU" sz="1000" kern="1200" dirty="0">
                        <a:solidFill>
                          <a:schemeClr val="dk1"/>
                        </a:solidFill>
                        <a:effectLst/>
                        <a:latin typeface="+mn-lt"/>
                        <a:ea typeface="+mn-ea"/>
                        <a:cs typeface="+mn-cs"/>
                      </a:endParaRPr>
                    </a:p>
                  </a:txBody>
                  <a:tcPr marL="68580" marR="68580" marT="0" marB="0"/>
                </a:tc>
                <a:tc>
                  <a:txBody>
                    <a:bodyPr/>
                    <a:lstStyle/>
                    <a:p>
                      <a:pPr marL="0" algn="l" defTabSz="914400" rtl="0" eaLnBrk="1" latinLnBrk="0" hangingPunct="1">
                        <a:lnSpc>
                          <a:spcPts val="1200"/>
                        </a:lnSpc>
                        <a:spcBef>
                          <a:spcPts val="400"/>
                        </a:spcBef>
                        <a:spcAft>
                          <a:spcPts val="400"/>
                        </a:spcAft>
                      </a:pPr>
                      <a:r>
                        <a:rPr lang="en-AU" sz="1000" kern="1200" dirty="0">
                          <a:solidFill>
                            <a:schemeClr val="dk1"/>
                          </a:solidFill>
                          <a:effectLst/>
                          <a:latin typeface="+mn-lt"/>
                          <a:ea typeface="+mn-ea"/>
                          <a:cs typeface="+mn-cs"/>
                        </a:rPr>
                        <a:t>Acquire information from different types of visual representations in text </a:t>
                      </a:r>
                      <a:r>
                        <a:rPr lang="en-AU" sz="1000" dirty="0">
                          <a:effectLst/>
                          <a:hlinkClick r:id="rId12" tooltip="View elaborations and additional details of VCEALC347"/>
                        </a:rPr>
                        <a:t>(VCEALC347)</a:t>
                      </a:r>
                      <a:r>
                        <a:rPr lang="en-AU" sz="1000" dirty="0">
                          <a:effectLst/>
                        </a:rPr>
                        <a:t> </a:t>
                      </a:r>
                      <a:endParaRPr lang="en-AU" sz="1000" kern="1200" dirty="0">
                        <a:solidFill>
                          <a:schemeClr val="dk1"/>
                        </a:solidFill>
                        <a:effectLst/>
                        <a:latin typeface="+mn-lt"/>
                        <a:ea typeface="+mn-ea"/>
                        <a:cs typeface="+mn-cs"/>
                      </a:endParaRPr>
                    </a:p>
                  </a:txBody>
                  <a:tcPr marL="68580" marR="68580" marT="0" marB="0"/>
                </a:tc>
                <a:tc>
                  <a:txBody>
                    <a:bodyPr/>
                    <a:lstStyle/>
                    <a:p>
                      <a:pPr marL="0" algn="l" defTabSz="914400" rtl="0" eaLnBrk="1" latinLnBrk="0" hangingPunct="1">
                        <a:lnSpc>
                          <a:spcPts val="1200"/>
                        </a:lnSpc>
                        <a:spcBef>
                          <a:spcPts val="400"/>
                        </a:spcBef>
                        <a:spcAft>
                          <a:spcPts val="400"/>
                        </a:spcAft>
                      </a:pPr>
                      <a:r>
                        <a:rPr lang="en-AU" sz="1000" kern="1200" dirty="0">
                          <a:solidFill>
                            <a:schemeClr val="dk1"/>
                          </a:solidFill>
                          <a:effectLst/>
                          <a:latin typeface="+mn-lt"/>
                          <a:ea typeface="+mn-ea"/>
                          <a:cs typeface="+mn-cs"/>
                        </a:rPr>
                        <a:t>Interpret and explain information from a range of images in text </a:t>
                      </a:r>
                      <a:r>
                        <a:rPr lang="en-AU" sz="1000" dirty="0">
                          <a:effectLst/>
                          <a:hlinkClick r:id="rId13" tooltip="View elaborations and additional details of VCEALC426"/>
                        </a:rPr>
                        <a:t>(VCEALC426)</a:t>
                      </a:r>
                      <a:r>
                        <a:rPr lang="en-AU" sz="1000" dirty="0">
                          <a:effectLst/>
                        </a:rPr>
                        <a:t> </a:t>
                      </a:r>
                      <a:endParaRPr lang="en-AU" sz="10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1978828450"/>
                  </a:ext>
                </a:extLst>
              </a:tr>
              <a:tr h="237624">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800" b="0" kern="1200" dirty="0">
                        <a:solidFill>
                          <a:schemeClr val="dk1"/>
                        </a:solidFill>
                        <a:latin typeface="+mn-lt"/>
                        <a:ea typeface="+mn-ea"/>
                        <a:cs typeface="+mn-cs"/>
                      </a:endParaRPr>
                    </a:p>
                  </a:txBody>
                  <a:tcPr/>
                </a:tc>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b="0" kern="1200" dirty="0">
                          <a:solidFill>
                            <a:schemeClr val="dk1"/>
                          </a:solidFill>
                          <a:latin typeface="+mn-lt"/>
                          <a:ea typeface="+mn-ea"/>
                          <a:cs typeface="+mn-cs"/>
                        </a:rPr>
                        <a:t>Writing</a:t>
                      </a:r>
                    </a:p>
                  </a:txBody>
                  <a:tcPr/>
                </a:tc>
                <a:tc hMerge="1">
                  <a:txBody>
                    <a:bodyPr/>
                    <a:lstStyle/>
                    <a:p>
                      <a:endParaRPr lang="en-AU" sz="1200" dirty="0">
                        <a:solidFill>
                          <a:schemeClr val="tx2"/>
                        </a:solidFill>
                      </a:endParaRPr>
                    </a:p>
                  </a:txBody>
                  <a:tcPr/>
                </a:tc>
                <a:tc hMerge="1">
                  <a:txBody>
                    <a:bodyPr/>
                    <a:lstStyle/>
                    <a:p>
                      <a:endParaRPr lang="en-AU" sz="1200" dirty="0">
                        <a:solidFill>
                          <a:schemeClr val="tx2"/>
                        </a:solidFill>
                      </a:endParaRPr>
                    </a:p>
                  </a:txBody>
                  <a:tcPr/>
                </a:tc>
                <a:tc hMerge="1">
                  <a:txBody>
                    <a:bodyPr/>
                    <a:lstStyle/>
                    <a:p>
                      <a:endParaRPr lang="en-AU" sz="1200" dirty="0">
                        <a:solidFill>
                          <a:schemeClr val="tx2"/>
                        </a:solidFill>
                      </a:endParaRPr>
                    </a:p>
                  </a:txBody>
                  <a:tcPr/>
                </a:tc>
                <a:extLst>
                  <a:ext uri="{0D108BD9-81ED-4DB2-BD59-A6C34878D82A}">
                    <a16:rowId xmlns:a16="http://schemas.microsoft.com/office/drawing/2014/main" val="3257513009"/>
                  </a:ext>
                </a:extLst>
              </a:tr>
              <a:tr h="903771">
                <a:tc vMerge="1">
                  <a:txBody>
                    <a:bodyPr/>
                    <a:lstStyle/>
                    <a:p>
                      <a:endParaRPr lang="en-AU" sz="1200" dirty="0">
                        <a:solidFill>
                          <a:schemeClr val="tx2"/>
                        </a:solidFill>
                      </a:endParaRPr>
                    </a:p>
                  </a:txBody>
                  <a:tcPr/>
                </a:tc>
                <a:tc>
                  <a:txBody>
                    <a:bodyPr/>
                    <a:lstStyle/>
                    <a:p>
                      <a:pPr marL="0" algn="l" defTabSz="914400" rtl="0" eaLnBrk="1" latinLnBrk="0" hangingPunct="1">
                        <a:lnSpc>
                          <a:spcPts val="1200"/>
                        </a:lnSpc>
                        <a:spcBef>
                          <a:spcPts val="400"/>
                        </a:spcBef>
                        <a:spcAft>
                          <a:spcPts val="400"/>
                        </a:spcAft>
                      </a:pPr>
                      <a:r>
                        <a:rPr lang="en-AU" sz="1000" kern="1200" dirty="0">
                          <a:solidFill>
                            <a:schemeClr val="dk1"/>
                          </a:solidFill>
                          <a:effectLst/>
                          <a:latin typeface="+mn-lt"/>
                          <a:ea typeface="+mn-ea"/>
                          <a:cs typeface="+mn-cs"/>
                        </a:rPr>
                        <a:t>Copy words, phrases or sentences accurately and carefully </a:t>
                      </a:r>
                      <a:r>
                        <a:rPr lang="en-AU" sz="1000" dirty="0">
                          <a:effectLst/>
                          <a:hlinkClick r:id="rId14" tooltip="View elaborations and additional details of VCEALC216"/>
                        </a:rPr>
                        <a:t>(VCEALC216)</a:t>
                      </a:r>
                      <a:r>
                        <a:rPr lang="en-AU" sz="1000" dirty="0">
                          <a:effectLst/>
                        </a:rPr>
                        <a:t> </a:t>
                      </a:r>
                      <a:endParaRPr lang="en-AU" sz="1000" kern="1200" dirty="0">
                        <a:solidFill>
                          <a:schemeClr val="dk1"/>
                        </a:solidFill>
                        <a:effectLst/>
                        <a:latin typeface="+mn-lt"/>
                        <a:ea typeface="+mn-ea"/>
                        <a:cs typeface="+mn-cs"/>
                      </a:endParaRPr>
                    </a:p>
                  </a:txBody>
                  <a:tcPr marL="68580" marR="68580" marT="0" marB="0"/>
                </a:tc>
                <a:tc>
                  <a:txBody>
                    <a:bodyPr/>
                    <a:lstStyle/>
                    <a:p>
                      <a:pPr marL="0" algn="l" defTabSz="914400" rtl="0" eaLnBrk="1" latinLnBrk="0" hangingPunct="1">
                        <a:lnSpc>
                          <a:spcPts val="1200"/>
                        </a:lnSpc>
                        <a:spcBef>
                          <a:spcPts val="400"/>
                        </a:spcBef>
                        <a:spcAft>
                          <a:spcPts val="400"/>
                        </a:spcAft>
                      </a:pPr>
                      <a:r>
                        <a:rPr lang="en-AU" sz="1000" kern="1200" dirty="0">
                          <a:solidFill>
                            <a:schemeClr val="dk1"/>
                          </a:solidFill>
                          <a:effectLst/>
                          <a:latin typeface="+mn-lt"/>
                          <a:ea typeface="+mn-ea"/>
                          <a:cs typeface="+mn-cs"/>
                        </a:rPr>
                        <a:t>Write simple factual texts using print and computers or other digital devices for a variety of classroom purposes </a:t>
                      </a:r>
                      <a:r>
                        <a:rPr lang="en-AU" sz="1000" dirty="0">
                          <a:effectLst/>
                          <a:hlinkClick r:id="rId15" tooltip="View elaborations and additional details of VCEALC296"/>
                        </a:rPr>
                        <a:t>(VCEALC296)</a:t>
                      </a:r>
                      <a:r>
                        <a:rPr lang="en-AU" sz="1000" dirty="0">
                          <a:effectLst/>
                        </a:rPr>
                        <a:t> </a:t>
                      </a:r>
                      <a:endParaRPr lang="en-AU" sz="1000" kern="1200" dirty="0">
                        <a:solidFill>
                          <a:schemeClr val="dk1"/>
                        </a:solidFill>
                        <a:effectLst/>
                        <a:latin typeface="+mn-lt"/>
                        <a:ea typeface="+mn-ea"/>
                        <a:cs typeface="+mn-cs"/>
                      </a:endParaRPr>
                    </a:p>
                  </a:txBody>
                  <a:tcPr marL="68580" marR="68580" marT="0" marB="0"/>
                </a:tc>
                <a:tc>
                  <a:txBody>
                    <a:bodyPr/>
                    <a:lstStyle/>
                    <a:p>
                      <a:pPr marL="0" algn="l" defTabSz="914400" rtl="0" eaLnBrk="1" latinLnBrk="0" hangingPunct="1">
                        <a:lnSpc>
                          <a:spcPts val="1200"/>
                        </a:lnSpc>
                        <a:spcBef>
                          <a:spcPts val="400"/>
                        </a:spcBef>
                        <a:spcAft>
                          <a:spcPts val="400"/>
                        </a:spcAft>
                      </a:pPr>
                      <a:r>
                        <a:rPr lang="en-AU" sz="1000" kern="1200" dirty="0">
                          <a:solidFill>
                            <a:schemeClr val="dk1"/>
                          </a:solidFill>
                          <a:effectLst/>
                          <a:latin typeface="+mn-lt"/>
                          <a:ea typeface="+mn-ea"/>
                          <a:cs typeface="+mn-cs"/>
                        </a:rPr>
                        <a:t>Write simple factual texts </a:t>
                      </a:r>
                      <a:r>
                        <a:rPr lang="en-AU" sz="1000" dirty="0">
                          <a:effectLst/>
                          <a:hlinkClick r:id="rId16" tooltip="View elaborations and additional details of VCEALC376"/>
                        </a:rPr>
                        <a:t>(VCEALC376)</a:t>
                      </a:r>
                      <a:r>
                        <a:rPr lang="en-AU" sz="1000" dirty="0">
                          <a:effectLst/>
                        </a:rPr>
                        <a:t> </a:t>
                      </a:r>
                      <a:endParaRPr lang="en-AU" sz="1000" kern="1200" dirty="0">
                        <a:solidFill>
                          <a:schemeClr val="dk1"/>
                        </a:solidFill>
                        <a:effectLst/>
                        <a:latin typeface="+mn-lt"/>
                        <a:ea typeface="+mn-ea"/>
                        <a:cs typeface="+mn-cs"/>
                      </a:endParaRPr>
                    </a:p>
                  </a:txBody>
                  <a:tcPr marL="68580" marR="68580" marT="0" marB="0"/>
                </a:tc>
                <a:tc>
                  <a:txBody>
                    <a:bodyPr/>
                    <a:lstStyle/>
                    <a:p>
                      <a:pPr marL="0" algn="l" defTabSz="914400" rtl="0" eaLnBrk="1" latinLnBrk="0" hangingPunct="1">
                        <a:lnSpc>
                          <a:spcPts val="1200"/>
                        </a:lnSpc>
                        <a:spcBef>
                          <a:spcPts val="400"/>
                        </a:spcBef>
                        <a:spcAft>
                          <a:spcPts val="400"/>
                        </a:spcAft>
                      </a:pPr>
                      <a:r>
                        <a:rPr lang="en-AU" sz="1000" kern="1200" dirty="0">
                          <a:solidFill>
                            <a:schemeClr val="dk1"/>
                          </a:solidFill>
                          <a:effectLst/>
                          <a:latin typeface="+mn-lt"/>
                          <a:ea typeface="+mn-ea"/>
                          <a:cs typeface="+mn-cs"/>
                        </a:rPr>
                        <a:t>Write a range of texts covering topics across the curriculum areas, incorporating information from different sources </a:t>
                      </a:r>
                      <a:r>
                        <a:rPr lang="en-AU" sz="1000" dirty="0">
                          <a:effectLst/>
                          <a:hlinkClick r:id="rId17" tooltip="View elaborations and additional details of VCEALC455"/>
                        </a:rPr>
                        <a:t>(VCEALC455)</a:t>
                      </a:r>
                      <a:endParaRPr lang="en-AU" sz="10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1547497863"/>
                  </a:ext>
                </a:extLst>
              </a:tr>
            </a:tbl>
          </a:graphicData>
        </a:graphic>
      </p:graphicFrame>
      <p:sp>
        <p:nvSpPr>
          <p:cNvPr id="9" name="TextBox 8"/>
          <p:cNvSpPr txBox="1"/>
          <p:nvPr/>
        </p:nvSpPr>
        <p:spPr>
          <a:xfrm>
            <a:off x="2843808" y="3000521"/>
            <a:ext cx="2853541" cy="761747"/>
          </a:xfrm>
          <a:prstGeom prst="rect">
            <a:avLst/>
          </a:prstGeom>
          <a:noFill/>
        </p:spPr>
        <p:txBody>
          <a:bodyPr wrap="square" rtlCol="0">
            <a:spAutoFit/>
          </a:bodyPr>
          <a:lstStyle/>
          <a:p>
            <a:pPr algn="ctr"/>
            <a:r>
              <a:rPr lang="en-AU" sz="4350" dirty="0">
                <a:solidFill>
                  <a:schemeClr val="bg1">
                    <a:lumMod val="65000"/>
                    <a:alpha val="31000"/>
                  </a:schemeClr>
                </a:solidFill>
              </a:rPr>
              <a:t>Sample</a:t>
            </a:r>
          </a:p>
        </p:txBody>
      </p:sp>
      <p:sp>
        <p:nvSpPr>
          <p:cNvPr id="10" name="TextBox 9"/>
          <p:cNvSpPr txBox="1"/>
          <p:nvPr/>
        </p:nvSpPr>
        <p:spPr>
          <a:xfrm>
            <a:off x="5922255" y="1068479"/>
            <a:ext cx="3159657" cy="230832"/>
          </a:xfrm>
          <a:prstGeom prst="rect">
            <a:avLst/>
          </a:prstGeom>
          <a:noFill/>
        </p:spPr>
        <p:txBody>
          <a:bodyPr wrap="square" rtlCol="0">
            <a:spAutoFit/>
          </a:bodyPr>
          <a:lstStyle/>
          <a:p>
            <a:r>
              <a:rPr lang="en-AU" sz="900" dirty="0">
                <a:solidFill>
                  <a:schemeClr val="tx2"/>
                </a:solidFill>
                <a:latin typeface="Calibri" panose="020F0502020204030204" pitchFamily="34" charset="0"/>
                <a:cs typeface="Calibri" panose="020F0502020204030204" pitchFamily="34" charset="0"/>
              </a:rPr>
              <a:t>Adapted from VCAA (2019) </a:t>
            </a:r>
            <a:r>
              <a:rPr lang="en-AU" sz="900" dirty="0">
                <a:solidFill>
                  <a:schemeClr val="tx2"/>
                </a:solidFill>
                <a:latin typeface="Calibri" panose="020F0502020204030204" pitchFamily="34" charset="0"/>
                <a:cs typeface="Calibri" panose="020F0502020204030204" pitchFamily="34" charset="0"/>
                <a:hlinkClick r:id="rId18"/>
              </a:rPr>
              <a:t>Victorian Curriculum F-10 EAL </a:t>
            </a:r>
            <a:endParaRPr lang="en-AU" sz="900" dirty="0">
              <a:solidFill>
                <a:schemeClr val="tx2"/>
              </a:solidFill>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E74A491A-8395-44B7-8920-6A4EDAB06936}"/>
              </a:ext>
            </a:extLst>
          </p:cNvPr>
          <p:cNvSpPr/>
          <p:nvPr/>
        </p:nvSpPr>
        <p:spPr bwMode="auto">
          <a:xfrm>
            <a:off x="5478066" y="1809410"/>
            <a:ext cx="1835076" cy="704850"/>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Verdana" pitchFamily="34" charset="0"/>
            </a:endParaRPr>
          </a:p>
        </p:txBody>
      </p:sp>
      <p:sp>
        <p:nvSpPr>
          <p:cNvPr id="11" name="Rectangle 10">
            <a:extLst>
              <a:ext uri="{FF2B5EF4-FFF2-40B4-BE49-F238E27FC236}">
                <a16:creationId xmlns:a16="http://schemas.microsoft.com/office/drawing/2014/main" id="{391FE2D9-8BC7-4308-850E-BBE4573AD16D}"/>
              </a:ext>
            </a:extLst>
          </p:cNvPr>
          <p:cNvSpPr/>
          <p:nvPr/>
        </p:nvSpPr>
        <p:spPr bwMode="auto">
          <a:xfrm>
            <a:off x="5478066" y="2752202"/>
            <a:ext cx="1835076" cy="755652"/>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Verdana" pitchFamily="34" charset="0"/>
            </a:endParaRPr>
          </a:p>
        </p:txBody>
      </p:sp>
      <p:sp>
        <p:nvSpPr>
          <p:cNvPr id="15" name="Rectangle 14">
            <a:extLst>
              <a:ext uri="{FF2B5EF4-FFF2-40B4-BE49-F238E27FC236}">
                <a16:creationId xmlns:a16="http://schemas.microsoft.com/office/drawing/2014/main" id="{D3DEC4C1-EF7B-4D62-95A7-D7633E74B297}"/>
              </a:ext>
            </a:extLst>
          </p:cNvPr>
          <p:cNvSpPr/>
          <p:nvPr/>
        </p:nvSpPr>
        <p:spPr bwMode="auto">
          <a:xfrm>
            <a:off x="5478066" y="3775106"/>
            <a:ext cx="1835076" cy="884683"/>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Verdana" pitchFamily="34" charset="0"/>
            </a:endParaRPr>
          </a:p>
        </p:txBody>
      </p:sp>
    </p:spTree>
    <p:extLst>
      <p:ext uri="{BB962C8B-B14F-4D97-AF65-F5344CB8AC3E}">
        <p14:creationId xmlns:p14="http://schemas.microsoft.com/office/powerpoint/2010/main" val="676546735"/>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CEE3C-828C-49E4-8069-AD45F99C4E28}"/>
              </a:ext>
            </a:extLst>
          </p:cNvPr>
          <p:cNvSpPr>
            <a:spLocks noGrp="1"/>
          </p:cNvSpPr>
          <p:nvPr>
            <p:ph type="title"/>
          </p:nvPr>
        </p:nvSpPr>
        <p:spPr>
          <a:xfrm>
            <a:off x="188150" y="195486"/>
            <a:ext cx="8712968" cy="857250"/>
          </a:xfrm>
        </p:spPr>
        <p:txBody>
          <a:bodyPr/>
          <a:lstStyle/>
          <a:p>
            <a:r>
              <a:rPr lang="en-US" sz="2800" dirty="0" smtClean="0"/>
              <a:t>LINKS </a:t>
            </a:r>
            <a:endParaRPr lang="en-AU" sz="2800" dirty="0"/>
          </a:p>
        </p:txBody>
      </p:sp>
      <p:sp>
        <p:nvSpPr>
          <p:cNvPr id="3" name="Content Placeholder 2">
            <a:extLst>
              <a:ext uri="{FF2B5EF4-FFF2-40B4-BE49-F238E27FC236}">
                <a16:creationId xmlns:a16="http://schemas.microsoft.com/office/drawing/2014/main" id="{B6DB24E4-4BA5-4F74-9F58-01482FADD9CF}"/>
              </a:ext>
            </a:extLst>
          </p:cNvPr>
          <p:cNvSpPr>
            <a:spLocks noGrp="1"/>
          </p:cNvSpPr>
          <p:nvPr>
            <p:ph idx="1"/>
          </p:nvPr>
        </p:nvSpPr>
        <p:spPr>
          <a:xfrm>
            <a:off x="188150" y="1052736"/>
            <a:ext cx="8712968" cy="3463230"/>
          </a:xfrm>
        </p:spPr>
        <p:txBody>
          <a:bodyPr/>
          <a:lstStyle/>
          <a:p>
            <a:pPr marL="0" indent="0">
              <a:buNone/>
            </a:pPr>
            <a:r>
              <a:rPr lang="en-US" sz="1600" b="0" dirty="0">
                <a:hlinkClick r:id="rId3"/>
              </a:rPr>
              <a:t>EAL Regional Program Officers </a:t>
            </a:r>
            <a:endParaRPr lang="en-US" sz="1600" b="0" dirty="0">
              <a:hlinkClick r:id="rId4"/>
            </a:endParaRPr>
          </a:p>
          <a:p>
            <a:pPr marL="0" indent="0">
              <a:buNone/>
            </a:pPr>
            <a:r>
              <a:rPr lang="en-US" sz="1600" b="0" dirty="0">
                <a:hlinkClick r:id="rId5"/>
              </a:rPr>
              <a:t>VicTESOL</a:t>
            </a:r>
            <a:r>
              <a:rPr lang="en-US" sz="1600" b="0" dirty="0">
                <a:hlinkClick r:id="rId4"/>
              </a:rPr>
              <a:t> </a:t>
            </a:r>
          </a:p>
          <a:p>
            <a:pPr marL="0" indent="0">
              <a:buNone/>
            </a:pPr>
            <a:endParaRPr lang="en-US" sz="1600" b="0" dirty="0">
              <a:hlinkClick r:id="rId4"/>
            </a:endParaRPr>
          </a:p>
          <a:p>
            <a:pPr marL="0" indent="0">
              <a:buNone/>
            </a:pPr>
            <a:r>
              <a:rPr lang="en-US" sz="1600" b="0" dirty="0">
                <a:hlinkClick r:id="rId6"/>
              </a:rPr>
              <a:t>Victorian Curriculum F-10 EAL </a:t>
            </a:r>
            <a:endParaRPr lang="en-US" sz="1600" b="0" dirty="0">
              <a:hlinkClick r:id="rId4"/>
            </a:endParaRPr>
          </a:p>
          <a:p>
            <a:pPr marL="0" indent="0">
              <a:buNone/>
            </a:pPr>
            <a:r>
              <a:rPr lang="en-US" sz="1600" b="0" dirty="0">
                <a:hlinkClick r:id="rId4"/>
              </a:rPr>
              <a:t>Language and learning interview </a:t>
            </a:r>
            <a:endParaRPr lang="en-US" sz="1600" b="0" dirty="0"/>
          </a:p>
          <a:p>
            <a:pPr marL="0" indent="0">
              <a:buNone/>
            </a:pPr>
            <a:r>
              <a:rPr lang="en-US" sz="1600" b="0" dirty="0">
                <a:hlinkClick r:id="rId4"/>
              </a:rPr>
              <a:t>Sample progressions through the EAL Pathways </a:t>
            </a:r>
            <a:endParaRPr lang="en-US" sz="1600" b="0" dirty="0"/>
          </a:p>
          <a:p>
            <a:pPr marL="0" indent="0">
              <a:buNone/>
            </a:pPr>
            <a:r>
              <a:rPr lang="en-US" sz="1600" b="0" dirty="0">
                <a:hlinkClick r:id="rId7"/>
              </a:rPr>
              <a:t>Pathways through the EAL curriculum </a:t>
            </a:r>
            <a:r>
              <a:rPr lang="en-US" sz="1600" b="0" dirty="0"/>
              <a:t>(DET adaptation)</a:t>
            </a:r>
          </a:p>
          <a:p>
            <a:pPr marL="0" indent="0">
              <a:buNone/>
            </a:pPr>
            <a:r>
              <a:rPr lang="en-US" sz="1600" b="0" dirty="0">
                <a:hlinkClick r:id="rId8"/>
              </a:rPr>
              <a:t>TEAL assessment resources</a:t>
            </a:r>
            <a:endParaRPr lang="en-US" sz="1600" b="0" dirty="0"/>
          </a:p>
          <a:p>
            <a:pPr marL="0" indent="0">
              <a:buNone/>
            </a:pPr>
            <a:r>
              <a:rPr lang="en-AU" sz="1600" b="0" dirty="0">
                <a:solidFill>
                  <a:schemeClr val="tx1"/>
                </a:solidFill>
                <a:hlinkClick r:id="rId9"/>
              </a:rPr>
              <a:t>Assessment of Student Achievement and Progress Foundation to 10</a:t>
            </a:r>
            <a:endParaRPr lang="en-US" sz="1600" b="0" dirty="0"/>
          </a:p>
          <a:p>
            <a:pPr marL="0" indent="0">
              <a:buNone/>
            </a:pPr>
            <a:r>
              <a:rPr lang="en-US" sz="1600" b="0" dirty="0">
                <a:hlinkClick r:id="rId10"/>
              </a:rPr>
              <a:t>First language assessment materials </a:t>
            </a:r>
            <a:endParaRPr lang="en-US" sz="1600" b="0" dirty="0"/>
          </a:p>
          <a:p>
            <a:pPr marL="0" indent="0">
              <a:buNone/>
            </a:pPr>
            <a:r>
              <a:rPr lang="en-AU" sz="1600" b="0" dirty="0">
                <a:solidFill>
                  <a:srgbClr val="FF0000"/>
                </a:solidFill>
                <a:hlinkClick r:id="rId11"/>
              </a:rPr>
              <a:t>EAL curriculum school implementation guide</a:t>
            </a:r>
            <a:endParaRPr lang="en-US" sz="1600" b="0" dirty="0"/>
          </a:p>
          <a:p>
            <a:pPr marL="0" indent="0">
              <a:buNone/>
            </a:pPr>
            <a:r>
              <a:rPr lang="en-US" sz="1600" b="0" dirty="0">
                <a:hlinkClick r:id="rId12"/>
              </a:rPr>
              <a:t>Resources for implementing the new EAL curriculum </a:t>
            </a:r>
            <a:endParaRPr lang="en-US" sz="1800" b="0" dirty="0"/>
          </a:p>
        </p:txBody>
      </p:sp>
      <p:sp>
        <p:nvSpPr>
          <p:cNvPr id="4" name="Content Placeholder 2">
            <a:extLst>
              <a:ext uri="{FF2B5EF4-FFF2-40B4-BE49-F238E27FC236}">
                <a16:creationId xmlns:a16="http://schemas.microsoft.com/office/drawing/2014/main" id="{E281C7E7-5D90-CB47-A613-150F2E4BC578}"/>
              </a:ext>
            </a:extLst>
          </p:cNvPr>
          <p:cNvSpPr txBox="1">
            <a:spLocks/>
          </p:cNvSpPr>
          <p:nvPr/>
        </p:nvSpPr>
        <p:spPr bwMode="auto">
          <a:xfrm>
            <a:off x="4716016" y="195486"/>
            <a:ext cx="4248472" cy="2448272"/>
          </a:xfrm>
          <a:prstGeom prst="rect">
            <a:avLst/>
          </a:prstGeom>
          <a:solidFill>
            <a:schemeClr val="bg1">
              <a:lumMod val="85000"/>
            </a:schemeClr>
          </a:solidFill>
          <a:ln>
            <a:noFill/>
          </a:ln>
          <a:effectLst/>
          <a:extLst/>
        </p:spPr>
        <p:txBody>
          <a:bodyPr vert="horz" wrap="square" lIns="91440" tIns="45720" rIns="91440" bIns="45720" numCol="1" anchor="t" anchorCtr="0" compatLnSpc="1">
            <a:prstTxWarp prst="textNoShape">
              <a:avLst/>
            </a:prstTxWarp>
          </a:bodyPr>
          <a:lstStyle>
            <a:lvl1pPr marL="266700" indent="-266700" algn="l" rtl="0" eaLnBrk="1" fontAlgn="base" hangingPunct="1">
              <a:spcBef>
                <a:spcPct val="20000"/>
              </a:spcBef>
              <a:spcAft>
                <a:spcPct val="0"/>
              </a:spcAft>
              <a:buFont typeface="Arial" pitchFamily="34" charset="0"/>
              <a:buChar char="•"/>
              <a:defRPr sz="2400" b="1">
                <a:solidFill>
                  <a:srgbClr val="303132"/>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000">
                <a:solidFill>
                  <a:srgbClr val="303132"/>
                </a:solidFill>
                <a:latin typeface="+mn-lt"/>
              </a:defRPr>
            </a:lvl2pPr>
            <a:lvl3pPr marL="1143000" indent="-228600" algn="l" rtl="0" eaLnBrk="1" fontAlgn="base" hangingPunct="1">
              <a:spcBef>
                <a:spcPct val="20000"/>
              </a:spcBef>
              <a:spcAft>
                <a:spcPct val="0"/>
              </a:spcAft>
              <a:buChar char="–"/>
              <a:defRPr sz="1800">
                <a:solidFill>
                  <a:srgbClr val="303132"/>
                </a:solidFill>
                <a:latin typeface="+mn-lt"/>
              </a:defRPr>
            </a:lvl3pPr>
            <a:lvl4pPr marL="1600200" indent="-228600" algn="l" rtl="0" eaLnBrk="1" fontAlgn="base" hangingPunct="1">
              <a:spcBef>
                <a:spcPct val="20000"/>
              </a:spcBef>
              <a:spcAft>
                <a:spcPct val="0"/>
              </a:spcAft>
              <a:buChar char="–"/>
              <a:defRPr sz="1600">
                <a:solidFill>
                  <a:srgbClr val="303132"/>
                </a:solidFill>
                <a:latin typeface="+mn-lt"/>
              </a:defRPr>
            </a:lvl4pPr>
            <a:lvl5pPr marL="2057400" indent="-228600" algn="l" rtl="0" eaLnBrk="1" fontAlgn="base" hangingPunct="1">
              <a:spcBef>
                <a:spcPct val="20000"/>
              </a:spcBef>
              <a:spcAft>
                <a:spcPct val="0"/>
              </a:spcAft>
              <a:buChar char="–"/>
              <a:defRPr sz="1600">
                <a:solidFill>
                  <a:srgbClr val="303132"/>
                </a:solidFill>
                <a:latin typeface="+mn-lt"/>
              </a:defRPr>
            </a:lvl5pPr>
            <a:lvl6pPr marL="2514600" indent="-228600" algn="l" rtl="0" eaLnBrk="1" fontAlgn="base" hangingPunct="1">
              <a:spcBef>
                <a:spcPct val="20000"/>
              </a:spcBef>
              <a:spcAft>
                <a:spcPct val="0"/>
              </a:spcAft>
              <a:buChar char="–"/>
              <a:defRPr sz="2000">
                <a:solidFill>
                  <a:srgbClr val="303132"/>
                </a:solidFill>
                <a:latin typeface="+mn-lt"/>
              </a:defRPr>
            </a:lvl6pPr>
            <a:lvl7pPr marL="2971800" indent="-228600" algn="l" rtl="0" eaLnBrk="1" fontAlgn="base" hangingPunct="1">
              <a:spcBef>
                <a:spcPct val="20000"/>
              </a:spcBef>
              <a:spcAft>
                <a:spcPct val="0"/>
              </a:spcAft>
              <a:buChar char="–"/>
              <a:defRPr sz="2000">
                <a:solidFill>
                  <a:srgbClr val="303132"/>
                </a:solidFill>
                <a:latin typeface="+mn-lt"/>
              </a:defRPr>
            </a:lvl7pPr>
            <a:lvl8pPr marL="3429000" indent="-228600" algn="l" rtl="0" eaLnBrk="1" fontAlgn="base" hangingPunct="1">
              <a:spcBef>
                <a:spcPct val="20000"/>
              </a:spcBef>
              <a:spcAft>
                <a:spcPct val="0"/>
              </a:spcAft>
              <a:buChar char="–"/>
              <a:defRPr sz="2000">
                <a:solidFill>
                  <a:srgbClr val="303132"/>
                </a:solidFill>
                <a:latin typeface="+mn-lt"/>
              </a:defRPr>
            </a:lvl8pPr>
            <a:lvl9pPr marL="3886200" indent="-228600" algn="l" rtl="0" eaLnBrk="1" fontAlgn="base" hangingPunct="1">
              <a:spcBef>
                <a:spcPct val="20000"/>
              </a:spcBef>
              <a:spcAft>
                <a:spcPct val="0"/>
              </a:spcAft>
              <a:buChar char="–"/>
              <a:defRPr sz="2000">
                <a:solidFill>
                  <a:srgbClr val="303132"/>
                </a:solidFill>
                <a:latin typeface="+mn-lt"/>
              </a:defRPr>
            </a:lvl9pPr>
          </a:lstStyle>
          <a:p>
            <a:pPr marL="204788" indent="0" algn="ctr">
              <a:spcBef>
                <a:spcPts val="882"/>
              </a:spcBef>
              <a:buFont typeface="Arial" pitchFamily="34" charset="0"/>
              <a:buNone/>
            </a:pPr>
            <a:r>
              <a:rPr lang="en-US" sz="1800" kern="0" dirty="0" smtClean="0"/>
              <a:t>CONTACT</a:t>
            </a:r>
          </a:p>
          <a:p>
            <a:pPr marL="204788" indent="0" algn="ctr">
              <a:spcBef>
                <a:spcPts val="882"/>
              </a:spcBef>
              <a:buFont typeface="Arial" pitchFamily="34" charset="0"/>
              <a:buNone/>
            </a:pPr>
            <a:r>
              <a:rPr lang="en-US" sz="1800" kern="0" dirty="0" smtClean="0"/>
              <a:t>For any questions concerning the EAL curriculum, please contact:</a:t>
            </a:r>
            <a:r>
              <a:rPr lang="en-US" kern="0" dirty="0" smtClean="0"/>
              <a:t/>
            </a:r>
            <a:br>
              <a:rPr lang="en-US" kern="0" dirty="0" smtClean="0"/>
            </a:br>
            <a:endParaRPr lang="en-US" sz="700" kern="0" dirty="0" smtClean="0"/>
          </a:p>
          <a:p>
            <a:pPr marL="204788" indent="0" algn="ctr">
              <a:spcBef>
                <a:spcPts val="882"/>
              </a:spcBef>
              <a:buFont typeface="Arial" pitchFamily="34" charset="0"/>
              <a:buNone/>
            </a:pPr>
            <a:r>
              <a:rPr lang="en-US" sz="1800" kern="0" dirty="0" smtClean="0"/>
              <a:t>Kellie Heintz, EAL Curriculum Manager, VCAA</a:t>
            </a:r>
          </a:p>
          <a:p>
            <a:pPr marL="204788" indent="0" algn="ctr">
              <a:spcBef>
                <a:spcPts val="882"/>
              </a:spcBef>
              <a:buFont typeface="Arial" pitchFamily="34" charset="0"/>
              <a:buNone/>
            </a:pPr>
            <a:r>
              <a:rPr lang="en-US" sz="1800" kern="0" dirty="0" smtClean="0">
                <a:hlinkClick r:id="rId13"/>
              </a:rPr>
              <a:t>Kellie.Heintz@education.vic.gov.au</a:t>
            </a:r>
            <a:endParaRPr lang="en-US" sz="1800" kern="0" dirty="0" smtClean="0"/>
          </a:p>
          <a:p>
            <a:pPr marL="204788" indent="0" algn="ctr">
              <a:spcBef>
                <a:spcPts val="882"/>
              </a:spcBef>
              <a:buFont typeface="Arial" pitchFamily="34" charset="0"/>
              <a:buNone/>
            </a:pPr>
            <a:endParaRPr lang="en-US" sz="1800" kern="0" dirty="0" smtClean="0"/>
          </a:p>
          <a:p>
            <a:pPr marL="204788" indent="0" algn="ctr">
              <a:spcBef>
                <a:spcPts val="882"/>
              </a:spcBef>
              <a:buFont typeface="Arial" pitchFamily="34" charset="0"/>
              <a:buNone/>
            </a:pPr>
            <a:r>
              <a:rPr lang="en-US" sz="1800" kern="0" dirty="0" smtClean="0"/>
              <a:t/>
            </a:r>
            <a:br>
              <a:rPr lang="en-US" sz="1800" kern="0" dirty="0" smtClean="0"/>
            </a:br>
            <a:endParaRPr lang="en-US" sz="900" b="0" kern="0" dirty="0" smtClean="0"/>
          </a:p>
          <a:p>
            <a:pPr marL="204788" indent="0" algn="ctr">
              <a:spcBef>
                <a:spcPts val="0"/>
              </a:spcBef>
              <a:buFont typeface="Arial" pitchFamily="34" charset="0"/>
              <a:buNone/>
            </a:pPr>
            <a:endParaRPr lang="en-US" sz="900" b="0" kern="0" dirty="0" smtClean="0"/>
          </a:p>
          <a:p>
            <a:pPr marL="204788" indent="0" algn="ctr">
              <a:spcBef>
                <a:spcPts val="0"/>
              </a:spcBef>
              <a:buFont typeface="Arial" pitchFamily="34" charset="0"/>
              <a:buNone/>
            </a:pPr>
            <a:endParaRPr lang="en-US" sz="900" b="0" kern="0" dirty="0" smtClean="0"/>
          </a:p>
          <a:p>
            <a:pPr marL="204788" indent="0" algn="ctr">
              <a:spcBef>
                <a:spcPts val="882"/>
              </a:spcBef>
              <a:buFont typeface="Arial" pitchFamily="34" charset="0"/>
              <a:buNone/>
            </a:pPr>
            <a:r>
              <a:rPr lang="en-US" sz="900" b="0" kern="0" dirty="0" smtClean="0"/>
              <a:t> </a:t>
            </a:r>
            <a:endParaRPr lang="en-US" sz="900" b="0" kern="0" dirty="0"/>
          </a:p>
        </p:txBody>
      </p:sp>
    </p:spTree>
    <p:extLst>
      <p:ext uri="{BB962C8B-B14F-4D97-AF65-F5344CB8AC3E}">
        <p14:creationId xmlns:p14="http://schemas.microsoft.com/office/powerpoint/2010/main" val="368019481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57175"/>
            <a:ext cx="8712968" cy="857250"/>
          </a:xfrm>
        </p:spPr>
        <p:txBody>
          <a:bodyPr/>
          <a:lstStyle/>
          <a:p>
            <a:pPr algn="ctr"/>
            <a:r>
              <a:rPr lang="en-AU" sz="3200" dirty="0"/>
              <a:t>A curriculum across all learning areas</a:t>
            </a:r>
          </a:p>
        </p:txBody>
      </p:sp>
      <p:sp>
        <p:nvSpPr>
          <p:cNvPr id="3" name="Content Placeholder 2"/>
          <p:cNvSpPr>
            <a:spLocks noGrp="1"/>
          </p:cNvSpPr>
          <p:nvPr>
            <p:ph idx="1"/>
          </p:nvPr>
        </p:nvSpPr>
        <p:spPr>
          <a:xfrm>
            <a:off x="611560" y="1059582"/>
            <a:ext cx="8136904" cy="3600400"/>
          </a:xfrm>
        </p:spPr>
        <p:txBody>
          <a:bodyPr/>
          <a:lstStyle/>
          <a:p>
            <a:pPr marL="0" indent="0">
              <a:buNone/>
            </a:pPr>
            <a:r>
              <a:rPr lang="en-AU" sz="1400" b="0" dirty="0"/>
              <a:t>The Victorian Curriculum F-10 EAL recognises that students need to access and to demonstrate learning </a:t>
            </a:r>
            <a:r>
              <a:rPr lang="en-AU" sz="1400" b="0" dirty="0">
                <a:solidFill>
                  <a:schemeClr val="tx1"/>
                </a:solidFill>
              </a:rPr>
              <a:t>in all </a:t>
            </a:r>
            <a:r>
              <a:rPr lang="en-AU" sz="1400" b="0" dirty="0"/>
              <a:t>learning areas using English. </a:t>
            </a:r>
          </a:p>
          <a:p>
            <a:pPr marL="0" indent="0">
              <a:buNone/>
            </a:pPr>
            <a:endParaRPr lang="en-AU" sz="1400" b="0" dirty="0"/>
          </a:p>
          <a:p>
            <a:pPr marL="0" indent="0">
              <a:buNone/>
            </a:pPr>
            <a:r>
              <a:rPr lang="en-AU" sz="1400" b="0" dirty="0"/>
              <a:t>This means that </a:t>
            </a:r>
            <a:r>
              <a:rPr lang="en-AU" sz="1400" b="0" dirty="0">
                <a:solidFill>
                  <a:schemeClr val="tx1"/>
                </a:solidFill>
              </a:rPr>
              <a:t>all</a:t>
            </a:r>
            <a:r>
              <a:rPr lang="en-AU" sz="1400" b="0" dirty="0"/>
              <a:t> teachers need to:</a:t>
            </a:r>
          </a:p>
          <a:p>
            <a:r>
              <a:rPr lang="en-AU" sz="1400" b="0" dirty="0"/>
              <a:t>be aware of who the EAL learners are in their classrooms</a:t>
            </a:r>
          </a:p>
          <a:p>
            <a:r>
              <a:rPr lang="en-AU" sz="1400" b="0" dirty="0"/>
              <a:t>understand the proficiency levels of their EAL learners </a:t>
            </a:r>
          </a:p>
          <a:p>
            <a:r>
              <a:rPr lang="en-AU" sz="1400" b="0" dirty="0"/>
              <a:t>focus on teaching the content-specific language students need to access the content of their learning areas</a:t>
            </a:r>
          </a:p>
          <a:p>
            <a:r>
              <a:rPr lang="en-AU" sz="1400" b="0" dirty="0"/>
              <a:t>be able to plan for and support the language learning of EAL students in order to support their understanding of the </a:t>
            </a:r>
            <a:r>
              <a:rPr lang="en-AU" sz="1400" b="0" dirty="0">
                <a:solidFill>
                  <a:schemeClr val="tx1"/>
                </a:solidFill>
              </a:rPr>
              <a:t>learning area </a:t>
            </a:r>
            <a:r>
              <a:rPr lang="en-AU" sz="1400" b="0" dirty="0"/>
              <a:t>content. </a:t>
            </a:r>
          </a:p>
          <a:p>
            <a:pPr marL="0" indent="0">
              <a:buNone/>
            </a:pPr>
            <a:endParaRPr lang="en-AU" sz="1400" b="0" dirty="0">
              <a:solidFill>
                <a:schemeClr val="tx1"/>
              </a:solidFill>
            </a:endParaRPr>
          </a:p>
          <a:p>
            <a:pPr marL="0" indent="0">
              <a:buNone/>
            </a:pPr>
            <a:r>
              <a:rPr lang="en-AU" sz="1400" b="0" dirty="0">
                <a:solidFill>
                  <a:schemeClr val="tx1"/>
                </a:solidFill>
              </a:rPr>
              <a:t>The Department’s</a:t>
            </a:r>
            <a:r>
              <a:rPr lang="en-AU" sz="1400" b="0" dirty="0">
                <a:solidFill>
                  <a:srgbClr val="FF0000"/>
                </a:solidFill>
              </a:rPr>
              <a:t> </a:t>
            </a:r>
            <a:r>
              <a:rPr lang="en-AU" sz="1400" b="0" dirty="0">
                <a:solidFill>
                  <a:srgbClr val="FF0000"/>
                </a:solidFill>
                <a:hlinkClick r:id="rId3"/>
              </a:rPr>
              <a:t>EAL curriculum school implementation guide</a:t>
            </a:r>
            <a:r>
              <a:rPr lang="en-AU" sz="1400" b="0" dirty="0">
                <a:solidFill>
                  <a:srgbClr val="FF0000"/>
                </a:solidFill>
              </a:rPr>
              <a:t> </a:t>
            </a:r>
            <a:r>
              <a:rPr lang="en-AU" sz="1400" b="0" dirty="0">
                <a:solidFill>
                  <a:schemeClr val="tx1"/>
                </a:solidFill>
              </a:rPr>
              <a:t>is aligned to the FISO Improvement Cycle, and provides detailed recommendations on how to implement the EAL curriculum using a whole-school approach. </a:t>
            </a:r>
          </a:p>
          <a:p>
            <a:pPr marL="0" indent="0">
              <a:buNone/>
            </a:pPr>
            <a:endParaRPr lang="en-AU" sz="1400" b="0" dirty="0"/>
          </a:p>
        </p:txBody>
      </p:sp>
    </p:spTree>
    <p:extLst>
      <p:ext uri="{BB962C8B-B14F-4D97-AF65-F5344CB8AC3E}">
        <p14:creationId xmlns:p14="http://schemas.microsoft.com/office/powerpoint/2010/main" val="93075598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7F22B-E6D9-488E-8FAB-2089899A174A}"/>
              </a:ext>
            </a:extLst>
          </p:cNvPr>
          <p:cNvSpPr>
            <a:spLocks noGrp="1"/>
          </p:cNvSpPr>
          <p:nvPr>
            <p:ph type="title"/>
          </p:nvPr>
        </p:nvSpPr>
        <p:spPr>
          <a:xfrm>
            <a:off x="215516" y="62753"/>
            <a:ext cx="8712968" cy="857250"/>
          </a:xfrm>
        </p:spPr>
        <p:txBody>
          <a:bodyPr/>
          <a:lstStyle/>
          <a:p>
            <a:r>
              <a:rPr lang="en-US" sz="3200" dirty="0"/>
              <a:t>Stage 1: Evaluate and diagnose </a:t>
            </a:r>
            <a:endParaRPr lang="en-AU" sz="3200" dirty="0"/>
          </a:p>
        </p:txBody>
      </p:sp>
      <p:sp>
        <p:nvSpPr>
          <p:cNvPr id="3" name="Content Placeholder 2">
            <a:extLst>
              <a:ext uri="{FF2B5EF4-FFF2-40B4-BE49-F238E27FC236}">
                <a16:creationId xmlns:a16="http://schemas.microsoft.com/office/drawing/2014/main" id="{B2A6057F-0874-47E2-91B5-4F753DDA0981}"/>
              </a:ext>
            </a:extLst>
          </p:cNvPr>
          <p:cNvSpPr>
            <a:spLocks noGrp="1"/>
          </p:cNvSpPr>
          <p:nvPr>
            <p:ph idx="1"/>
          </p:nvPr>
        </p:nvSpPr>
        <p:spPr>
          <a:xfrm>
            <a:off x="215516" y="904690"/>
            <a:ext cx="8712968" cy="3539267"/>
          </a:xfrm>
        </p:spPr>
        <p:txBody>
          <a:bodyPr/>
          <a:lstStyle/>
          <a:p>
            <a:pPr marL="0" indent="0">
              <a:buNone/>
            </a:pPr>
            <a:r>
              <a:rPr lang="en-US" sz="1600" dirty="0"/>
              <a:t>Assessing current student learning </a:t>
            </a:r>
          </a:p>
          <a:p>
            <a:r>
              <a:rPr lang="en-US" sz="1600" b="0" dirty="0"/>
              <a:t>EAL data (Panorama dashboard, School Information Portal, CASES21 report ST21905) </a:t>
            </a:r>
          </a:p>
          <a:p>
            <a:r>
              <a:rPr lang="en-US" sz="1600" b="0" dirty="0"/>
              <a:t>Student work and information from formative assessments or diagnostic assessments  </a:t>
            </a:r>
          </a:p>
          <a:p>
            <a:pPr marL="0" indent="0">
              <a:buNone/>
            </a:pPr>
            <a:endParaRPr lang="en-US" sz="1600" b="0" dirty="0"/>
          </a:p>
          <a:p>
            <a:pPr marL="0" indent="0">
              <a:buNone/>
            </a:pPr>
            <a:r>
              <a:rPr lang="en-US" sz="1600" dirty="0"/>
              <a:t>Understanding the new EAL curriculum </a:t>
            </a:r>
          </a:p>
          <a:p>
            <a:pPr marL="0" indent="0">
              <a:buNone/>
            </a:pPr>
            <a:endParaRPr lang="en-US" sz="1600" dirty="0"/>
          </a:p>
          <a:p>
            <a:pPr marL="0" indent="0">
              <a:buNone/>
            </a:pPr>
            <a:r>
              <a:rPr lang="en-US" sz="1600" dirty="0"/>
              <a:t>Evaluating current EAL teaching and learning programs </a:t>
            </a:r>
          </a:p>
          <a:p>
            <a:r>
              <a:rPr lang="en-US" sz="1600" b="0" dirty="0"/>
              <a:t>How well is the school’s current EAL teaching and learning program differentiated to support EAL student learning? </a:t>
            </a:r>
          </a:p>
          <a:p>
            <a:r>
              <a:rPr lang="en-US" sz="1600" b="0" dirty="0"/>
              <a:t>How well is the current EAL teaching and learning program aligned to the new EAL curriculum? </a:t>
            </a:r>
          </a:p>
          <a:p>
            <a:r>
              <a:rPr lang="en-US" sz="1600" b="0" dirty="0"/>
              <a:t>Role of the specialist EAL teachers and the classroom teachers </a:t>
            </a:r>
          </a:p>
          <a:p>
            <a:endParaRPr lang="en-AU" dirty="0"/>
          </a:p>
        </p:txBody>
      </p:sp>
    </p:spTree>
    <p:extLst>
      <p:ext uri="{BB962C8B-B14F-4D97-AF65-F5344CB8AC3E}">
        <p14:creationId xmlns:p14="http://schemas.microsoft.com/office/powerpoint/2010/main" val="181915157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7F22B-E6D9-488E-8FAB-2089899A174A}"/>
              </a:ext>
            </a:extLst>
          </p:cNvPr>
          <p:cNvSpPr>
            <a:spLocks noGrp="1"/>
          </p:cNvSpPr>
          <p:nvPr>
            <p:ph type="title"/>
          </p:nvPr>
        </p:nvSpPr>
        <p:spPr/>
        <p:txBody>
          <a:bodyPr/>
          <a:lstStyle/>
          <a:p>
            <a:r>
              <a:rPr lang="en-US" sz="3200" dirty="0"/>
              <a:t>Stage 2: </a:t>
            </a:r>
            <a:r>
              <a:rPr lang="en-US" sz="3200" dirty="0" err="1"/>
              <a:t>Prioritise</a:t>
            </a:r>
            <a:r>
              <a:rPr lang="en-US" sz="3200" dirty="0"/>
              <a:t> and set goals </a:t>
            </a:r>
            <a:endParaRPr lang="en-AU" sz="3200" dirty="0"/>
          </a:p>
        </p:txBody>
      </p:sp>
      <p:sp>
        <p:nvSpPr>
          <p:cNvPr id="3" name="Content Placeholder 2">
            <a:extLst>
              <a:ext uri="{FF2B5EF4-FFF2-40B4-BE49-F238E27FC236}">
                <a16:creationId xmlns:a16="http://schemas.microsoft.com/office/drawing/2014/main" id="{B2A6057F-0874-47E2-91B5-4F753DDA0981}"/>
              </a:ext>
            </a:extLst>
          </p:cNvPr>
          <p:cNvSpPr>
            <a:spLocks noGrp="1"/>
          </p:cNvSpPr>
          <p:nvPr>
            <p:ph idx="1"/>
          </p:nvPr>
        </p:nvSpPr>
        <p:spPr/>
        <p:txBody>
          <a:bodyPr/>
          <a:lstStyle/>
          <a:p>
            <a:r>
              <a:rPr lang="en-US" sz="1600" b="0" dirty="0"/>
              <a:t>Assessment</a:t>
            </a:r>
          </a:p>
          <a:p>
            <a:endParaRPr lang="en-US" sz="1600" b="0" dirty="0"/>
          </a:p>
          <a:p>
            <a:r>
              <a:rPr lang="en-US" sz="1600" b="0" dirty="0"/>
              <a:t>Pedagogical knowledge </a:t>
            </a:r>
          </a:p>
          <a:p>
            <a:endParaRPr lang="en-US" sz="1600" b="0" dirty="0"/>
          </a:p>
          <a:p>
            <a:r>
              <a:rPr lang="en-US" sz="1600" b="0" dirty="0"/>
              <a:t>Teaching plans</a:t>
            </a:r>
          </a:p>
          <a:p>
            <a:endParaRPr lang="en-US" sz="1600" b="0" dirty="0"/>
          </a:p>
          <a:p>
            <a:r>
              <a:rPr lang="en-US" sz="1600" b="0" dirty="0"/>
              <a:t>Whole-school EAL approach </a:t>
            </a:r>
          </a:p>
          <a:p>
            <a:endParaRPr lang="en-US" sz="1600" b="0" dirty="0"/>
          </a:p>
          <a:p>
            <a:r>
              <a:rPr lang="en-US" sz="1600" b="0" dirty="0"/>
              <a:t>Alignment to other school initiatives</a:t>
            </a:r>
          </a:p>
        </p:txBody>
      </p:sp>
    </p:spTree>
    <p:extLst>
      <p:ext uri="{BB962C8B-B14F-4D97-AF65-F5344CB8AC3E}">
        <p14:creationId xmlns:p14="http://schemas.microsoft.com/office/powerpoint/2010/main" val="21128442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46097-C62F-4FA2-B4B2-55F80F80CB02}"/>
              </a:ext>
            </a:extLst>
          </p:cNvPr>
          <p:cNvSpPr>
            <a:spLocks noGrp="1"/>
          </p:cNvSpPr>
          <p:nvPr>
            <p:ph type="title"/>
          </p:nvPr>
        </p:nvSpPr>
        <p:spPr>
          <a:xfrm>
            <a:off x="179512" y="0"/>
            <a:ext cx="8712968" cy="857250"/>
          </a:xfrm>
        </p:spPr>
        <p:txBody>
          <a:bodyPr/>
          <a:lstStyle/>
          <a:p>
            <a:r>
              <a:rPr lang="en-US" sz="3200" dirty="0"/>
              <a:t>Stage 3: Develop and plan </a:t>
            </a:r>
            <a:endParaRPr lang="en-AU" sz="3200" dirty="0"/>
          </a:p>
        </p:txBody>
      </p:sp>
      <p:sp>
        <p:nvSpPr>
          <p:cNvPr id="3" name="Content Placeholder 2">
            <a:extLst>
              <a:ext uri="{FF2B5EF4-FFF2-40B4-BE49-F238E27FC236}">
                <a16:creationId xmlns:a16="http://schemas.microsoft.com/office/drawing/2014/main" id="{EBCB58A6-C895-4E3E-89E0-D3F76F921209}"/>
              </a:ext>
            </a:extLst>
          </p:cNvPr>
          <p:cNvSpPr>
            <a:spLocks noGrp="1"/>
          </p:cNvSpPr>
          <p:nvPr>
            <p:ph idx="1"/>
          </p:nvPr>
        </p:nvSpPr>
        <p:spPr>
          <a:xfrm>
            <a:off x="184666" y="699542"/>
            <a:ext cx="8712968" cy="3816424"/>
          </a:xfrm>
        </p:spPr>
        <p:txBody>
          <a:bodyPr/>
          <a:lstStyle/>
          <a:p>
            <a:pPr marL="0" indent="0">
              <a:buNone/>
            </a:pPr>
            <a:r>
              <a:rPr lang="en-US" sz="1600" b="0" dirty="0"/>
              <a:t>Translate your priorities and goals into plans. </a:t>
            </a:r>
          </a:p>
          <a:p>
            <a:pPr marL="0" indent="0">
              <a:buNone/>
            </a:pPr>
            <a:endParaRPr lang="en-US" sz="1600" b="0" dirty="0"/>
          </a:p>
          <a:p>
            <a:pPr marL="0" indent="0">
              <a:buNone/>
            </a:pPr>
            <a:r>
              <a:rPr lang="en-US" sz="1600" b="0" dirty="0"/>
              <a:t>For teachers, this could mean considering:  </a:t>
            </a:r>
          </a:p>
          <a:p>
            <a:r>
              <a:rPr lang="en-AU" sz="1600" b="0" dirty="0"/>
              <a:t>the type of assessments you need for different purposes </a:t>
            </a:r>
          </a:p>
          <a:p>
            <a:r>
              <a:rPr lang="en-AU" sz="1600" b="0" dirty="0"/>
              <a:t>how curriculum area plans, year level plans, and units of work need to change to align to the EAL curriculum and better support EAL learners</a:t>
            </a:r>
          </a:p>
          <a:p>
            <a:r>
              <a:rPr lang="en-AU" sz="1600" b="0" dirty="0"/>
              <a:t>what needs to be change about reporting on EAL student learning.</a:t>
            </a:r>
          </a:p>
          <a:p>
            <a:pPr marL="0" indent="0">
              <a:buNone/>
            </a:pPr>
            <a:endParaRPr lang="en-US" sz="1600" b="0" dirty="0"/>
          </a:p>
          <a:p>
            <a:pPr marL="0" indent="0">
              <a:buNone/>
            </a:pPr>
            <a:r>
              <a:rPr lang="en-US" sz="1600" b="0" dirty="0"/>
              <a:t>School leaders may want to consider ways to provide resources to support teachers in their development and planning, for example, providing time for collaboration and the sharing of expertise or supporting attendance at relevant professional learning events. </a:t>
            </a:r>
          </a:p>
          <a:p>
            <a:pPr marL="0" indent="0">
              <a:buNone/>
            </a:pPr>
            <a:endParaRPr lang="en-US" sz="1600" b="0" dirty="0"/>
          </a:p>
          <a:p>
            <a:pPr marL="0" indent="0">
              <a:buNone/>
            </a:pPr>
            <a:r>
              <a:rPr lang="en-US" sz="1600" b="0" dirty="0"/>
              <a:t>There are </a:t>
            </a:r>
            <a:r>
              <a:rPr lang="en-US" sz="1600" b="0" dirty="0">
                <a:hlinkClick r:id="rId3"/>
              </a:rPr>
              <a:t>resources to support implementation of the EAL curriculum</a:t>
            </a:r>
            <a:r>
              <a:rPr lang="en-US" sz="1600" b="0" dirty="0"/>
              <a:t> to help teachers and school leaders to understand, teach and assess EAL learners. </a:t>
            </a:r>
            <a:endParaRPr lang="en-AU" sz="1600" b="0" dirty="0"/>
          </a:p>
        </p:txBody>
      </p:sp>
    </p:spTree>
    <p:extLst>
      <p:ext uri="{BB962C8B-B14F-4D97-AF65-F5344CB8AC3E}">
        <p14:creationId xmlns:p14="http://schemas.microsoft.com/office/powerpoint/2010/main" val="224096961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46097-C62F-4FA2-B4B2-55F80F80CB02}"/>
              </a:ext>
            </a:extLst>
          </p:cNvPr>
          <p:cNvSpPr>
            <a:spLocks noGrp="1"/>
          </p:cNvSpPr>
          <p:nvPr>
            <p:ph type="title"/>
          </p:nvPr>
        </p:nvSpPr>
        <p:spPr>
          <a:xfrm>
            <a:off x="179512" y="26028"/>
            <a:ext cx="8712968" cy="857250"/>
          </a:xfrm>
        </p:spPr>
        <p:txBody>
          <a:bodyPr/>
          <a:lstStyle/>
          <a:p>
            <a:r>
              <a:rPr lang="en-US" sz="3200" dirty="0"/>
              <a:t>Stage 4: Implement and monitor</a:t>
            </a:r>
            <a:r>
              <a:rPr lang="en-US" dirty="0"/>
              <a:t> </a:t>
            </a:r>
            <a:endParaRPr lang="en-AU" dirty="0"/>
          </a:p>
        </p:txBody>
      </p:sp>
      <p:sp>
        <p:nvSpPr>
          <p:cNvPr id="3" name="Content Placeholder 2">
            <a:extLst>
              <a:ext uri="{FF2B5EF4-FFF2-40B4-BE49-F238E27FC236}">
                <a16:creationId xmlns:a16="http://schemas.microsoft.com/office/drawing/2014/main" id="{EBCB58A6-C895-4E3E-89E0-D3F76F921209}"/>
              </a:ext>
            </a:extLst>
          </p:cNvPr>
          <p:cNvSpPr>
            <a:spLocks noGrp="1"/>
          </p:cNvSpPr>
          <p:nvPr>
            <p:ph idx="1"/>
          </p:nvPr>
        </p:nvSpPr>
        <p:spPr>
          <a:xfrm>
            <a:off x="150585" y="1059582"/>
            <a:ext cx="8712968" cy="3574422"/>
          </a:xfrm>
        </p:spPr>
        <p:txBody>
          <a:bodyPr/>
          <a:lstStyle/>
          <a:p>
            <a:pPr marL="0" indent="0">
              <a:buNone/>
            </a:pPr>
            <a:r>
              <a:rPr lang="en-AU" sz="1600" b="0" dirty="0"/>
              <a:t>Teachers and school leaders will need to implement plans, trial new practices, monitor student learning and adjust plans in a continuous cycle.</a:t>
            </a:r>
            <a:br>
              <a:rPr lang="en-AU" sz="1600" b="0" dirty="0"/>
            </a:br>
            <a:endParaRPr lang="en-AU" sz="1600" b="0" dirty="0"/>
          </a:p>
          <a:p>
            <a:pPr marL="0" indent="0">
              <a:buNone/>
            </a:pPr>
            <a:r>
              <a:rPr lang="en-AU" sz="1600" b="0" dirty="0"/>
              <a:t>You could plan for specific times of the year to:</a:t>
            </a:r>
          </a:p>
          <a:p>
            <a:r>
              <a:rPr lang="en-AU" sz="1600" b="0" dirty="0"/>
              <a:t>review EAL teaching and learning programs</a:t>
            </a:r>
          </a:p>
          <a:p>
            <a:r>
              <a:rPr lang="en-AU" sz="1600" b="0" dirty="0"/>
              <a:t>formally monitor EAL student learning and teaching against the curriculum.</a:t>
            </a:r>
          </a:p>
          <a:p>
            <a:pPr marL="0" indent="0">
              <a:buNone/>
            </a:pPr>
            <a:endParaRPr lang="en-AU" sz="1600" b="0" dirty="0"/>
          </a:p>
          <a:p>
            <a:pPr marL="0" indent="0">
              <a:buNone/>
            </a:pPr>
            <a:r>
              <a:rPr lang="en-AU" sz="1600" b="0" dirty="0"/>
              <a:t>Milestone dates can help you review progress formally and have discussions with other teachers.</a:t>
            </a:r>
          </a:p>
          <a:p>
            <a:endParaRPr lang="en-AU" dirty="0"/>
          </a:p>
        </p:txBody>
      </p:sp>
    </p:spTree>
    <p:extLst>
      <p:ext uri="{BB962C8B-B14F-4D97-AF65-F5344CB8AC3E}">
        <p14:creationId xmlns:p14="http://schemas.microsoft.com/office/powerpoint/2010/main" val="295827867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516" y="24866"/>
            <a:ext cx="8712968" cy="857250"/>
          </a:xfrm>
        </p:spPr>
        <p:txBody>
          <a:bodyPr/>
          <a:lstStyle/>
          <a:p>
            <a:pPr algn="ctr"/>
            <a:r>
              <a:rPr lang="en-AU" sz="3200" dirty="0"/>
              <a:t>Collaboration</a:t>
            </a:r>
          </a:p>
        </p:txBody>
      </p:sp>
      <p:sp>
        <p:nvSpPr>
          <p:cNvPr id="3" name="Content Placeholder 2"/>
          <p:cNvSpPr>
            <a:spLocks noGrp="1"/>
          </p:cNvSpPr>
          <p:nvPr>
            <p:ph idx="1"/>
          </p:nvPr>
        </p:nvSpPr>
        <p:spPr>
          <a:xfrm>
            <a:off x="359532" y="928700"/>
            <a:ext cx="8424936" cy="3286100"/>
          </a:xfrm>
        </p:spPr>
        <p:txBody>
          <a:bodyPr/>
          <a:lstStyle/>
          <a:p>
            <a:pPr marL="0" indent="0">
              <a:buNone/>
            </a:pPr>
            <a:r>
              <a:rPr lang="en-AU" sz="1600" b="0" dirty="0">
                <a:solidFill>
                  <a:schemeClr val="tx1"/>
                </a:solidFill>
              </a:rPr>
              <a:t>School leaders could consider how this changes the whole-school EAL approach. This may mean changing:</a:t>
            </a:r>
          </a:p>
          <a:p>
            <a:r>
              <a:rPr lang="en-AU" sz="1600" b="0" dirty="0">
                <a:solidFill>
                  <a:schemeClr val="tx1"/>
                </a:solidFill>
              </a:rPr>
              <a:t>how all teachers of EAL learners work together</a:t>
            </a:r>
          </a:p>
          <a:p>
            <a:r>
              <a:rPr lang="en-AU" sz="1600" b="0" dirty="0">
                <a:solidFill>
                  <a:schemeClr val="tx1"/>
                </a:solidFill>
              </a:rPr>
              <a:t>who is involved in EAL planning</a:t>
            </a:r>
          </a:p>
          <a:p>
            <a:r>
              <a:rPr lang="en-AU" sz="1600" b="0" dirty="0">
                <a:solidFill>
                  <a:schemeClr val="tx1"/>
                </a:solidFill>
              </a:rPr>
              <a:t>who has oversight of the EAL program.</a:t>
            </a:r>
          </a:p>
          <a:p>
            <a:pPr marL="0" indent="0">
              <a:buNone/>
            </a:pPr>
            <a:endParaRPr lang="en-AU" sz="1600" b="0" dirty="0">
              <a:solidFill>
                <a:schemeClr val="tx1"/>
              </a:solidFill>
              <a:highlight>
                <a:srgbClr val="FFFF00"/>
              </a:highlight>
            </a:endParaRPr>
          </a:p>
          <a:p>
            <a:pPr marL="0" indent="0">
              <a:buNone/>
            </a:pPr>
            <a:r>
              <a:rPr lang="en-AU" sz="1600" b="0" dirty="0">
                <a:solidFill>
                  <a:schemeClr val="tx1"/>
                </a:solidFill>
              </a:rPr>
              <a:t>Consider how to provide opportunities for specialist </a:t>
            </a:r>
            <a:r>
              <a:rPr lang="en-AU" sz="1600" b="0" dirty="0"/>
              <a:t>EAL teachers to work collaboratively with classroom teachers and other specialist teachers, to plan and deliver teaching and learning that improves outcomes for EAL students across all learning areas and capabilities of the Victorian Curriculum.</a:t>
            </a:r>
          </a:p>
          <a:p>
            <a:endParaRPr lang="en-AU" sz="1600" b="0" dirty="0"/>
          </a:p>
          <a:p>
            <a:endParaRPr lang="en-AU" dirty="0"/>
          </a:p>
        </p:txBody>
      </p:sp>
    </p:spTree>
    <p:extLst>
      <p:ext uri="{BB962C8B-B14F-4D97-AF65-F5344CB8AC3E}">
        <p14:creationId xmlns:p14="http://schemas.microsoft.com/office/powerpoint/2010/main" val="2792022254"/>
      </p:ext>
    </p:extLst>
  </p:cSld>
  <p:clrMapOvr>
    <a:masterClrMapping/>
  </p:clrMapOvr>
  <p:transition/>
</p:sld>
</file>

<file path=ppt/theme/theme1.xml><?xml version="1.0" encoding="utf-8"?>
<a:theme xmlns:a="http://schemas.openxmlformats.org/drawingml/2006/main" name="VCAA Powerpoint Template">
  <a:themeElements>
    <a:clrScheme name="F-10">
      <a:dk1>
        <a:srgbClr val="000000"/>
      </a:dk1>
      <a:lt1>
        <a:srgbClr val="FFFFFF"/>
      </a:lt1>
      <a:dk2>
        <a:srgbClr val="000000"/>
      </a:dk2>
      <a:lt2>
        <a:srgbClr val="808080"/>
      </a:lt2>
      <a:accent1>
        <a:srgbClr val="5179BB"/>
      </a:accent1>
      <a:accent2>
        <a:srgbClr val="0096DF"/>
      </a:accent2>
      <a:accent3>
        <a:srgbClr val="FFFFFF"/>
      </a:accent3>
      <a:accent4>
        <a:srgbClr val="000000"/>
      </a:accent4>
      <a:accent5>
        <a:srgbClr val="5179BB"/>
      </a:accent5>
      <a:accent6>
        <a:srgbClr val="0096DF"/>
      </a:accent6>
      <a:hlink>
        <a:srgbClr val="5179BB"/>
      </a:hlink>
      <a:folHlink>
        <a:srgbClr val="B2B2B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BA2A11A40BE9045AE22BD0150786171" ma:contentTypeVersion="2" ma:contentTypeDescription="Create a new document." ma:contentTypeScope="" ma:versionID="a30143d08fe7ba904f479db3a82dc8d2">
  <xsd:schema xmlns:xsd="http://www.w3.org/2001/XMLSchema" xmlns:xs="http://www.w3.org/2001/XMLSchema" xmlns:p="http://schemas.microsoft.com/office/2006/metadata/properties" xmlns:ns1="http://schemas.microsoft.com/sharepoint/v3" targetNamespace="http://schemas.microsoft.com/office/2006/metadata/properties" ma:root="true" ma:fieldsID="42b686e5b4d9b38ce3c7d81e5cb6e22f" ns1:_="">
    <xsd:import namespace="http://schemas.microsoft.com/sharepoint/v3"/>
    <xsd:element name="properties">
      <xsd:complexType>
        <xsd:sequence>
          <xsd:element name="documentManagement">
            <xsd:complexType>
              <xsd:all>
                <xsd:element ref="ns1:PublishingStartDate" minOccurs="0"/>
                <xsd:element ref="ns1:PublishingExpirationDate" minOccurs="0"/>
                <xsd:element ref="ns1:DEECD_Expir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DEECD_Expired" ma:index="10" nillable="true" ma:displayName="Expired" ma:default="0" ma:internalName="DEECD_Expired">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EECD_Expired xmlns="http://schemas.microsoft.com/sharepoint/v3">false</DEECD_Expired>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A4884D9-6A46-43B7-A637-BFC2B293EA4C}"/>
</file>

<file path=customXml/itemProps2.xml><?xml version="1.0" encoding="utf-8"?>
<ds:datastoreItem xmlns:ds="http://schemas.openxmlformats.org/officeDocument/2006/customXml" ds:itemID="{0CF4E8E6-2C1E-4D78-BB85-4E5FB81F4080}">
  <ds:schemaRefs>
    <ds:schemaRef ds:uri="http://purl.org/dc/elements/1.1/"/>
    <ds:schemaRef ds:uri="http://schemas.microsoft.com/office/2006/metadata/properties"/>
    <ds:schemaRef ds:uri="http://purl.org/dc/terms/"/>
    <ds:schemaRef ds:uri="8171bf80-aaaa-43ac-83cc-8beefc939b0c"/>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b224c62f-dad6-49bc-851d-2551ba373199"/>
    <ds:schemaRef ds:uri="http://www.w3.org/XML/1998/namespace"/>
  </ds:schemaRefs>
</ds:datastoreItem>
</file>

<file path=customXml/itemProps3.xml><?xml version="1.0" encoding="utf-8"?>
<ds:datastoreItem xmlns:ds="http://schemas.openxmlformats.org/officeDocument/2006/customXml" ds:itemID="{9BB17B97-3D03-4FAE-B572-40A9B561C76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289</TotalTime>
  <Words>3470</Words>
  <Application>Microsoft Office PowerPoint</Application>
  <PresentationFormat>On-screen Show (16:9)</PresentationFormat>
  <Paragraphs>395</Paragraphs>
  <Slides>34</Slides>
  <Notes>34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Calibri</vt:lpstr>
      <vt:lpstr>Courier New</vt:lpstr>
      <vt:lpstr>MS Mincho</vt:lpstr>
      <vt:lpstr>Times New Roman</vt:lpstr>
      <vt:lpstr>Verdana</vt:lpstr>
      <vt:lpstr>VCAA Powerpoint Template</vt:lpstr>
      <vt:lpstr>Implementing the EAL curriculum in primary settings </vt:lpstr>
      <vt:lpstr>Acknowledgment of Country</vt:lpstr>
      <vt:lpstr>1. Whole-school implementation </vt:lpstr>
      <vt:lpstr>A curriculum across all learning areas</vt:lpstr>
      <vt:lpstr>Stage 1: Evaluate and diagnose </vt:lpstr>
      <vt:lpstr>Stage 2: Prioritise and set goals </vt:lpstr>
      <vt:lpstr>Stage 3: Develop and plan </vt:lpstr>
      <vt:lpstr>Stage 4: Implement and monitor </vt:lpstr>
      <vt:lpstr>Collaboration</vt:lpstr>
      <vt:lpstr>Assessment and reporting against the EAL curriculum </vt:lpstr>
      <vt:lpstr>2. Language and learning interview </vt:lpstr>
      <vt:lpstr> Overview of Language and Learning interview   </vt:lpstr>
      <vt:lpstr>Question 1: main language used at home Is the main language used at home a language other than English? </vt:lpstr>
      <vt:lpstr>Question 2: prior schooling Did [name of student] attend school before arriving in Australia?  </vt:lpstr>
      <vt:lpstr>Question 3: home language literacy What can [name of student] read and write in their home language?  </vt:lpstr>
      <vt:lpstr>Question 4: time spent learning and using English Has [name of student] learnt or used English before?</vt:lpstr>
      <vt:lpstr>Questions 5 and 6: experience of education in Australia </vt:lpstr>
      <vt:lpstr>Question 6: personal information </vt:lpstr>
      <vt:lpstr>Sociolinguistic profiles</vt:lpstr>
      <vt:lpstr>Next steps – information for teachers</vt:lpstr>
      <vt:lpstr>3. Pathways A and B sample progression </vt:lpstr>
      <vt:lpstr>EAL Pathways     </vt:lpstr>
      <vt:lpstr>What do the levels in Pathway A mean?  EAL Pathway A: early immersion (Foundation to Year 2) </vt:lpstr>
      <vt:lpstr>What do the levels in Pathway B mean?  EAL Pathway B: mid immersion (Years 2 to 8) </vt:lpstr>
      <vt:lpstr>EAL Pathways     </vt:lpstr>
      <vt:lpstr>Pathway A sample progression </vt:lpstr>
      <vt:lpstr>Pathway A sample progression </vt:lpstr>
      <vt:lpstr>Pathway B sample progression </vt:lpstr>
      <vt:lpstr>Pathway B sample progression </vt:lpstr>
      <vt:lpstr>Supporting Amin </vt:lpstr>
      <vt:lpstr>Using the EAL curriculum </vt:lpstr>
      <vt:lpstr>Differentiated teaching for EAL students </vt:lpstr>
      <vt:lpstr>Supporting EAL learners in all curriculum areas   </vt:lpstr>
      <vt:lpstr>LINKS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Implementing the EAL curriculum in primary settings</dc:title>
  <dc:creator>Choong, Yan Yao Y</dc:creator>
  <cp:keywords>EAL, primary, presentation</cp:keywords>
  <cp:lastModifiedBy>Fisher, Peter P</cp:lastModifiedBy>
  <cp:revision>14</cp:revision>
  <dcterms:created xsi:type="dcterms:W3CDTF">2020-07-28T09:21:45Z</dcterms:created>
  <dcterms:modified xsi:type="dcterms:W3CDTF">2020-08-11T03:42:03Z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ET_EDRMS_RCS">
    <vt:lpwstr>28;#13.1.2 Internal Policy|ad985a07-89db-41e4-84da-e1a6cef79014</vt:lpwstr>
  </property>
  <property fmtid="{D5CDD505-2E9C-101B-9397-08002B2CF9AE}" pid="3" name="RecordPoint_WorkflowType">
    <vt:lpwstr>ActiveSubmitStub</vt:lpwstr>
  </property>
  <property fmtid="{D5CDD505-2E9C-101B-9397-08002B2CF9AE}" pid="4" name="DET_EDRMS_BusUnit">
    <vt:lpwstr/>
  </property>
  <property fmtid="{D5CDD505-2E9C-101B-9397-08002B2CF9AE}" pid="5" name="DET_EDRMS_SecClass">
    <vt:lpwstr/>
  </property>
  <property fmtid="{D5CDD505-2E9C-101B-9397-08002B2CF9AE}" pid="6" name="RecordPoint_ActiveItemUniqueId">
    <vt:lpwstr>{e0978d1b-8062-469b-aa91-18cdfdab1e60}</vt:lpwstr>
  </property>
  <property fmtid="{D5CDD505-2E9C-101B-9397-08002B2CF9AE}" pid="7" name="ContentTypeId">
    <vt:lpwstr>0x0101007BA2A11A40BE9045AE22BD0150786171</vt:lpwstr>
  </property>
  <property fmtid="{D5CDD505-2E9C-101B-9397-08002B2CF9AE}" pid="8" name="RecordPoint_ActiveItemWebId">
    <vt:lpwstr>{ac5529e8-82bd-4f0b-a130-75c30822cc2f}</vt:lpwstr>
  </property>
  <property fmtid="{D5CDD505-2E9C-101B-9397-08002B2CF9AE}" pid="9" name="RecordPoint_ActiveItemSiteId">
    <vt:lpwstr>{03dc8113-b288-4f44-a289-6e7ea0196235}</vt:lpwstr>
  </property>
  <property fmtid="{D5CDD505-2E9C-101B-9397-08002B2CF9AE}" pid="10" name="RecordPoint_ActiveItemListId">
    <vt:lpwstr>{5a38f114-163c-415e-9bd5-1818d746c2bb}</vt:lpwstr>
  </property>
  <property fmtid="{D5CDD505-2E9C-101B-9397-08002B2CF9AE}" pid="11" name="RecordPoint_RecordNumberSubmitted">
    <vt:lpwstr>R20200678366</vt:lpwstr>
  </property>
  <property fmtid="{D5CDD505-2E9C-101B-9397-08002B2CF9AE}" pid="12" name="RecordPoint_SubmissionCompleted">
    <vt:lpwstr>2020-07-29T10:28:31.9058562+10:00</vt:lpwstr>
  </property>
</Properties>
</file>