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07" r:id="rId4"/>
    <p:sldId id="347" r:id="rId5"/>
    <p:sldId id="271" r:id="rId6"/>
    <p:sldId id="350" r:id="rId7"/>
    <p:sldId id="352" r:id="rId8"/>
    <p:sldId id="353" r:id="rId9"/>
    <p:sldId id="356" r:id="rId10"/>
    <p:sldId id="349" r:id="rId11"/>
    <p:sldId id="366" r:id="rId12"/>
    <p:sldId id="365" r:id="rId13"/>
    <p:sldId id="343" r:id="rId14"/>
    <p:sldId id="277" r:id="rId15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E3"/>
    <a:srgbClr val="0099CC"/>
    <a:srgbClr val="306278"/>
    <a:srgbClr val="468EAE"/>
    <a:srgbClr val="646566"/>
    <a:srgbClr val="C0C0C0"/>
    <a:srgbClr val="75AEC7"/>
    <a:srgbClr val="777879"/>
    <a:srgbClr val="303132"/>
    <a:srgbClr val="2A5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8"/>
    <p:restoredTop sz="79211"/>
  </p:normalViewPr>
  <p:slideViewPr>
    <p:cSldViewPr>
      <p:cViewPr varScale="1">
        <p:scale>
          <a:sx n="61" d="100"/>
          <a:sy n="61" d="100"/>
        </p:scale>
        <p:origin x="9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27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89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74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0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53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17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88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50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59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6DB27-C44E-42FC-8577-04AF19E06BB2}" type="slidenum">
              <a:rPr kumimoji="0" lang="en-A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24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78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16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 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30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772400" cy="2520280"/>
          </a:xfrm>
        </p:spPr>
        <p:txBody>
          <a:bodyPr/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>Module 4:</a:t>
            </a:r>
            <a:br>
              <a:rPr lang="en-AU" dirty="0"/>
            </a:br>
            <a:r>
              <a:rPr lang="en-AU" sz="3600" dirty="0"/>
              <a:t>Explicit Teaching</a:t>
            </a:r>
            <a:br>
              <a:rPr lang="en-AU" sz="3600" dirty="0"/>
            </a:br>
            <a:r>
              <a:rPr lang="en-AU" sz="3600" dirty="0"/>
              <a:t>Primary 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>The Victorian Curriculum </a:t>
            </a:r>
            <a:r>
              <a:rPr lang="en-AU" sz="2400" dirty="0" smtClean="0"/>
              <a:t>F‒10</a:t>
            </a:r>
            <a:r>
              <a:rPr lang="en-AU" sz="2400" dirty="0"/>
              <a:t>: Health and Physical</a:t>
            </a:r>
            <a:br>
              <a:rPr lang="en-AU" sz="2400" dirty="0"/>
            </a:br>
            <a:r>
              <a:rPr lang="en-AU" sz="2400" dirty="0"/>
              <a:t>Education and Personal and Social Capability,</a:t>
            </a:r>
            <a:br>
              <a:rPr lang="en-AU" sz="2400" dirty="0"/>
            </a:br>
            <a:r>
              <a:rPr lang="en-AU" sz="2400" dirty="0"/>
              <a:t>including Respectful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0582035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34" y="1322766"/>
            <a:ext cx="6534726" cy="857250"/>
          </a:xfrm>
        </p:spPr>
        <p:txBody>
          <a:bodyPr/>
          <a:lstStyle/>
          <a:p>
            <a:r>
              <a:rPr lang="en-US" dirty="0">
                <a:ea typeface="ヒラギノ角ゴ Pro W3" charset="-128"/>
              </a:rPr>
              <a:t>Explicit teaching</a:t>
            </a:r>
            <a:endParaRPr lang="en-AU" dirty="0"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46" y="2492896"/>
            <a:ext cx="6426714" cy="3744416"/>
          </a:xfrm>
        </p:spPr>
        <p:txBody>
          <a:bodyPr/>
          <a:lstStyle/>
          <a:p>
            <a:pPr marL="0" indent="0">
              <a:buNone/>
            </a:pPr>
            <a:endParaRPr lang="en-US" sz="2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The Personal and Social Capability describes social and emotional learning as discrete knowledge, understandings and skills, rather than a statement of </a:t>
            </a:r>
            <a:r>
              <a:rPr lang="en-US" sz="2000" b="0" dirty="0" smtClean="0">
                <a:solidFill>
                  <a:schemeClr val="tx1"/>
                </a:solidFill>
              </a:rPr>
              <a:t>pedagogy</a:t>
            </a:r>
            <a:r>
              <a:rPr lang="en-AU" sz="2000" b="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tx1"/>
                </a:solidFill>
              </a:rPr>
              <a:t>Successful social and emotional learning programs move beyond giving information to explicitly teaching and providing opportunity for students to practise interpersonal skills.</a:t>
            </a:r>
            <a:endParaRPr lang="en-US" sz="2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EE675-8256-664A-9A03-481986317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937459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484784"/>
            <a:ext cx="7704856" cy="2256656"/>
          </a:xfrm>
        </p:spPr>
        <p:txBody>
          <a:bodyPr/>
          <a:lstStyle/>
          <a:p>
            <a:pPr marL="0" indent="0" algn="l" eaLnBrk="1" hangingPunct="1">
              <a:buNone/>
            </a:pPr>
            <a:endParaRPr lang="en-AU" dirty="0">
              <a:solidFill>
                <a:srgbClr val="002060"/>
              </a:solidFill>
            </a:endParaRPr>
          </a:p>
          <a:p>
            <a:pPr marL="0" indent="0" algn="l" eaLnBrk="1" hangingPunct="1">
              <a:buNone/>
            </a:pPr>
            <a:endParaRPr lang="en-AU" dirty="0">
              <a:solidFill>
                <a:srgbClr val="002060"/>
              </a:solidFill>
            </a:endParaRPr>
          </a:p>
          <a:p>
            <a:pPr marL="0" indent="0" algn="l" eaLnBrk="1" hangingPunct="1">
              <a:buNone/>
            </a:pPr>
            <a:r>
              <a:rPr lang="en-AU" sz="2400" dirty="0"/>
              <a:t>Sally Wilson</a:t>
            </a:r>
          </a:p>
          <a:p>
            <a:pPr marL="0" indent="0" algn="l" eaLnBrk="1" hangingPunct="1">
              <a:buNone/>
            </a:pPr>
            <a:r>
              <a:rPr lang="en-AU" sz="2400" b="0" dirty="0" smtClean="0"/>
              <a:t>VCAA Specialist Teacher</a:t>
            </a:r>
          </a:p>
          <a:p>
            <a:pPr marL="0" indent="0" algn="l" eaLnBrk="1" hangingPunct="1">
              <a:buNone/>
            </a:pPr>
            <a:r>
              <a:rPr lang="en-AU" sz="2400" b="0" smtClean="0"/>
              <a:t>Health Education </a:t>
            </a:r>
            <a:r>
              <a:rPr lang="en-AU" sz="2400" b="0" dirty="0" smtClean="0"/>
              <a:t>and </a:t>
            </a:r>
            <a:r>
              <a:rPr lang="en-AU" sz="2400" b="0" dirty="0"/>
              <a:t>Personal and Social </a:t>
            </a:r>
            <a:r>
              <a:rPr lang="en-AU" sz="2400" b="0" dirty="0" smtClean="0"/>
              <a:t>Capability, including Respectful Relationships</a:t>
            </a:r>
            <a:endParaRPr lang="en-AU" sz="2400" b="0" dirty="0"/>
          </a:p>
          <a:p>
            <a:pPr algn="l" eaLnBrk="1" hangingPunct="1"/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11406211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2E4D-8527-E44C-ADD5-942FCD20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747392"/>
          </a:xfrm>
        </p:spPr>
        <p:txBody>
          <a:bodyPr/>
          <a:lstStyle/>
          <a:p>
            <a:r>
              <a:rPr lang="en-AU" dirty="0"/>
              <a:t>What is explicit teaching?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337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556792"/>
            <a:ext cx="6118448" cy="438680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r>
              <a:rPr lang="en-AU" dirty="0"/>
              <a:t> </a:t>
            </a:r>
            <a:r>
              <a:rPr lang="en-AU" b="1" dirty="0"/>
              <a:t>Teacher</a:t>
            </a:r>
            <a:r>
              <a:rPr lang="en-AU" dirty="0"/>
              <a:t>-centred </a:t>
            </a:r>
          </a:p>
          <a:p>
            <a:pPr>
              <a:buFont typeface="Wingdings" pitchFamily="2" charset="2"/>
              <a:buChar char="ü"/>
            </a:pPr>
            <a:endParaRPr lang="en-AU" dirty="0"/>
          </a:p>
          <a:p>
            <a:pPr>
              <a:buFont typeface="Wingdings" pitchFamily="2" charset="2"/>
              <a:buChar char="ü"/>
            </a:pPr>
            <a:r>
              <a:rPr lang="en-AU" dirty="0"/>
              <a:t> Clear instruction                                                     </a:t>
            </a:r>
          </a:p>
          <a:p>
            <a:pPr marL="0" indent="0">
              <a:buNone/>
            </a:pPr>
            <a:r>
              <a:rPr lang="en-AU" dirty="0"/>
              <a:t>             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en-AU" dirty="0"/>
              <a:t>Goals and outcomes</a:t>
            </a:r>
          </a:p>
        </p:txBody>
      </p:sp>
    </p:spTree>
    <p:extLst>
      <p:ext uri="{BB962C8B-B14F-4D97-AF65-F5344CB8AC3E}">
        <p14:creationId xmlns:p14="http://schemas.microsoft.com/office/powerpoint/2010/main" val="32159675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D50B-6893-5446-96F5-CFAA0107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852936"/>
            <a:ext cx="5649887" cy="1362075"/>
          </a:xfrm>
        </p:spPr>
        <p:txBody>
          <a:bodyPr/>
          <a:lstStyle/>
          <a:p>
            <a:endParaRPr lang="en-AU" cap="non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005E2-DC68-434E-A3FF-EDC7D85C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" y="0"/>
            <a:ext cx="9144000" cy="731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71134-AD58-CF46-A2A0-D8EE4A0A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4"/>
            <a:ext cx="9144000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08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D50B-6893-5446-96F5-CFAA0107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852936"/>
            <a:ext cx="5649887" cy="1362075"/>
          </a:xfrm>
        </p:spPr>
        <p:txBody>
          <a:bodyPr/>
          <a:lstStyle/>
          <a:p>
            <a:endParaRPr lang="en-AU" cap="non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005E2-DC68-434E-A3FF-EDC7D85C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" y="0"/>
            <a:ext cx="9144000" cy="731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71134-AD58-CF46-A2A0-D8EE4A0A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4"/>
            <a:ext cx="9144000" cy="7317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B1E26-BE09-124D-AE5F-7EA62C13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26" y="3101925"/>
            <a:ext cx="29673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57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D50B-6893-5446-96F5-CFAA0107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852936"/>
            <a:ext cx="5649887" cy="1362075"/>
          </a:xfrm>
        </p:spPr>
        <p:txBody>
          <a:bodyPr/>
          <a:lstStyle/>
          <a:p>
            <a:endParaRPr lang="en-AU" cap="non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005E2-DC68-434E-A3FF-EDC7D85C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" y="0"/>
            <a:ext cx="9144000" cy="731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71134-AD58-CF46-A2A0-D8EE4A0A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4"/>
            <a:ext cx="9144000" cy="7317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E282-718F-A94F-A996-CAEC7D90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988840"/>
            <a:ext cx="2967300" cy="2664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B1E26-BE09-124D-AE5F-7EA62C13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826" y="3101925"/>
            <a:ext cx="29673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47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412776"/>
            <a:ext cx="5544616" cy="4320480"/>
          </a:xfrm>
        </p:spPr>
        <p:txBody>
          <a:bodyPr/>
          <a:lstStyle/>
          <a:p>
            <a:pPr>
              <a:buNone/>
            </a:pPr>
            <a:r>
              <a:rPr lang="en-AU" dirty="0"/>
              <a:t>	</a:t>
            </a:r>
            <a:endParaRPr lang="en-AU" sz="3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4000" b="0" smtClean="0">
                <a:solidFill>
                  <a:schemeClr val="tx1"/>
                </a:solidFill>
              </a:rPr>
              <a:t>developed </a:t>
            </a:r>
            <a:endParaRPr lang="en-AU" sz="4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4000" b="0" dirty="0" smtClean="0">
                <a:solidFill>
                  <a:schemeClr val="tx1"/>
                </a:solidFill>
              </a:rPr>
              <a:t>practised </a:t>
            </a:r>
            <a:endParaRPr lang="en-AU" sz="4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4000" b="0" dirty="0" smtClean="0">
                <a:solidFill>
                  <a:schemeClr val="tx1"/>
                </a:solidFill>
              </a:rPr>
              <a:t>deployed</a:t>
            </a:r>
            <a:endParaRPr lang="en-AU" sz="40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4000" b="0" dirty="0">
                <a:solidFill>
                  <a:schemeClr val="tx1"/>
                </a:solidFill>
              </a:rPr>
              <a:t>demonstrated </a:t>
            </a:r>
          </a:p>
          <a:p>
            <a:pPr>
              <a:buNone/>
            </a:pPr>
            <a:r>
              <a:rPr lang="en-AU" sz="40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163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E3D5-E350-C34E-8E11-485A8378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Explicit teaching </a:t>
            </a:r>
            <a:br>
              <a:rPr lang="en-US" dirty="0"/>
            </a:br>
            <a:r>
              <a:rPr lang="en-US" dirty="0"/>
              <a:t>is precise and clear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7ACF4-794D-9042-A9DA-5D895FF3EE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2492896"/>
            <a:ext cx="345638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684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16DE-ABAD-974B-BC2E-1994DFEC9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It is within this capability we can make links to the </a:t>
            </a:r>
          </a:p>
          <a:p>
            <a:pPr marL="0" indent="0" algn="ctr">
              <a:buNone/>
            </a:pPr>
            <a:r>
              <a:rPr lang="en-US" sz="3600" dirty="0"/>
              <a:t>Respectful Relationships </a:t>
            </a:r>
          </a:p>
          <a:p>
            <a:pPr marL="0" indent="0" algn="ctr">
              <a:buNone/>
            </a:pPr>
            <a:r>
              <a:rPr lang="en-US" sz="3600" dirty="0"/>
              <a:t>p</a:t>
            </a:r>
            <a:r>
              <a:rPr lang="en-US" sz="3600" dirty="0" smtClean="0"/>
              <a:t>rogram.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40723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CAA Powerpoint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6D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96DF"/>
      </a:accent6>
      <a:hlink>
        <a:srgbClr val="0096DF"/>
      </a:hlink>
      <a:folHlink>
        <a:srgbClr val="52C6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C6AB3851F4F88F40B98871D148B8EC2C" ma:contentTypeVersion="4" ma:contentTypeDescription="WebCM Documents Content Type" ma:contentTypeScope="" ma:versionID="201aefb3d423ab3496ecf505ba6700f1">
  <xsd:schema xmlns:xsd="http://www.w3.org/2001/XMLSchema" xmlns:xs="http://www.w3.org/2001/XMLSchema" xmlns:p="http://schemas.microsoft.com/office/2006/metadata/properties" xmlns:ns1="http://schemas.microsoft.com/sharepoint/v3" xmlns:ns2="1aab662d-a6b2-42d6-996b-a574723d1ad8" targetNamespace="http://schemas.microsoft.com/office/2006/metadata/properties" ma:root="true" ma:fieldsID="aced064e7767211f932e8066716e15cd" ns1:_="" ns2:_="">
    <xsd:import namespace="http://schemas.microsoft.com/sharepoint/v3"/>
    <xsd:import namespace="1aab662d-a6b2-42d6-996b-a574723d1ad8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PublishingStartDate" minOccurs="0"/>
                <xsd:element ref="ns1:PublishingExpirationDate" minOccurs="0"/>
                <xsd:element ref="ns2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662d-a6b2-42d6-996b-a574723d1a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4adc-11cd-43a7-822e-3f870fae400d}" ma:internalName="TaxCatchAll" ma:showField="CatchAllData" ma:web="1aab662d-a6b2-42d6-996b-a574723d1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688cb4a3a940449dc8286705012a42 xmlns="1aab662d-a6b2-42d6-996b-a574723d1ad8">
      <Terms xmlns="http://schemas.microsoft.com/office/infopath/2007/PartnerControls"/>
    </b1688cb4a3a940449dc8286705012a42>
    <DEECD_Publisher xmlns="http://schemas.microsoft.com/sharepoint/v3">Department of Education and early Childhood Development</DEECD_Publisher>
    <pfad5814e62747ed9f131defefc62dac xmlns="1aab662d-a6b2-42d6-996b-a574723d1ad8">
      <Terms xmlns="http://schemas.microsoft.com/office/infopath/2007/PartnerControls"/>
    </pfad5814e62747ed9f131defefc62dac>
    <a319977fc8504e09982f090ae1d7c602 xmlns="1aab662d-a6b2-42d6-996b-a574723d1ad8">
      <Terms xmlns="http://schemas.microsoft.com/office/infopath/2007/PartnerControls"/>
    </a319977fc8504e09982f090ae1d7c602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PublishingStartDate xmlns="http://schemas.microsoft.com/sharepoint/v3" xsi:nil="true"/>
    <TaxCatchAll xmlns="1aab662d-a6b2-42d6-996b-a574723d1ad8"/>
    <ofbb8b9a280a423a91cf717fb81349cd xmlns="1aab662d-a6b2-42d6-996b-a574723d1ad8">
      <Terms xmlns="http://schemas.microsoft.com/office/infopath/2007/PartnerControls"/>
    </ofbb8b9a280a423a91cf717fb81349cd>
  </documentManagement>
</p:properties>
</file>

<file path=customXml/itemProps1.xml><?xml version="1.0" encoding="utf-8"?>
<ds:datastoreItem xmlns:ds="http://schemas.openxmlformats.org/officeDocument/2006/customXml" ds:itemID="{AF3B453F-8D99-4965-A68F-7EA97CC2CB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9363B-8143-4EAD-AF63-8010210EC882}"/>
</file>

<file path=customXml/itemProps3.xml><?xml version="1.0" encoding="utf-8"?>
<ds:datastoreItem xmlns:ds="http://schemas.openxmlformats.org/officeDocument/2006/customXml" ds:itemID="{4FE8082B-5AAB-42A3-975D-E2BBB73BA18B}"/>
</file>

<file path=docProps/app.xml><?xml version="1.0" encoding="utf-8"?>
<Properties xmlns="http://schemas.openxmlformats.org/officeDocument/2006/extended-properties" xmlns:vt="http://schemas.openxmlformats.org/officeDocument/2006/docPropsVTypes">
  <Template>VCAA Powerpoint Template</Template>
  <TotalTime>648</TotalTime>
  <Words>98</Words>
  <Application>Microsoft Office PowerPoint</Application>
  <PresentationFormat>On-screen Show (4:3)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ヒラギノ角ゴ Pro W3</vt:lpstr>
      <vt:lpstr>VCAA Powerpoint Template</vt:lpstr>
      <vt:lpstr>  Module 4: Explicit Teaching Primary   The Victorian Curriculum F‒10: Health and Physical Education and Personal and Social Capability, including Respectful Relationships</vt:lpstr>
      <vt:lpstr>What is explicit teaching?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Explicit teaching  is precise and clear</vt:lpstr>
      <vt:lpstr>PowerPoint Presentation</vt:lpstr>
      <vt:lpstr>Explicit teaching</vt:lpstr>
      <vt:lpstr>PowerPoint Presentation</vt:lpstr>
      <vt:lpstr>PowerPoint Presentation</vt:lpstr>
    </vt:vector>
  </TitlesOfParts>
  <Company>VCAA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Explicit teaching, Primary</dc:title>
  <dc:creator>Victorian Curriculum and Assessment Authority</dc:creator>
  <cp:keywords>Victorian Curriculum, F–10, Health and Physical Education, Personal and Social Capability, Respectful Relations</cp:keywords>
  <cp:lastModifiedBy>Ng, Francis F</cp:lastModifiedBy>
  <cp:revision>46</cp:revision>
  <cp:lastPrinted>2018-08-23T05:14:44Z</cp:lastPrinted>
  <dcterms:created xsi:type="dcterms:W3CDTF">2017-11-27T23:21:33Z</dcterms:created>
  <dcterms:modified xsi:type="dcterms:W3CDTF">2019-09-08T23:02:50Z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0x0101008840106FE30D4F50BC61A726A7CA6E3800C6AB3851F4F88F40B98871D148B8EC2C</vt:lpwstr>
  </property>
</Properties>
</file>