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8" r:id="rId13"/>
    <p:sldId id="267" r:id="rId14"/>
    <p:sldId id="281" r:id="rId15"/>
    <p:sldId id="282" r:id="rId16"/>
    <p:sldId id="283" r:id="rId17"/>
  </p:sldIdLst>
  <p:sldSz cx="9144000" cy="5143500" type="screen16x9"/>
  <p:notesSz cx="6797675" cy="9928225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2" y="4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18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86DB27-C44E-42FC-8577-04AF19E06BB2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47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1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523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318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8586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17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-225425" y="808038"/>
            <a:ext cx="7189788" cy="40449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98384" y="5121181"/>
            <a:ext cx="4941250" cy="48516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818133" y="10242362"/>
            <a:ext cx="2919789" cy="53892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  <a:tabLst/>
              <a:defRPr/>
            </a:pPr>
            <a:fld id="{00000000-1234-1234-1234-123412341234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84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90483" y="5561284"/>
            <a:ext cx="4897649" cy="526858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-565150" y="877888"/>
            <a:ext cx="7807325" cy="4391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03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90483" y="5561284"/>
            <a:ext cx="4897649" cy="526858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-565150" y="877888"/>
            <a:ext cx="7807325" cy="4391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8977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75FE-B5F2-40FA-AB63-C9171B7E137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6666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96DE5-1A50-4579-838A-58C24AA2A6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0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75FE-B5F2-40FA-AB63-C9171B7E137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2573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100" kern="1200" dirty="0" smtClean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75FE-B5F2-40FA-AB63-C9171B7E137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35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875FE-B5F2-40FA-AB63-C9171B7E137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9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65171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 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0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6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1356615"/>
            <a:ext cx="8352928" cy="2106234"/>
          </a:xfrm>
        </p:spPr>
        <p:txBody>
          <a:bodyPr/>
          <a:lstStyle/>
          <a:p>
            <a:r>
              <a:rPr lang="en-US" sz="3038" dirty="0"/>
              <a:t/>
            </a:r>
            <a:br>
              <a:rPr lang="en-US" sz="3038" dirty="0"/>
            </a:br>
            <a:r>
              <a:rPr lang="en-US" sz="3038" dirty="0"/>
              <a:t>Module 1:</a:t>
            </a:r>
            <a:br>
              <a:rPr lang="en-US" sz="3038" dirty="0"/>
            </a:br>
            <a:r>
              <a:rPr lang="en-US" sz="3038" dirty="0"/>
              <a:t>Respectful </a:t>
            </a:r>
            <a:r>
              <a:rPr lang="en-US" sz="3038" dirty="0" smtClean="0"/>
              <a:t>Relationships </a:t>
            </a:r>
            <a:r>
              <a:rPr lang="en-US" sz="3038" dirty="0"/>
              <a:t>in the </a:t>
            </a:r>
            <a:r>
              <a:rPr lang="en-US" sz="3038" dirty="0" smtClean="0"/>
              <a:t/>
            </a:r>
            <a:br>
              <a:rPr lang="en-US" sz="3038" dirty="0" smtClean="0"/>
            </a:br>
            <a:r>
              <a:rPr lang="en-US" sz="3038" dirty="0" smtClean="0"/>
              <a:t>Victorian </a:t>
            </a:r>
            <a:r>
              <a:rPr lang="en-US" sz="3038" dirty="0"/>
              <a:t>Curriculum</a:t>
            </a:r>
            <a:br>
              <a:rPr lang="en-US" sz="3038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350" dirty="0"/>
              <a:t>The Victorian Curriculum F–10: Health and Physical Education and Personal and Social Capability, including Respectful </a:t>
            </a:r>
            <a:r>
              <a:rPr lang="en-US" sz="1350" dirty="0" smtClean="0"/>
              <a:t>Relationships</a:t>
            </a:r>
            <a:r>
              <a:rPr lang="en-US" sz="1350" dirty="0"/>
              <a:t/>
            </a:r>
            <a:br>
              <a:rPr lang="en-US" sz="1350" dirty="0"/>
            </a:br>
            <a:endParaRPr lang="en-AU" sz="1350" dirty="0"/>
          </a:p>
        </p:txBody>
      </p:sp>
    </p:spTree>
    <p:extLst>
      <p:ext uri="{BB962C8B-B14F-4D97-AF65-F5344CB8AC3E}">
        <p14:creationId xmlns:p14="http://schemas.microsoft.com/office/powerpoint/2010/main" val="38921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676" y="357504"/>
            <a:ext cx="5829300" cy="857250"/>
          </a:xfrm>
        </p:spPr>
        <p:txBody>
          <a:bodyPr/>
          <a:lstStyle/>
          <a:p>
            <a:r>
              <a:rPr lang="en-US" sz="3600" dirty="0"/>
              <a:t>Curriculum</a:t>
            </a:r>
            <a:r>
              <a:rPr lang="en-US" sz="6000" dirty="0"/>
              <a:t> </a:t>
            </a:r>
            <a:r>
              <a:rPr lang="en-US" sz="3600" dirty="0" smtClean="0"/>
              <a:t>connections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113588"/>
            <a:ext cx="6480720" cy="2971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Learning </a:t>
            </a:r>
            <a:r>
              <a:rPr lang="en-US" sz="2000" b="0" dirty="0">
                <a:solidFill>
                  <a:schemeClr val="tx1"/>
                </a:solidFill>
              </a:rPr>
              <a:t>in </a:t>
            </a:r>
            <a:r>
              <a:rPr lang="en-US" sz="2000" dirty="0">
                <a:solidFill>
                  <a:schemeClr val="tx1"/>
                </a:solidFill>
              </a:rPr>
              <a:t>Personal and Social </a:t>
            </a:r>
            <a:r>
              <a:rPr lang="en-US" sz="2000" dirty="0" smtClean="0">
                <a:solidFill>
                  <a:schemeClr val="tx1"/>
                </a:solidFill>
              </a:rPr>
              <a:t>Capability </a:t>
            </a:r>
            <a:r>
              <a:rPr lang="en-US" sz="2000" b="0" dirty="0">
                <a:solidFill>
                  <a:schemeClr val="tx1"/>
                </a:solidFill>
              </a:rPr>
              <a:t>is strongly connected to many other areas of the curriculum, especially those that explore human relationships. 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Health </a:t>
            </a:r>
            <a:r>
              <a:rPr lang="en-US" sz="2000" dirty="0">
                <a:solidFill>
                  <a:schemeClr val="tx1"/>
                </a:solidFill>
              </a:rPr>
              <a:t>and Physical Education</a:t>
            </a:r>
            <a:r>
              <a:rPr lang="en-US" sz="2000" b="0" dirty="0">
                <a:solidFill>
                  <a:schemeClr val="tx1"/>
                </a:solidFill>
              </a:rPr>
              <a:t>, in particular, enables students to develop knowledge of and recognition of personal qualities, awareness of </a:t>
            </a:r>
            <a:r>
              <a:rPr lang="en-US" sz="2000" b="0" dirty="0" smtClean="0">
                <a:solidFill>
                  <a:schemeClr val="tx1"/>
                </a:solidFill>
              </a:rPr>
              <a:t>identity, </a:t>
            </a:r>
            <a:r>
              <a:rPr lang="en-US" sz="2000" b="0" dirty="0">
                <a:solidFill>
                  <a:schemeClr val="tx1"/>
                </a:solidFill>
              </a:rPr>
              <a:t>and the establishment and maintenance of respectful </a:t>
            </a:r>
            <a:r>
              <a:rPr lang="en-US" sz="2000" b="0" dirty="0" smtClean="0">
                <a:solidFill>
                  <a:schemeClr val="tx1"/>
                </a:solidFill>
              </a:rPr>
              <a:t>relationships.</a:t>
            </a:r>
            <a:endParaRPr lang="en-US" sz="2000" b="0" dirty="0">
              <a:solidFill>
                <a:schemeClr val="tx1"/>
              </a:solidFill>
            </a:endParaRPr>
          </a:p>
          <a:p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2270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Curriculum areas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5900"/>
            <a:ext cx="7630616" cy="3318098"/>
          </a:xfrm>
        </p:spPr>
        <p:txBody>
          <a:bodyPr/>
          <a:lstStyle/>
          <a:p>
            <a:r>
              <a:rPr lang="en-AU" sz="2000" b="0" dirty="0" smtClean="0"/>
              <a:t>Respectful Relationships can be taught in other subject areas and in pastoral care. </a:t>
            </a:r>
            <a:br>
              <a:rPr lang="en-AU" sz="2000" b="0" dirty="0" smtClean="0"/>
            </a:br>
            <a:endParaRPr lang="en-AU" sz="2000" b="0" dirty="0" smtClean="0"/>
          </a:p>
          <a:p>
            <a:r>
              <a:rPr lang="en-AU" sz="2000" b="0" dirty="0" smtClean="0"/>
              <a:t>By teaching </a:t>
            </a:r>
            <a:r>
              <a:rPr lang="en-AU" sz="2000" b="0" dirty="0"/>
              <a:t>r</a:t>
            </a:r>
            <a:r>
              <a:rPr lang="en-AU" sz="2000" b="0" dirty="0" smtClean="0"/>
              <a:t>espectful relationships across multiple curriculum areas, the whole-school approach is supported and the benefits are maximised.</a:t>
            </a:r>
            <a:br>
              <a:rPr lang="en-AU" sz="2000" b="0" dirty="0" smtClean="0"/>
            </a:br>
            <a:endParaRPr lang="en-AU" sz="2000" b="0" dirty="0" smtClean="0"/>
          </a:p>
          <a:p>
            <a:r>
              <a:rPr lang="en-AU" sz="2000" b="0" dirty="0" smtClean="0"/>
              <a:t>Go to the FAQ on the VCAA website for examples of where Respectful Relationships could be included in different curriculum areas and its place in pastoral care.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067869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summarise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00"/>
              </a:spcAft>
            </a:pPr>
            <a:r>
              <a:rPr lang="en-AU" sz="1800" b="0" dirty="0" smtClean="0"/>
              <a:t>Respectful relationships is a whole school approach to tackling violence, particularly gender-based violence. </a:t>
            </a:r>
          </a:p>
          <a:p>
            <a:pPr>
              <a:spcAft>
                <a:spcPts val="400"/>
              </a:spcAft>
            </a:pPr>
            <a:r>
              <a:rPr lang="en-AU" sz="1800" b="0" dirty="0" smtClean="0"/>
              <a:t>A whole school approach will adopt the 6 focus areas shown on slide 5</a:t>
            </a:r>
            <a:br>
              <a:rPr lang="en-AU" sz="1800" b="0" dirty="0" smtClean="0"/>
            </a:br>
            <a:endParaRPr lang="en-AU" sz="1800" b="0" dirty="0" smtClean="0"/>
          </a:p>
          <a:p>
            <a:pPr>
              <a:spcAft>
                <a:spcPts val="400"/>
              </a:spcAft>
            </a:pPr>
            <a:r>
              <a:rPr lang="en-AU" sz="1800" b="0" dirty="0" smtClean="0"/>
              <a:t>Integration into the curriculum in different subject areas will maximise the impact.</a:t>
            </a:r>
            <a:br>
              <a:rPr lang="en-AU" sz="1800" b="0" dirty="0" smtClean="0"/>
            </a:br>
            <a:endParaRPr lang="en-AU" sz="1800" b="0" dirty="0" smtClean="0"/>
          </a:p>
          <a:p>
            <a:pPr>
              <a:spcAft>
                <a:spcPts val="400"/>
              </a:spcAft>
            </a:pPr>
            <a:r>
              <a:rPr lang="en-AU" sz="1800" b="0" dirty="0" smtClean="0"/>
              <a:t>All schools should map the curriculum and then include respectful relationships material as best suits their community.</a:t>
            </a:r>
            <a:endParaRPr lang="en-AU" sz="1800" b="0" dirty="0"/>
          </a:p>
        </p:txBody>
      </p:sp>
    </p:spTree>
    <p:extLst>
      <p:ext uri="{BB962C8B-B14F-4D97-AF65-F5344CB8AC3E}">
        <p14:creationId xmlns:p14="http://schemas.microsoft.com/office/powerpoint/2010/main" val="3662026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55676" y="1977684"/>
            <a:ext cx="5829300" cy="2808312"/>
          </a:xfrm>
        </p:spPr>
        <p:txBody>
          <a:bodyPr/>
          <a:lstStyle/>
          <a:p>
            <a:pPr algn="l"/>
            <a:r>
              <a:rPr lang="en-AU" sz="270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Heather Kearle</a:t>
            </a:r>
            <a:br>
              <a:rPr lang="en-AU" sz="2700" dirty="0">
                <a:solidFill>
                  <a:schemeClr val="lt1"/>
                </a:solidFill>
                <a:ea typeface="Arial"/>
                <a:cs typeface="Arial"/>
                <a:sym typeface="Arial"/>
              </a:rPr>
            </a:br>
            <a:r>
              <a:rPr lang="en-AU" sz="2100" b="0" dirty="0"/>
              <a:t>VCAA Specialist </a:t>
            </a:r>
            <a:r>
              <a:rPr lang="en-AU" sz="2100" b="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Teacher</a:t>
            </a:r>
            <a:br>
              <a:rPr lang="en-AU" sz="2100" b="0" dirty="0">
                <a:solidFill>
                  <a:schemeClr val="lt1"/>
                </a:solidFill>
                <a:ea typeface="Arial"/>
                <a:cs typeface="Arial"/>
                <a:sym typeface="Arial"/>
              </a:rPr>
            </a:br>
            <a:r>
              <a:rPr lang="en-AU" sz="2100" b="0">
                <a:solidFill>
                  <a:schemeClr val="lt1"/>
                </a:solidFill>
                <a:ea typeface="Arial"/>
                <a:cs typeface="Arial"/>
                <a:sym typeface="Arial"/>
              </a:rPr>
              <a:t>Health </a:t>
            </a:r>
            <a:r>
              <a:rPr lang="en-AU" sz="2100" b="0" smtClean="0">
                <a:solidFill>
                  <a:schemeClr val="lt1"/>
                </a:solidFill>
                <a:ea typeface="Arial"/>
                <a:cs typeface="Arial"/>
                <a:sym typeface="Arial"/>
              </a:rPr>
              <a:t>Education </a:t>
            </a:r>
            <a:r>
              <a:rPr lang="en-AU" sz="2100" b="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and Personal and Social Capability, including </a:t>
            </a:r>
            <a:r>
              <a:rPr lang="en-US" sz="2100" b="0" dirty="0"/>
              <a:t>Respectful </a:t>
            </a:r>
            <a:r>
              <a:rPr lang="en-US" sz="2100" b="0" dirty="0" smtClean="0"/>
              <a:t>Relationships</a:t>
            </a:r>
            <a:r>
              <a:rPr lang="en-AU" sz="2700" b="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/>
            </a:r>
            <a:br>
              <a:rPr lang="en-AU" sz="2700" b="0" dirty="0">
                <a:solidFill>
                  <a:schemeClr val="lt1"/>
                </a:solidFill>
                <a:ea typeface="Arial"/>
                <a:cs typeface="Arial"/>
                <a:sym typeface="Arial"/>
              </a:rPr>
            </a:b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681384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57350" y="457200"/>
            <a:ext cx="5829300" cy="857250"/>
          </a:xfrm>
          <a:prstGeom prst="rect">
            <a:avLst/>
          </a:prstGeom>
        </p:spPr>
        <p:txBody>
          <a:bodyPr vert="horz" wrap="square" lIns="68569" tIns="68569" rIns="68569" bIns="68569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-AU" sz="3600" dirty="0"/>
              <a:t>Respectful </a:t>
            </a:r>
            <a:r>
              <a:rPr lang="en-AU" sz="3600" dirty="0" smtClean="0"/>
              <a:t>Relationships</a:t>
            </a:r>
            <a:endParaRPr lang="en-AU" sz="3600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57350" y="1485900"/>
            <a:ext cx="5829300" cy="2971800"/>
          </a:xfrm>
          <a:prstGeom prst="rect">
            <a:avLst/>
          </a:prstGeom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Respectful Relationships </a:t>
            </a:r>
            <a:r>
              <a:rPr lang="en-AU" sz="1800" dirty="0" smtClean="0"/>
              <a:t>education </a:t>
            </a:r>
            <a:r>
              <a:rPr lang="en-AU" sz="1800" dirty="0"/>
              <a:t>is the </a:t>
            </a:r>
            <a:r>
              <a:rPr lang="en-AU" sz="1800" dirty="0">
                <a:solidFill>
                  <a:schemeClr val="tx2"/>
                </a:solidFill>
              </a:rPr>
              <a:t>holistic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>
                <a:solidFill>
                  <a:schemeClr val="tx2"/>
                </a:solidFill>
              </a:rPr>
              <a:t>approach</a:t>
            </a:r>
            <a:r>
              <a:rPr lang="en-AU" sz="1800" dirty="0"/>
              <a:t> to school-based, primary </a:t>
            </a:r>
            <a:r>
              <a:rPr lang="en-AU" sz="1800" dirty="0">
                <a:solidFill>
                  <a:schemeClr val="tx2"/>
                </a:solidFill>
              </a:rPr>
              <a:t>prevention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of gender-based violence.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en-AU" sz="1800" dirty="0"/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It uses the </a:t>
            </a:r>
            <a:r>
              <a:rPr lang="en-AU" sz="1800" dirty="0">
                <a:solidFill>
                  <a:schemeClr val="tx2"/>
                </a:solidFill>
              </a:rPr>
              <a:t>education system as a catalyst </a:t>
            </a:r>
            <a:r>
              <a:rPr lang="en-AU" sz="1800" dirty="0"/>
              <a:t>for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>
                <a:solidFill>
                  <a:schemeClr val="tx2"/>
                </a:solidFill>
              </a:rPr>
              <a:t>generational and cultural change </a:t>
            </a:r>
            <a:r>
              <a:rPr lang="en-AU" sz="1800" dirty="0"/>
              <a:t>by engaging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schools, as both educational institutions and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w</a:t>
            </a:r>
            <a:r>
              <a:rPr lang="en-AU" sz="1800" dirty="0" smtClean="0"/>
              <a:t>orkplaces, </a:t>
            </a:r>
            <a:r>
              <a:rPr lang="en-AU" sz="1800" dirty="0"/>
              <a:t>to </a:t>
            </a:r>
            <a:r>
              <a:rPr lang="en-AU" sz="1800" dirty="0">
                <a:solidFill>
                  <a:schemeClr val="tx2"/>
                </a:solidFill>
              </a:rPr>
              <a:t>comprehensively address </a:t>
            </a:r>
            <a:r>
              <a:rPr lang="en-AU" sz="1800" dirty="0"/>
              <a:t>the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>
                <a:solidFill>
                  <a:schemeClr val="tx2"/>
                </a:solidFill>
              </a:rPr>
              <a:t>drivers</a:t>
            </a:r>
            <a:r>
              <a:rPr lang="en-AU" sz="1800" dirty="0"/>
              <a:t> of gender-based violence and create a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AU" sz="1800" dirty="0"/>
              <a:t>future free from such violence. </a:t>
            </a:r>
          </a:p>
          <a:p>
            <a:pPr>
              <a:spcBef>
                <a:spcPts val="0"/>
              </a:spcBef>
              <a:buNone/>
            </a:pPr>
            <a:endParaRPr lang="en-AU" sz="750" dirty="0"/>
          </a:p>
          <a:p>
            <a:pPr>
              <a:spcBef>
                <a:spcPts val="0"/>
              </a:spcBef>
              <a:buNone/>
            </a:pPr>
            <a:endParaRPr lang="en-AU" sz="750" dirty="0"/>
          </a:p>
          <a:p>
            <a:pPr>
              <a:spcBef>
                <a:spcPts val="0"/>
              </a:spcBef>
              <a:buNone/>
            </a:pPr>
            <a:r>
              <a:rPr lang="en-AU" sz="750" dirty="0"/>
              <a:t>Our Watch Victoria, Respectful Relationships Education in Schools: Evidence Paper, December 2015</a:t>
            </a:r>
          </a:p>
        </p:txBody>
      </p:sp>
    </p:spTree>
    <p:extLst>
      <p:ext uri="{BB962C8B-B14F-4D97-AF65-F5344CB8AC3E}">
        <p14:creationId xmlns:p14="http://schemas.microsoft.com/office/powerpoint/2010/main" val="4183213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95536" y="457200"/>
            <a:ext cx="8496944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Why teach </a:t>
            </a:r>
            <a:r>
              <a:rPr lang="en-AU" sz="3600" dirty="0" smtClean="0">
                <a:latin typeface="Arial"/>
                <a:ea typeface="Arial"/>
                <a:cs typeface="Arial"/>
                <a:sym typeface="Arial"/>
              </a:rPr>
              <a:t>Respectful </a:t>
            </a: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AU" sz="3600" dirty="0" smtClean="0">
                <a:latin typeface="Arial"/>
                <a:ea typeface="Arial"/>
                <a:cs typeface="Arial"/>
                <a:sym typeface="Arial"/>
              </a:rPr>
              <a:t>elationships</a:t>
            </a: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03648" y="1275606"/>
            <a:ext cx="6372708" cy="2971799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303132"/>
              </a:buClr>
              <a:buSzPct val="25000"/>
              <a:buNone/>
            </a:pPr>
            <a:r>
              <a:rPr lang="en-AU" sz="2250" dirty="0">
                <a:latin typeface="Arial"/>
                <a:ea typeface="Arial"/>
                <a:cs typeface="Arial"/>
                <a:sym typeface="Arial"/>
              </a:rPr>
              <a:t>Royal Commission into Family Violence: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Evidence is clear that a </a:t>
            </a:r>
            <a:r>
              <a:rPr lang="en-AU" sz="1800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contributor to gender-based 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and family violence is </a:t>
            </a:r>
            <a:r>
              <a:rPr lang="en-AU" sz="1800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strict adherence to gender roles, and gender stereotyping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. The aim of </a:t>
            </a:r>
            <a:r>
              <a:rPr lang="en-AU" sz="1800" dirty="0" smtClean="0">
                <a:latin typeface="Arial"/>
                <a:ea typeface="Arial"/>
                <a:cs typeface="Arial"/>
                <a:sym typeface="Arial"/>
              </a:rPr>
              <a:t>Respectful 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AU" sz="1800" dirty="0" smtClean="0">
                <a:latin typeface="Arial"/>
                <a:ea typeface="Arial"/>
                <a:cs typeface="Arial"/>
                <a:sym typeface="Arial"/>
              </a:rPr>
              <a:t>elationships 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is to </a:t>
            </a:r>
            <a:r>
              <a:rPr lang="en-AU" sz="1800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change these attitudes 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in young people, so that as they enter into intimate relationships they are less likely to engage in gender-based or family violence. 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Respectful Relationships as </a:t>
            </a:r>
            <a:r>
              <a:rPr lang="en-AU" sz="1800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school-based primary prevention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 has been a strong focus of the Royal Commission into Family Violence.  </a:t>
            </a:r>
            <a:endParaRPr lang="en-AU" sz="1800" dirty="0" smtClean="0">
              <a:latin typeface="Arial"/>
              <a:ea typeface="Arial"/>
              <a:cs typeface="Arial"/>
              <a:sym typeface="Arial"/>
            </a:endParaRP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800" dirty="0" smtClean="0">
                <a:latin typeface="Arial"/>
                <a:ea typeface="Arial"/>
                <a:cs typeface="Arial"/>
                <a:sym typeface="Arial"/>
              </a:rPr>
              <a:t>Royal commission into Family Violence, 2015, recommendation 189</a:t>
            </a:r>
            <a:endParaRPr lang="en-AU" sz="800" dirty="0">
              <a:latin typeface="Arial"/>
              <a:ea typeface="Arial"/>
              <a:cs typeface="Arial"/>
              <a:sym typeface="Arial"/>
            </a:endParaRPr>
          </a:p>
          <a:p>
            <a:pPr marL="257175" indent="-257175">
              <a:spcBef>
                <a:spcPts val="450"/>
              </a:spcBef>
              <a:spcAft>
                <a:spcPts val="0"/>
              </a:spcAft>
              <a:buClr>
                <a:srgbClr val="303132"/>
              </a:buClr>
              <a:buSzPct val="100000"/>
              <a:buNone/>
            </a:pPr>
            <a:endParaRPr sz="225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2593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11560" y="457200"/>
            <a:ext cx="8064896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Why teach </a:t>
            </a:r>
            <a:br>
              <a:rPr lang="en-AU" sz="3600" dirty="0">
                <a:latin typeface="Arial"/>
                <a:ea typeface="Arial"/>
                <a:cs typeface="Arial"/>
                <a:sym typeface="Arial"/>
              </a:rPr>
            </a:br>
            <a:r>
              <a:rPr lang="en-AU" sz="3600" dirty="0" smtClean="0">
                <a:latin typeface="Arial"/>
                <a:ea typeface="Arial"/>
                <a:cs typeface="Arial"/>
                <a:sym typeface="Arial"/>
              </a:rPr>
              <a:t>Respectful </a:t>
            </a: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AU" sz="3600" dirty="0" smtClean="0">
                <a:latin typeface="Arial"/>
                <a:ea typeface="Arial"/>
                <a:cs typeface="Arial"/>
                <a:sym typeface="Arial"/>
              </a:rPr>
              <a:t>elationships</a:t>
            </a:r>
            <a:r>
              <a:rPr lang="en-AU" sz="3600" dirty="0"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55576" y="1314450"/>
            <a:ext cx="7704856" cy="327352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303132"/>
              </a:buClr>
              <a:buSzPct val="25000"/>
              <a:buNone/>
            </a:pP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lang="en-AU" sz="1800" dirty="0" smtClean="0">
                <a:latin typeface="Arial"/>
                <a:ea typeface="Arial"/>
                <a:cs typeface="Arial"/>
                <a:sym typeface="Arial"/>
              </a:rPr>
              <a:t>five </a:t>
            </a: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powerful reasons to focus efforts on young people</a:t>
            </a:r>
            <a:r>
              <a:rPr lang="en-AU" sz="1800" dirty="0" smtClean="0">
                <a:latin typeface="Arial"/>
                <a:ea typeface="Arial"/>
                <a:cs typeface="Arial"/>
                <a:sym typeface="Arial"/>
              </a:rPr>
              <a:t>:</a:t>
            </a:r>
            <a:endParaRPr lang="en-AU" sz="1800" dirty="0">
              <a:latin typeface="Arial"/>
              <a:ea typeface="Arial"/>
              <a:cs typeface="Arial"/>
              <a:sym typeface="Arial"/>
            </a:endParaRP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b="0" dirty="0">
                <a:latin typeface="Arial"/>
                <a:ea typeface="Arial"/>
                <a:cs typeface="Arial"/>
                <a:sym typeface="Arial"/>
              </a:rPr>
              <a:t>Adolescence is a crucial period in terms of the formation of respectful, non-violent relationships.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b="0" dirty="0">
                <a:latin typeface="Arial"/>
                <a:ea typeface="Arial"/>
                <a:cs typeface="Arial"/>
                <a:sym typeface="Arial"/>
              </a:rPr>
              <a:t>Many children and young people experience violence in their homes.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b="0" dirty="0">
                <a:latin typeface="Arial"/>
                <a:ea typeface="Arial"/>
                <a:cs typeface="Arial"/>
                <a:sym typeface="Arial"/>
              </a:rPr>
              <a:t>Young people are already being subjected to, and perpetrating, violence themselves.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b="0" dirty="0">
                <a:latin typeface="Arial"/>
                <a:ea typeface="Arial"/>
                <a:cs typeface="Arial"/>
                <a:sym typeface="Arial"/>
              </a:rPr>
              <a:t>There is already a degree of tolerance for violence against girls and women.</a:t>
            </a:r>
          </a:p>
          <a:p>
            <a:pPr marL="257175" indent="-257175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Font typeface="Arial"/>
              <a:buChar char="•"/>
            </a:pPr>
            <a:r>
              <a:rPr lang="en-AU" sz="1800" b="0" dirty="0">
                <a:latin typeface="Arial"/>
                <a:ea typeface="Arial"/>
                <a:cs typeface="Arial"/>
                <a:sym typeface="Arial"/>
              </a:rPr>
              <a:t>Violence prevention among children and youth has been shown to work. </a:t>
            </a:r>
            <a:endParaRPr lang="en-AU" sz="1800" b="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algn="r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None/>
            </a:pPr>
            <a:endParaRPr lang="en-AU" sz="1400" b="0" i="1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algn="r">
              <a:spcBef>
                <a:spcPts val="360"/>
              </a:spcBef>
              <a:spcAft>
                <a:spcPts val="0"/>
              </a:spcAft>
              <a:buClr>
                <a:srgbClr val="303132"/>
              </a:buClr>
              <a:buSzPct val="100000"/>
              <a:buNone/>
            </a:pPr>
            <a:r>
              <a:rPr lang="en-AU" sz="1400" b="0" i="1" dirty="0" smtClean="0">
                <a:latin typeface="Arial"/>
                <a:ea typeface="Arial"/>
                <a:cs typeface="Arial"/>
                <a:sym typeface="Arial"/>
              </a:rPr>
              <a:t>Source</a:t>
            </a:r>
            <a:r>
              <a:rPr lang="en-AU" sz="1400" b="0" i="1" dirty="0">
                <a:latin typeface="Arial"/>
                <a:ea typeface="Arial"/>
                <a:cs typeface="Arial"/>
                <a:sym typeface="Arial"/>
              </a:rPr>
              <a:t>: DEECD 2009, Respectful Relationships </a:t>
            </a:r>
            <a:r>
              <a:rPr lang="en-AU" sz="1400" b="0" i="1" dirty="0" smtClean="0">
                <a:latin typeface="Arial"/>
                <a:ea typeface="Arial"/>
                <a:cs typeface="Arial"/>
                <a:sym typeface="Arial"/>
              </a:rPr>
              <a:t>Education</a:t>
            </a:r>
            <a:endParaRPr lang="en-AU" sz="1400" b="0" i="1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8663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Whole-school </a:t>
            </a:r>
            <a:r>
              <a:rPr lang="en-US" dirty="0"/>
              <a:t>a</a:t>
            </a:r>
            <a:r>
              <a:rPr lang="en-US" dirty="0" smtClean="0"/>
              <a:t>pproach</a:t>
            </a:r>
            <a:endParaRPr lang="en-US" dirty="0"/>
          </a:p>
        </p:txBody>
      </p:sp>
      <p:pic>
        <p:nvPicPr>
          <p:cNvPr id="4" name="Picture 3" descr="TheWholeSchoolApproachDiagramRespecfulRelationships.png" title="Whole-school approach diagra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670" y="1185621"/>
            <a:ext cx="4681924" cy="351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67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Curriculum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652" y="1113588"/>
            <a:ext cx="6318702" cy="2916678"/>
          </a:xfrm>
        </p:spPr>
        <p:txBody>
          <a:bodyPr/>
          <a:lstStyle/>
          <a:p>
            <a:pPr marL="0" lvl="1" indent="0">
              <a:buNone/>
              <a:defRPr/>
            </a:pPr>
            <a:endParaRPr lang="en-AU" sz="1600" b="1" dirty="0">
              <a:solidFill>
                <a:schemeClr val="tx1"/>
              </a:solidFill>
              <a:cs typeface="Calibri" pitchFamily="34" charset="0"/>
            </a:endParaRPr>
          </a:p>
          <a:p>
            <a:pPr marL="0" lvl="1" indent="0">
              <a:buNone/>
              <a:defRPr/>
            </a:pPr>
            <a:r>
              <a:rPr lang="en-AU" sz="1600" b="1" dirty="0">
                <a:solidFill>
                  <a:schemeClr val="tx1"/>
                </a:solidFill>
                <a:cs typeface="Calibri" pitchFamily="34" charset="0"/>
              </a:rPr>
              <a:t>Schools can decide how to structure their teaching and learning program. Content descriptions across the learning areas and capabilities can be combined to create teaching and learning programs.</a:t>
            </a:r>
          </a:p>
          <a:p>
            <a:pPr marL="0" lvl="1" indent="0">
              <a:buNone/>
              <a:defRPr/>
            </a:pPr>
            <a:endParaRPr lang="en-AU" sz="1600" dirty="0">
              <a:solidFill>
                <a:schemeClr val="tx1"/>
              </a:solidFill>
              <a:cs typeface="Calibri" pitchFamily="34" charset="0"/>
            </a:endParaRPr>
          </a:p>
          <a:p>
            <a:pPr marL="0" lvl="1" indent="0">
              <a:buNone/>
              <a:defRPr/>
            </a:pPr>
            <a:r>
              <a:rPr lang="en-AU" sz="1600" dirty="0">
                <a:solidFill>
                  <a:schemeClr val="tx1"/>
                </a:solidFill>
                <a:cs typeface="Calibri" pitchFamily="34" charset="0"/>
              </a:rPr>
              <a:t>Schools will design teaching and learning programs to:</a:t>
            </a:r>
          </a:p>
          <a:p>
            <a:pPr marL="257175" lvl="1" indent="-257175">
              <a:buFont typeface="Arial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ea typeface="+mn-ea"/>
                <a:cs typeface="Calibri" pitchFamily="34" charset="0"/>
              </a:rPr>
              <a:t>reflect local resources, expertise and contexts, and </a:t>
            </a:r>
            <a:r>
              <a:rPr lang="en-AU" sz="1600" dirty="0" smtClean="0">
                <a:solidFill>
                  <a:schemeClr val="tx1"/>
                </a:solidFill>
                <a:ea typeface="+mn-ea"/>
                <a:cs typeface="Calibri" pitchFamily="34" charset="0"/>
              </a:rPr>
              <a:t>allow </a:t>
            </a:r>
            <a:r>
              <a:rPr lang="en-AU" sz="1600" dirty="0">
                <a:solidFill>
                  <a:schemeClr val="tx1"/>
                </a:solidFill>
                <a:ea typeface="+mn-ea"/>
                <a:cs typeface="Calibri" pitchFamily="34" charset="0"/>
              </a:rPr>
              <a:t>for specialisation and innovation </a:t>
            </a:r>
          </a:p>
          <a:p>
            <a:pPr marL="257175" lvl="1" indent="-257175">
              <a:buFont typeface="Arial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ea typeface="+mn-ea"/>
                <a:cs typeface="Calibri" pitchFamily="34" charset="0"/>
              </a:rPr>
              <a:t>ensure every student has </a:t>
            </a:r>
            <a:r>
              <a:rPr lang="en-AU" sz="1600" dirty="0">
                <a:solidFill>
                  <a:schemeClr val="tx1"/>
                </a:solidFill>
                <a:cs typeface="Calibri" pitchFamily="34" charset="0"/>
              </a:rPr>
              <a:t>the opportunity to learn the knowledge, understandings and skills defined in the curriculum</a:t>
            </a:r>
          </a:p>
          <a:p>
            <a:pPr marL="0" lvl="1" indent="0">
              <a:buNone/>
              <a:defRPr/>
            </a:pPr>
            <a:endParaRPr lang="en-AU" sz="1600" dirty="0">
              <a:solidFill>
                <a:schemeClr val="tx1"/>
              </a:solidFill>
              <a:cs typeface="Calibri" pitchFamily="34" charset="0"/>
            </a:endParaRPr>
          </a:p>
          <a:p>
            <a:pPr marL="0" lvl="1" indent="0">
              <a:buNone/>
              <a:defRPr/>
            </a:pPr>
            <a:endParaRPr lang="en-AU" sz="16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4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676" y="357504"/>
            <a:ext cx="5829300" cy="857250"/>
          </a:xfrm>
        </p:spPr>
        <p:txBody>
          <a:bodyPr/>
          <a:lstStyle/>
          <a:p>
            <a:r>
              <a:rPr lang="en-US" sz="3600" dirty="0" smtClean="0"/>
              <a:t>Curriculum planning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7614"/>
            <a:ext cx="7992888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Respectful </a:t>
            </a:r>
            <a:r>
              <a:rPr lang="en-US" sz="2800" dirty="0" smtClean="0">
                <a:solidFill>
                  <a:schemeClr val="tx1"/>
                </a:solidFill>
              </a:rPr>
              <a:t>Relationships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A teaching and learning program for respectful relationships may include: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importance of a range of social relationships, including within families, peer groups and the </a:t>
            </a:r>
            <a:r>
              <a:rPr lang="en-US" sz="1800" b="0" dirty="0" smtClean="0">
                <a:solidFill>
                  <a:schemeClr val="tx1"/>
                </a:solidFill>
              </a:rPr>
              <a:t>community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identifying and managing emotional responses in a range of </a:t>
            </a:r>
            <a:r>
              <a:rPr lang="en-US" sz="1800" b="0" dirty="0" smtClean="0">
                <a:solidFill>
                  <a:schemeClr val="tx1"/>
                </a:solidFill>
              </a:rPr>
              <a:t>contexts</a:t>
            </a:r>
            <a:endParaRPr lang="en-US" sz="18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developing knowledge and skills to promote safe and respectful relationships. 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86416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83518"/>
            <a:ext cx="8496944" cy="857250"/>
          </a:xfrm>
        </p:spPr>
        <p:txBody>
          <a:bodyPr/>
          <a:lstStyle/>
          <a:p>
            <a:r>
              <a:rPr lang="en-AU" sz="3600" dirty="0" smtClean="0"/>
              <a:t>How will Respectful Relationships fit?</a:t>
            </a:r>
            <a:endParaRPr lang="en-AU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 smtClean="0"/>
              <a:t>Audit what is already being taught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Completing a curriculum audit will ensure that what is being taught can be identified</a:t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/>
              <a:t>Missing elements and ‘double-ups’ will also be identified</a:t>
            </a:r>
          </a:p>
        </p:txBody>
      </p:sp>
    </p:spTree>
    <p:extLst>
      <p:ext uri="{BB962C8B-B14F-4D97-AF65-F5344CB8AC3E}">
        <p14:creationId xmlns:p14="http://schemas.microsoft.com/office/powerpoint/2010/main" val="455795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Where</a:t>
            </a:r>
            <a:r>
              <a:rPr lang="en-AU" sz="2800" dirty="0"/>
              <a:t> </a:t>
            </a:r>
            <a:r>
              <a:rPr lang="en-AU" sz="2800" dirty="0" smtClean="0"/>
              <a:t>can Respectful Relationships </a:t>
            </a:r>
            <a:br>
              <a:rPr lang="en-AU" sz="2800" dirty="0" smtClean="0"/>
            </a:br>
            <a:r>
              <a:rPr lang="en-AU" sz="2800" dirty="0" smtClean="0"/>
              <a:t>be taught?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800" dirty="0"/>
              <a:t>Respectful </a:t>
            </a:r>
            <a:r>
              <a:rPr lang="en-AU" sz="1800" dirty="0" smtClean="0"/>
              <a:t>Relationships </a:t>
            </a:r>
            <a:r>
              <a:rPr lang="en-AU" sz="1800" dirty="0"/>
              <a:t>can be taught in many areas of the </a:t>
            </a:r>
            <a:r>
              <a:rPr lang="en-AU" sz="1800" dirty="0" smtClean="0"/>
              <a:t>school:</a:t>
            </a:r>
            <a:endParaRPr lang="en-AU" sz="1800" dirty="0"/>
          </a:p>
          <a:p>
            <a:pPr lvl="1"/>
            <a:r>
              <a:rPr lang="en-AU" sz="1400" dirty="0" smtClean="0"/>
              <a:t>Health and Physical Education</a:t>
            </a:r>
            <a:endParaRPr lang="en-AU" sz="1400" dirty="0"/>
          </a:p>
          <a:p>
            <a:pPr lvl="1"/>
            <a:r>
              <a:rPr lang="en-AU" sz="1400" dirty="0"/>
              <a:t>Personal and </a:t>
            </a:r>
            <a:r>
              <a:rPr lang="en-AU" sz="1400" dirty="0" smtClean="0"/>
              <a:t>Social </a:t>
            </a:r>
            <a:r>
              <a:rPr lang="en-AU" sz="1400" dirty="0"/>
              <a:t>C</a:t>
            </a:r>
            <a:r>
              <a:rPr lang="en-AU" sz="1400" dirty="0" smtClean="0"/>
              <a:t>apability</a:t>
            </a:r>
            <a:endParaRPr lang="en-AU" sz="1400" dirty="0"/>
          </a:p>
          <a:p>
            <a:pPr lvl="1"/>
            <a:r>
              <a:rPr lang="en-AU" sz="1400" dirty="0"/>
              <a:t>English</a:t>
            </a:r>
          </a:p>
          <a:p>
            <a:pPr lvl="1"/>
            <a:r>
              <a:rPr lang="en-AU" sz="1400" dirty="0"/>
              <a:t>Humanities</a:t>
            </a:r>
          </a:p>
          <a:p>
            <a:pPr lvl="1"/>
            <a:r>
              <a:rPr lang="en-AU" sz="1400" dirty="0"/>
              <a:t>Legal </a:t>
            </a:r>
            <a:r>
              <a:rPr lang="en-AU" sz="1400" dirty="0" smtClean="0"/>
              <a:t>Studies</a:t>
            </a:r>
            <a:endParaRPr lang="en-AU" sz="1400" dirty="0"/>
          </a:p>
          <a:p>
            <a:pPr lvl="1"/>
            <a:r>
              <a:rPr lang="en-AU" sz="1400" dirty="0"/>
              <a:t>Media </a:t>
            </a:r>
            <a:r>
              <a:rPr lang="en-AU" sz="1400" dirty="0" smtClean="0"/>
              <a:t>Studies</a:t>
            </a:r>
            <a:endParaRPr lang="en-AU" sz="1400" dirty="0"/>
          </a:p>
          <a:p>
            <a:pPr lvl="1"/>
            <a:r>
              <a:rPr lang="en-AU" sz="1400" dirty="0"/>
              <a:t>Pastoral care groups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853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F73A523B-951B-40D9-B13D-1385FAE0E265}"/>
</file>

<file path=customXml/itemProps2.xml><?xml version="1.0" encoding="utf-8"?>
<ds:datastoreItem xmlns:ds="http://schemas.openxmlformats.org/officeDocument/2006/customXml" ds:itemID="{5B637BF4-9AF0-4B3F-AC26-9B89E7700C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C1D9AF-F6A8-4BFF-8B8C-65216AFC7477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990</TotalTime>
  <Words>543</Words>
  <Application>Microsoft Office PowerPoint</Application>
  <PresentationFormat>On-screen Show (16:9)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VCAA Powerpoint Template</vt:lpstr>
      <vt:lpstr> Module 1: Respectful Relationships in the  Victorian Curriculum  The Victorian Curriculum F–10: Health and Physical Education and Personal and Social Capability, including Respectful Relationships </vt:lpstr>
      <vt:lpstr>Respectful Relationships</vt:lpstr>
      <vt:lpstr>Why teach Respectful Relationships?</vt:lpstr>
      <vt:lpstr>Why teach  Respectful Relationships?</vt:lpstr>
      <vt:lpstr>Whole-school approach</vt:lpstr>
      <vt:lpstr>Curriculum planning</vt:lpstr>
      <vt:lpstr>Curriculum planning</vt:lpstr>
      <vt:lpstr>How will Respectful Relationships fit?</vt:lpstr>
      <vt:lpstr>Where can Respectful Relationships  be taught?</vt:lpstr>
      <vt:lpstr>Curriculum connections</vt:lpstr>
      <vt:lpstr>Curriculum areas</vt:lpstr>
      <vt:lpstr>To summarise</vt:lpstr>
      <vt:lpstr>Heather Kearle VCAA Specialist Teacher Health Education and Personal and Social Capability, including Respectful Relationships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Respectful Relationships in the Victorian Curriculum</dc:title>
  <dc:creator>Victorian Curriculum and Assessment Authority</dc:creator>
  <cp:keywords>Victorian Curriculum, F-10, Respectful Relationships</cp:keywords>
  <cp:lastModifiedBy>Ng, Francis F</cp:lastModifiedBy>
  <cp:revision>49</cp:revision>
  <cp:lastPrinted>2018-08-23T22:52:01Z</cp:lastPrinted>
  <dcterms:created xsi:type="dcterms:W3CDTF">2018-03-22T21:33:26Z</dcterms:created>
  <dcterms:modified xsi:type="dcterms:W3CDTF">2019-09-08T22:57:27Z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