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7" r:id="rId5"/>
    <p:sldId id="279" r:id="rId6"/>
    <p:sldId id="271" r:id="rId7"/>
    <p:sldId id="263" r:id="rId8"/>
    <p:sldId id="265" r:id="rId9"/>
    <p:sldId id="283" r:id="rId10"/>
    <p:sldId id="274" r:id="rId11"/>
    <p:sldId id="281" r:id="rId12"/>
    <p:sldId id="282" r:id="rId13"/>
    <p:sldId id="277" r:id="rId14"/>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6152" autoAdjust="0"/>
  </p:normalViewPr>
  <p:slideViewPr>
    <p:cSldViewPr>
      <p:cViewPr varScale="1">
        <p:scale>
          <a:sx n="94" d="100"/>
          <a:sy n="94"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2AF52-07B6-4365-885A-A5CDA350592F}" type="doc">
      <dgm:prSet loTypeId="urn:microsoft.com/office/officeart/2005/8/layout/process1" loCatId="process" qsTypeId="urn:microsoft.com/office/officeart/2005/8/quickstyle/simple1" qsCatId="simple" csTypeId="urn:microsoft.com/office/officeart/2005/8/colors/accent1_2" csCatId="accent1" phldr="1"/>
      <dgm:spPr/>
    </dgm:pt>
    <dgm:pt modelId="{88EF09EB-5C07-413C-8256-828EA1129EE2}">
      <dgm:prSet phldrT="[Text]" custT="1"/>
      <dgm:spPr/>
      <dgm:t>
        <a:bodyPr anchor="t"/>
        <a:lstStyle/>
        <a:p>
          <a:pPr algn="ctr"/>
          <a:r>
            <a:rPr lang="en-AU" sz="2000" b="1" dirty="0" smtClean="0"/>
            <a:t>Level 3-4</a:t>
          </a:r>
        </a:p>
        <a:p>
          <a:pPr algn="l"/>
          <a:r>
            <a:rPr lang="en-US" sz="1800" dirty="0" smtClean="0"/>
            <a:t>Describe factors that can positively influence relationships and personal wellbeing</a:t>
          </a:r>
          <a:endParaRPr lang="en-AU" sz="1800" dirty="0"/>
        </a:p>
      </dgm:t>
    </dgm:pt>
    <dgm:pt modelId="{B8CB7A38-0267-4DEC-937B-42845986B1EC}" type="parTrans" cxnId="{5248C501-8F8A-4526-A944-D3B4A757008A}">
      <dgm:prSet/>
      <dgm:spPr/>
      <dgm:t>
        <a:bodyPr/>
        <a:lstStyle/>
        <a:p>
          <a:endParaRPr lang="en-AU"/>
        </a:p>
      </dgm:t>
    </dgm:pt>
    <dgm:pt modelId="{1AACBF68-C116-42A7-9653-DD87C97457B5}" type="sibTrans" cxnId="{5248C501-8F8A-4526-A944-D3B4A757008A}">
      <dgm:prSet/>
      <dgm:spPr/>
      <dgm:t>
        <a:bodyPr/>
        <a:lstStyle/>
        <a:p>
          <a:endParaRPr lang="en-AU"/>
        </a:p>
      </dgm:t>
    </dgm:pt>
    <dgm:pt modelId="{28CD0B66-E299-47AE-A400-267FC0972AD1}">
      <dgm:prSet phldrT="[Text]" custT="1"/>
      <dgm:spPr/>
      <dgm:t>
        <a:bodyPr anchor="t"/>
        <a:lstStyle/>
        <a:p>
          <a:pPr algn="ctr"/>
          <a:r>
            <a:rPr lang="en-AU" sz="2000" b="1" baseline="0" dirty="0" smtClean="0"/>
            <a:t>Level 5-6</a:t>
          </a:r>
        </a:p>
        <a:p>
          <a:pPr algn="l"/>
          <a:r>
            <a:rPr lang="en-US" sz="1800" baseline="0" dirty="0" err="1" smtClean="0"/>
            <a:t>Practise</a:t>
          </a:r>
          <a:r>
            <a:rPr lang="en-US" sz="1800" baseline="0" dirty="0" smtClean="0"/>
            <a:t> skills to establish and manage relationships</a:t>
          </a:r>
          <a:endParaRPr lang="en-AU" sz="1800" baseline="0" dirty="0"/>
        </a:p>
      </dgm:t>
    </dgm:pt>
    <dgm:pt modelId="{369C8E8E-4ABE-49C7-B4C6-67E8B5CCFFEF}" type="parTrans" cxnId="{A6D4BACD-8B05-4830-9B22-986A7FB353F0}">
      <dgm:prSet/>
      <dgm:spPr/>
      <dgm:t>
        <a:bodyPr/>
        <a:lstStyle/>
        <a:p>
          <a:endParaRPr lang="en-AU"/>
        </a:p>
      </dgm:t>
    </dgm:pt>
    <dgm:pt modelId="{1E963D4D-84EC-4C62-A1EC-319B7CCD5D8A}" type="sibTrans" cxnId="{A6D4BACD-8B05-4830-9B22-986A7FB353F0}">
      <dgm:prSet/>
      <dgm:spPr/>
      <dgm:t>
        <a:bodyPr/>
        <a:lstStyle/>
        <a:p>
          <a:endParaRPr lang="en-AU"/>
        </a:p>
      </dgm:t>
    </dgm:pt>
    <dgm:pt modelId="{922D785E-B801-4333-A70D-4CEE99ED9455}">
      <dgm:prSet phldrT="[Text]" custT="1"/>
      <dgm:spPr/>
      <dgm:t>
        <a:bodyPr anchor="t"/>
        <a:lstStyle/>
        <a:p>
          <a:pPr algn="ctr"/>
          <a:r>
            <a:rPr lang="en-AU" sz="2000" b="1" dirty="0" smtClean="0"/>
            <a:t>Level 7-8</a:t>
          </a:r>
        </a:p>
        <a:p>
          <a:pPr algn="l"/>
          <a:r>
            <a:rPr lang="en-US" sz="1700" dirty="0" smtClean="0"/>
            <a:t>Investigate the benefits of relationships and examine their impact on their own and others’ health and wellbeing</a:t>
          </a:r>
          <a:endParaRPr lang="en-AU" sz="1700" dirty="0"/>
        </a:p>
      </dgm:t>
    </dgm:pt>
    <dgm:pt modelId="{639F48DF-A9A6-4616-A2FA-39873F1F1949}" type="parTrans" cxnId="{02CBA952-6D72-49A2-B32F-39E3FAE9D27E}">
      <dgm:prSet/>
      <dgm:spPr/>
      <dgm:t>
        <a:bodyPr/>
        <a:lstStyle/>
        <a:p>
          <a:endParaRPr lang="en-AU"/>
        </a:p>
      </dgm:t>
    </dgm:pt>
    <dgm:pt modelId="{C4AC91B5-879B-46D9-A830-4089BBD30DC4}" type="sibTrans" cxnId="{02CBA952-6D72-49A2-B32F-39E3FAE9D27E}">
      <dgm:prSet/>
      <dgm:spPr/>
      <dgm:t>
        <a:bodyPr/>
        <a:lstStyle/>
        <a:p>
          <a:endParaRPr lang="en-AU"/>
        </a:p>
      </dgm:t>
    </dgm:pt>
    <dgm:pt modelId="{942DB2F7-682D-4178-A1F4-5163A94C0E04}">
      <dgm:prSet custT="1"/>
      <dgm:spPr/>
      <dgm:t>
        <a:bodyPr anchor="t"/>
        <a:lstStyle/>
        <a:p>
          <a:pPr algn="ctr"/>
          <a:r>
            <a:rPr lang="en-AU" sz="2000" b="1" dirty="0" smtClean="0"/>
            <a:t>Level 9-10</a:t>
          </a:r>
        </a:p>
        <a:p>
          <a:pPr algn="l"/>
          <a:r>
            <a:rPr lang="en-US" sz="1700" dirty="0" smtClean="0"/>
            <a:t>Investigate how empathy and ethical decision-making contribute to respectful relationships</a:t>
          </a:r>
          <a:endParaRPr lang="en-AU" sz="1700" dirty="0"/>
        </a:p>
      </dgm:t>
    </dgm:pt>
    <dgm:pt modelId="{B69F3C8E-7956-49D7-A724-59DF70DD63FF}" type="parTrans" cxnId="{AB1276B0-143B-4DB0-8784-3C6934D8FAF5}">
      <dgm:prSet/>
      <dgm:spPr/>
      <dgm:t>
        <a:bodyPr/>
        <a:lstStyle/>
        <a:p>
          <a:endParaRPr lang="en-AU"/>
        </a:p>
      </dgm:t>
    </dgm:pt>
    <dgm:pt modelId="{6244AE47-1C1E-45E9-B1AD-87B14F70345C}" type="sibTrans" cxnId="{AB1276B0-143B-4DB0-8784-3C6934D8FAF5}">
      <dgm:prSet/>
      <dgm:spPr/>
      <dgm:t>
        <a:bodyPr/>
        <a:lstStyle/>
        <a:p>
          <a:endParaRPr lang="en-AU"/>
        </a:p>
      </dgm:t>
    </dgm:pt>
    <dgm:pt modelId="{54398E79-10AB-4659-82B1-80D392F01FE9}" type="pres">
      <dgm:prSet presAssocID="{7D72AF52-07B6-4365-885A-A5CDA350592F}" presName="Name0" presStyleCnt="0">
        <dgm:presLayoutVars>
          <dgm:dir/>
          <dgm:resizeHandles val="exact"/>
        </dgm:presLayoutVars>
      </dgm:prSet>
      <dgm:spPr/>
    </dgm:pt>
    <dgm:pt modelId="{88D89A19-51B0-40C4-BB93-D9C8EA5D21B1}" type="pres">
      <dgm:prSet presAssocID="{88EF09EB-5C07-413C-8256-828EA1129EE2}" presName="node" presStyleLbl="node1" presStyleIdx="0" presStyleCnt="4">
        <dgm:presLayoutVars>
          <dgm:bulletEnabled val="1"/>
        </dgm:presLayoutVars>
      </dgm:prSet>
      <dgm:spPr/>
      <dgm:t>
        <a:bodyPr/>
        <a:lstStyle/>
        <a:p>
          <a:endParaRPr lang="en-AU"/>
        </a:p>
      </dgm:t>
    </dgm:pt>
    <dgm:pt modelId="{2999C5B0-01BA-4638-BE57-40C07BED82FF}" type="pres">
      <dgm:prSet presAssocID="{1AACBF68-C116-42A7-9653-DD87C97457B5}" presName="sibTrans" presStyleLbl="sibTrans2D1" presStyleIdx="0" presStyleCnt="3"/>
      <dgm:spPr/>
      <dgm:t>
        <a:bodyPr/>
        <a:lstStyle/>
        <a:p>
          <a:endParaRPr lang="en-AU"/>
        </a:p>
      </dgm:t>
    </dgm:pt>
    <dgm:pt modelId="{2CE198B2-6994-48A7-8F27-B78A3E9D0654}" type="pres">
      <dgm:prSet presAssocID="{1AACBF68-C116-42A7-9653-DD87C97457B5}" presName="connectorText" presStyleLbl="sibTrans2D1" presStyleIdx="0" presStyleCnt="3"/>
      <dgm:spPr/>
      <dgm:t>
        <a:bodyPr/>
        <a:lstStyle/>
        <a:p>
          <a:endParaRPr lang="en-AU"/>
        </a:p>
      </dgm:t>
    </dgm:pt>
    <dgm:pt modelId="{BF3B4E24-812B-4D7F-8913-C49B998C9CEF}" type="pres">
      <dgm:prSet presAssocID="{28CD0B66-E299-47AE-A400-267FC0972AD1}" presName="node" presStyleLbl="node1" presStyleIdx="1" presStyleCnt="4" custLinFactNeighborX="1377" custLinFactNeighborY="-2102">
        <dgm:presLayoutVars>
          <dgm:bulletEnabled val="1"/>
        </dgm:presLayoutVars>
      </dgm:prSet>
      <dgm:spPr/>
      <dgm:t>
        <a:bodyPr/>
        <a:lstStyle/>
        <a:p>
          <a:endParaRPr lang="en-AU"/>
        </a:p>
      </dgm:t>
    </dgm:pt>
    <dgm:pt modelId="{E220C4BE-136E-4429-ACB0-EF31B6D5E233}" type="pres">
      <dgm:prSet presAssocID="{1E963D4D-84EC-4C62-A1EC-319B7CCD5D8A}" presName="sibTrans" presStyleLbl="sibTrans2D1" presStyleIdx="1" presStyleCnt="3"/>
      <dgm:spPr/>
      <dgm:t>
        <a:bodyPr/>
        <a:lstStyle/>
        <a:p>
          <a:endParaRPr lang="en-AU"/>
        </a:p>
      </dgm:t>
    </dgm:pt>
    <dgm:pt modelId="{78DB6BF8-173E-4069-BC77-E98651E072D3}" type="pres">
      <dgm:prSet presAssocID="{1E963D4D-84EC-4C62-A1EC-319B7CCD5D8A}" presName="connectorText" presStyleLbl="sibTrans2D1" presStyleIdx="1" presStyleCnt="3"/>
      <dgm:spPr/>
      <dgm:t>
        <a:bodyPr/>
        <a:lstStyle/>
        <a:p>
          <a:endParaRPr lang="en-AU"/>
        </a:p>
      </dgm:t>
    </dgm:pt>
    <dgm:pt modelId="{43032363-F1B6-43FF-B5BC-FCB15B659211}" type="pres">
      <dgm:prSet presAssocID="{922D785E-B801-4333-A70D-4CEE99ED9455}" presName="node" presStyleLbl="node1" presStyleIdx="2" presStyleCnt="4">
        <dgm:presLayoutVars>
          <dgm:bulletEnabled val="1"/>
        </dgm:presLayoutVars>
      </dgm:prSet>
      <dgm:spPr/>
      <dgm:t>
        <a:bodyPr/>
        <a:lstStyle/>
        <a:p>
          <a:endParaRPr lang="en-AU"/>
        </a:p>
      </dgm:t>
    </dgm:pt>
    <dgm:pt modelId="{18BD16DD-BFBB-4D18-BBCA-A4C28BFD832D}" type="pres">
      <dgm:prSet presAssocID="{C4AC91B5-879B-46D9-A830-4089BBD30DC4}" presName="sibTrans" presStyleLbl="sibTrans2D1" presStyleIdx="2" presStyleCnt="3"/>
      <dgm:spPr/>
      <dgm:t>
        <a:bodyPr/>
        <a:lstStyle/>
        <a:p>
          <a:endParaRPr lang="en-AU"/>
        </a:p>
      </dgm:t>
    </dgm:pt>
    <dgm:pt modelId="{6E10AA02-46F7-4D3C-81FF-07992D302A9E}" type="pres">
      <dgm:prSet presAssocID="{C4AC91B5-879B-46D9-A830-4089BBD30DC4}" presName="connectorText" presStyleLbl="sibTrans2D1" presStyleIdx="2" presStyleCnt="3"/>
      <dgm:spPr/>
      <dgm:t>
        <a:bodyPr/>
        <a:lstStyle/>
        <a:p>
          <a:endParaRPr lang="en-AU"/>
        </a:p>
      </dgm:t>
    </dgm:pt>
    <dgm:pt modelId="{816F96F2-01F5-41A1-9887-64D5F575B69F}" type="pres">
      <dgm:prSet presAssocID="{942DB2F7-682D-4178-A1F4-5163A94C0E04}" presName="node" presStyleLbl="node1" presStyleIdx="3" presStyleCnt="4">
        <dgm:presLayoutVars>
          <dgm:bulletEnabled val="1"/>
        </dgm:presLayoutVars>
      </dgm:prSet>
      <dgm:spPr/>
      <dgm:t>
        <a:bodyPr/>
        <a:lstStyle/>
        <a:p>
          <a:endParaRPr lang="en-AU"/>
        </a:p>
      </dgm:t>
    </dgm:pt>
  </dgm:ptLst>
  <dgm:cxnLst>
    <dgm:cxn modelId="{001AA286-FEEA-42D4-8308-218958E7D9B1}" type="presOf" srcId="{7D72AF52-07B6-4365-885A-A5CDA350592F}" destId="{54398E79-10AB-4659-82B1-80D392F01FE9}" srcOrd="0" destOrd="0" presId="urn:microsoft.com/office/officeart/2005/8/layout/process1"/>
    <dgm:cxn modelId="{0A162A51-0A58-44D3-99C9-30714D5FA40C}" type="presOf" srcId="{C4AC91B5-879B-46D9-A830-4089BBD30DC4}" destId="{18BD16DD-BFBB-4D18-BBCA-A4C28BFD832D}" srcOrd="0" destOrd="0" presId="urn:microsoft.com/office/officeart/2005/8/layout/process1"/>
    <dgm:cxn modelId="{A9AA047E-B69C-4736-B10F-7F6085721260}" type="presOf" srcId="{1AACBF68-C116-42A7-9653-DD87C97457B5}" destId="{2CE198B2-6994-48A7-8F27-B78A3E9D0654}" srcOrd="1" destOrd="0" presId="urn:microsoft.com/office/officeart/2005/8/layout/process1"/>
    <dgm:cxn modelId="{5D6C1A73-2E67-4D56-AF47-54AD0FA313DB}" type="presOf" srcId="{C4AC91B5-879B-46D9-A830-4089BBD30DC4}" destId="{6E10AA02-46F7-4D3C-81FF-07992D302A9E}" srcOrd="1" destOrd="0" presId="urn:microsoft.com/office/officeart/2005/8/layout/process1"/>
    <dgm:cxn modelId="{BB06B1F7-7B21-43DD-B546-543F4AF1DA24}" type="presOf" srcId="{942DB2F7-682D-4178-A1F4-5163A94C0E04}" destId="{816F96F2-01F5-41A1-9887-64D5F575B69F}" srcOrd="0" destOrd="0" presId="urn:microsoft.com/office/officeart/2005/8/layout/process1"/>
    <dgm:cxn modelId="{5248C501-8F8A-4526-A944-D3B4A757008A}" srcId="{7D72AF52-07B6-4365-885A-A5CDA350592F}" destId="{88EF09EB-5C07-413C-8256-828EA1129EE2}" srcOrd="0" destOrd="0" parTransId="{B8CB7A38-0267-4DEC-937B-42845986B1EC}" sibTransId="{1AACBF68-C116-42A7-9653-DD87C97457B5}"/>
    <dgm:cxn modelId="{2346D0B0-559C-48F4-8BC3-595DE4A7E7F9}" type="presOf" srcId="{88EF09EB-5C07-413C-8256-828EA1129EE2}" destId="{88D89A19-51B0-40C4-BB93-D9C8EA5D21B1}" srcOrd="0" destOrd="0" presId="urn:microsoft.com/office/officeart/2005/8/layout/process1"/>
    <dgm:cxn modelId="{AB1276B0-143B-4DB0-8784-3C6934D8FAF5}" srcId="{7D72AF52-07B6-4365-885A-A5CDA350592F}" destId="{942DB2F7-682D-4178-A1F4-5163A94C0E04}" srcOrd="3" destOrd="0" parTransId="{B69F3C8E-7956-49D7-A724-59DF70DD63FF}" sibTransId="{6244AE47-1C1E-45E9-B1AD-87B14F70345C}"/>
    <dgm:cxn modelId="{42D1E885-1A05-4B93-BFE5-15C138B88519}" type="presOf" srcId="{1E963D4D-84EC-4C62-A1EC-319B7CCD5D8A}" destId="{E220C4BE-136E-4429-ACB0-EF31B6D5E233}" srcOrd="0" destOrd="0" presId="urn:microsoft.com/office/officeart/2005/8/layout/process1"/>
    <dgm:cxn modelId="{42F7610E-73B4-425E-8D99-9F215F287C4D}" type="presOf" srcId="{1AACBF68-C116-42A7-9653-DD87C97457B5}" destId="{2999C5B0-01BA-4638-BE57-40C07BED82FF}" srcOrd="0" destOrd="0" presId="urn:microsoft.com/office/officeart/2005/8/layout/process1"/>
    <dgm:cxn modelId="{02CBA952-6D72-49A2-B32F-39E3FAE9D27E}" srcId="{7D72AF52-07B6-4365-885A-A5CDA350592F}" destId="{922D785E-B801-4333-A70D-4CEE99ED9455}" srcOrd="2" destOrd="0" parTransId="{639F48DF-A9A6-4616-A2FA-39873F1F1949}" sibTransId="{C4AC91B5-879B-46D9-A830-4089BBD30DC4}"/>
    <dgm:cxn modelId="{3D0206DC-BEE5-4F8A-97EA-7E9FFD39F48B}" type="presOf" srcId="{28CD0B66-E299-47AE-A400-267FC0972AD1}" destId="{BF3B4E24-812B-4D7F-8913-C49B998C9CEF}" srcOrd="0" destOrd="0" presId="urn:microsoft.com/office/officeart/2005/8/layout/process1"/>
    <dgm:cxn modelId="{7B16E338-45A0-497A-A380-3AE14B5408F9}" type="presOf" srcId="{922D785E-B801-4333-A70D-4CEE99ED9455}" destId="{43032363-F1B6-43FF-B5BC-FCB15B659211}" srcOrd="0" destOrd="0" presId="urn:microsoft.com/office/officeart/2005/8/layout/process1"/>
    <dgm:cxn modelId="{15E969D9-D691-4CF6-84EF-38A5F96FC86B}" type="presOf" srcId="{1E963D4D-84EC-4C62-A1EC-319B7CCD5D8A}" destId="{78DB6BF8-173E-4069-BC77-E98651E072D3}" srcOrd="1" destOrd="0" presId="urn:microsoft.com/office/officeart/2005/8/layout/process1"/>
    <dgm:cxn modelId="{A6D4BACD-8B05-4830-9B22-986A7FB353F0}" srcId="{7D72AF52-07B6-4365-885A-A5CDA350592F}" destId="{28CD0B66-E299-47AE-A400-267FC0972AD1}" srcOrd="1" destOrd="0" parTransId="{369C8E8E-4ABE-49C7-B4C6-67E8B5CCFFEF}" sibTransId="{1E963D4D-84EC-4C62-A1EC-319B7CCD5D8A}"/>
    <dgm:cxn modelId="{FFEA5F20-6DF3-49A4-A295-EDFDADC7F817}" type="presParOf" srcId="{54398E79-10AB-4659-82B1-80D392F01FE9}" destId="{88D89A19-51B0-40C4-BB93-D9C8EA5D21B1}" srcOrd="0" destOrd="0" presId="urn:microsoft.com/office/officeart/2005/8/layout/process1"/>
    <dgm:cxn modelId="{2836E4B7-808C-4BF6-9BF2-5E2A1517C822}" type="presParOf" srcId="{54398E79-10AB-4659-82B1-80D392F01FE9}" destId="{2999C5B0-01BA-4638-BE57-40C07BED82FF}" srcOrd="1" destOrd="0" presId="urn:microsoft.com/office/officeart/2005/8/layout/process1"/>
    <dgm:cxn modelId="{96D660D7-C6EE-4954-A63B-1B08DB5B46CF}" type="presParOf" srcId="{2999C5B0-01BA-4638-BE57-40C07BED82FF}" destId="{2CE198B2-6994-48A7-8F27-B78A3E9D0654}" srcOrd="0" destOrd="0" presId="urn:microsoft.com/office/officeart/2005/8/layout/process1"/>
    <dgm:cxn modelId="{66B5B79F-0C41-4887-9B77-3496FF3A126D}" type="presParOf" srcId="{54398E79-10AB-4659-82B1-80D392F01FE9}" destId="{BF3B4E24-812B-4D7F-8913-C49B998C9CEF}" srcOrd="2" destOrd="0" presId="urn:microsoft.com/office/officeart/2005/8/layout/process1"/>
    <dgm:cxn modelId="{1EE49A45-3605-4231-A9EA-4244B7291E17}" type="presParOf" srcId="{54398E79-10AB-4659-82B1-80D392F01FE9}" destId="{E220C4BE-136E-4429-ACB0-EF31B6D5E233}" srcOrd="3" destOrd="0" presId="urn:microsoft.com/office/officeart/2005/8/layout/process1"/>
    <dgm:cxn modelId="{40221264-E3FA-4765-9098-09B171810602}" type="presParOf" srcId="{E220C4BE-136E-4429-ACB0-EF31B6D5E233}" destId="{78DB6BF8-173E-4069-BC77-E98651E072D3}" srcOrd="0" destOrd="0" presId="urn:microsoft.com/office/officeart/2005/8/layout/process1"/>
    <dgm:cxn modelId="{26EE7920-5293-4B5C-BE89-66AEBB2789E3}" type="presParOf" srcId="{54398E79-10AB-4659-82B1-80D392F01FE9}" destId="{43032363-F1B6-43FF-B5BC-FCB15B659211}" srcOrd="4" destOrd="0" presId="urn:microsoft.com/office/officeart/2005/8/layout/process1"/>
    <dgm:cxn modelId="{CB6E33D8-2551-4F89-9C76-CC7A3479C6D7}" type="presParOf" srcId="{54398E79-10AB-4659-82B1-80D392F01FE9}" destId="{18BD16DD-BFBB-4D18-BBCA-A4C28BFD832D}" srcOrd="5" destOrd="0" presId="urn:microsoft.com/office/officeart/2005/8/layout/process1"/>
    <dgm:cxn modelId="{F1ED72B8-BB79-4142-AB2C-8CCADF0C5625}" type="presParOf" srcId="{18BD16DD-BFBB-4D18-BBCA-A4C28BFD832D}" destId="{6E10AA02-46F7-4D3C-81FF-07992D302A9E}" srcOrd="0" destOrd="0" presId="urn:microsoft.com/office/officeart/2005/8/layout/process1"/>
    <dgm:cxn modelId="{47804D4A-5161-4FFF-9451-3BA150E9C25C}" type="presParOf" srcId="{54398E79-10AB-4659-82B1-80D392F01FE9}" destId="{816F96F2-01F5-41A1-9887-64D5F575B69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CF258C-60A3-48A2-9905-922228DA0F87}" type="doc">
      <dgm:prSet loTypeId="urn:microsoft.com/office/officeart/2005/8/layout/hProcess3" loCatId="process" qsTypeId="urn:microsoft.com/office/officeart/2005/8/quickstyle/simple1" qsCatId="simple" csTypeId="urn:microsoft.com/office/officeart/2005/8/colors/accent1_2" csCatId="accent1" phldr="1"/>
      <dgm:spPr/>
    </dgm:pt>
    <dgm:pt modelId="{A77A0AE6-CE86-4666-B664-B2E288482C48}">
      <dgm:prSet phldrT="[Text]"/>
      <dgm:spPr/>
      <dgm:t>
        <a:bodyPr/>
        <a:lstStyle/>
        <a:p>
          <a:r>
            <a:rPr lang="en-AU" dirty="0" smtClean="0"/>
            <a:t>Increasing complexity</a:t>
          </a:r>
          <a:endParaRPr lang="en-AU" dirty="0"/>
        </a:p>
      </dgm:t>
    </dgm:pt>
    <dgm:pt modelId="{4C2BD90C-322C-4D6A-865E-4D378B016D71}" type="parTrans" cxnId="{803A289A-CBAA-4DF8-893D-F2B86ADA613A}">
      <dgm:prSet/>
      <dgm:spPr/>
      <dgm:t>
        <a:bodyPr/>
        <a:lstStyle/>
        <a:p>
          <a:endParaRPr lang="en-AU"/>
        </a:p>
      </dgm:t>
    </dgm:pt>
    <dgm:pt modelId="{317D0970-B36F-4A3E-82EC-6B70F3799794}" type="sibTrans" cxnId="{803A289A-CBAA-4DF8-893D-F2B86ADA613A}">
      <dgm:prSet/>
      <dgm:spPr/>
      <dgm:t>
        <a:bodyPr/>
        <a:lstStyle/>
        <a:p>
          <a:endParaRPr lang="en-AU"/>
        </a:p>
      </dgm:t>
    </dgm:pt>
    <dgm:pt modelId="{4F865E24-8E97-46D4-BA46-623866FD9655}" type="pres">
      <dgm:prSet presAssocID="{49CF258C-60A3-48A2-9905-922228DA0F87}" presName="Name0" presStyleCnt="0">
        <dgm:presLayoutVars>
          <dgm:dir/>
          <dgm:animLvl val="lvl"/>
          <dgm:resizeHandles val="exact"/>
        </dgm:presLayoutVars>
      </dgm:prSet>
      <dgm:spPr/>
    </dgm:pt>
    <dgm:pt modelId="{7728F26D-4367-446F-BCB0-244EDD3A07AE}" type="pres">
      <dgm:prSet presAssocID="{49CF258C-60A3-48A2-9905-922228DA0F87}" presName="dummy" presStyleCnt="0"/>
      <dgm:spPr/>
    </dgm:pt>
    <dgm:pt modelId="{73F5E431-A80E-44BD-B938-80F098E1E367}" type="pres">
      <dgm:prSet presAssocID="{49CF258C-60A3-48A2-9905-922228DA0F87}" presName="linH" presStyleCnt="0"/>
      <dgm:spPr/>
    </dgm:pt>
    <dgm:pt modelId="{7DFA3261-5F5C-4DF2-9FCA-F72199FD04C3}" type="pres">
      <dgm:prSet presAssocID="{49CF258C-60A3-48A2-9905-922228DA0F87}" presName="padding1" presStyleCnt="0"/>
      <dgm:spPr/>
    </dgm:pt>
    <dgm:pt modelId="{9E67FE0D-48B7-48B0-A643-ABF2ECEB31FC}" type="pres">
      <dgm:prSet presAssocID="{A77A0AE6-CE86-4666-B664-B2E288482C48}" presName="linV" presStyleCnt="0"/>
      <dgm:spPr/>
    </dgm:pt>
    <dgm:pt modelId="{96F26B8A-07A5-400D-98EC-11D7E676FBCA}" type="pres">
      <dgm:prSet presAssocID="{A77A0AE6-CE86-4666-B664-B2E288482C48}" presName="spVertical1" presStyleCnt="0"/>
      <dgm:spPr/>
    </dgm:pt>
    <dgm:pt modelId="{5F1D667A-7465-4599-9E9A-1C77FD997159}" type="pres">
      <dgm:prSet presAssocID="{A77A0AE6-CE86-4666-B664-B2E288482C48}" presName="parTx" presStyleLbl="revTx" presStyleIdx="0" presStyleCnt="1">
        <dgm:presLayoutVars>
          <dgm:chMax val="0"/>
          <dgm:chPref val="0"/>
          <dgm:bulletEnabled val="1"/>
        </dgm:presLayoutVars>
      </dgm:prSet>
      <dgm:spPr/>
      <dgm:t>
        <a:bodyPr/>
        <a:lstStyle/>
        <a:p>
          <a:endParaRPr lang="en-AU"/>
        </a:p>
      </dgm:t>
    </dgm:pt>
    <dgm:pt modelId="{515D0ED6-3295-4884-A79B-14CC4083945D}" type="pres">
      <dgm:prSet presAssocID="{A77A0AE6-CE86-4666-B664-B2E288482C48}" presName="spVertical2" presStyleCnt="0"/>
      <dgm:spPr/>
    </dgm:pt>
    <dgm:pt modelId="{080F7DEB-E412-42AB-A0A7-D2E28471A446}" type="pres">
      <dgm:prSet presAssocID="{A77A0AE6-CE86-4666-B664-B2E288482C48}" presName="spVertical3" presStyleCnt="0"/>
      <dgm:spPr/>
    </dgm:pt>
    <dgm:pt modelId="{711C824A-E5D2-47EC-A6B7-1EE8368298CE}" type="pres">
      <dgm:prSet presAssocID="{49CF258C-60A3-48A2-9905-922228DA0F87}" presName="padding2" presStyleCnt="0"/>
      <dgm:spPr/>
    </dgm:pt>
    <dgm:pt modelId="{20D48475-FCBE-489E-BB97-F666F491E492}" type="pres">
      <dgm:prSet presAssocID="{49CF258C-60A3-48A2-9905-922228DA0F87}" presName="negArrow" presStyleCnt="0"/>
      <dgm:spPr/>
    </dgm:pt>
    <dgm:pt modelId="{CE421E5A-5AAD-452B-A9A1-BB2DEA0D565D}" type="pres">
      <dgm:prSet presAssocID="{49CF258C-60A3-48A2-9905-922228DA0F87}" presName="backgroundArrow" presStyleLbl="node1" presStyleIdx="0" presStyleCnt="1"/>
      <dgm:spPr/>
    </dgm:pt>
  </dgm:ptLst>
  <dgm:cxnLst>
    <dgm:cxn modelId="{B43AFBB5-B528-4A0E-AE3C-655E828A0D69}" type="presOf" srcId="{A77A0AE6-CE86-4666-B664-B2E288482C48}" destId="{5F1D667A-7465-4599-9E9A-1C77FD997159}" srcOrd="0" destOrd="0" presId="urn:microsoft.com/office/officeart/2005/8/layout/hProcess3"/>
    <dgm:cxn modelId="{62C4E294-62DD-4D33-ACE3-9E073A352DE4}" type="presOf" srcId="{49CF258C-60A3-48A2-9905-922228DA0F87}" destId="{4F865E24-8E97-46D4-BA46-623866FD9655}" srcOrd="0" destOrd="0" presId="urn:microsoft.com/office/officeart/2005/8/layout/hProcess3"/>
    <dgm:cxn modelId="{803A289A-CBAA-4DF8-893D-F2B86ADA613A}" srcId="{49CF258C-60A3-48A2-9905-922228DA0F87}" destId="{A77A0AE6-CE86-4666-B664-B2E288482C48}" srcOrd="0" destOrd="0" parTransId="{4C2BD90C-322C-4D6A-865E-4D378B016D71}" sibTransId="{317D0970-B36F-4A3E-82EC-6B70F3799794}"/>
    <dgm:cxn modelId="{9FFE1BE7-AA70-4415-94F9-10681B535A2E}" type="presParOf" srcId="{4F865E24-8E97-46D4-BA46-623866FD9655}" destId="{7728F26D-4367-446F-BCB0-244EDD3A07AE}" srcOrd="0" destOrd="0" presId="urn:microsoft.com/office/officeart/2005/8/layout/hProcess3"/>
    <dgm:cxn modelId="{BB2099FA-33C4-454E-BED1-704E78DD706F}" type="presParOf" srcId="{4F865E24-8E97-46D4-BA46-623866FD9655}" destId="{73F5E431-A80E-44BD-B938-80F098E1E367}" srcOrd="1" destOrd="0" presId="urn:microsoft.com/office/officeart/2005/8/layout/hProcess3"/>
    <dgm:cxn modelId="{3231294E-39E2-4F6D-B0B3-A1D0D22EAB54}" type="presParOf" srcId="{73F5E431-A80E-44BD-B938-80F098E1E367}" destId="{7DFA3261-5F5C-4DF2-9FCA-F72199FD04C3}" srcOrd="0" destOrd="0" presId="urn:microsoft.com/office/officeart/2005/8/layout/hProcess3"/>
    <dgm:cxn modelId="{00A88AEB-7CFC-4C25-94AB-E105378C8644}" type="presParOf" srcId="{73F5E431-A80E-44BD-B938-80F098E1E367}" destId="{9E67FE0D-48B7-48B0-A643-ABF2ECEB31FC}" srcOrd="1" destOrd="0" presId="urn:microsoft.com/office/officeart/2005/8/layout/hProcess3"/>
    <dgm:cxn modelId="{0FC3C669-B445-4B3B-9E61-4AEE5B3D4D35}" type="presParOf" srcId="{9E67FE0D-48B7-48B0-A643-ABF2ECEB31FC}" destId="{96F26B8A-07A5-400D-98EC-11D7E676FBCA}" srcOrd="0" destOrd="0" presId="urn:microsoft.com/office/officeart/2005/8/layout/hProcess3"/>
    <dgm:cxn modelId="{8C0991F1-E3CF-41CB-B367-F49E95C4B9F2}" type="presParOf" srcId="{9E67FE0D-48B7-48B0-A643-ABF2ECEB31FC}" destId="{5F1D667A-7465-4599-9E9A-1C77FD997159}" srcOrd="1" destOrd="0" presId="urn:microsoft.com/office/officeart/2005/8/layout/hProcess3"/>
    <dgm:cxn modelId="{C0B70CC5-7A13-4CC4-A4A9-13494D95BD8D}" type="presParOf" srcId="{9E67FE0D-48B7-48B0-A643-ABF2ECEB31FC}" destId="{515D0ED6-3295-4884-A79B-14CC4083945D}" srcOrd="2" destOrd="0" presId="urn:microsoft.com/office/officeart/2005/8/layout/hProcess3"/>
    <dgm:cxn modelId="{6EFE4505-53A9-4DB8-9846-C891CA7BE3DD}" type="presParOf" srcId="{9E67FE0D-48B7-48B0-A643-ABF2ECEB31FC}" destId="{080F7DEB-E412-42AB-A0A7-D2E28471A446}" srcOrd="3" destOrd="0" presId="urn:microsoft.com/office/officeart/2005/8/layout/hProcess3"/>
    <dgm:cxn modelId="{BA9B6C4B-5D4E-432F-A77A-4B7716226CD1}" type="presParOf" srcId="{73F5E431-A80E-44BD-B938-80F098E1E367}" destId="{711C824A-E5D2-47EC-A6B7-1EE8368298CE}" srcOrd="2" destOrd="0" presId="urn:microsoft.com/office/officeart/2005/8/layout/hProcess3"/>
    <dgm:cxn modelId="{757559CE-85EE-4325-9C4D-74985F764F25}" type="presParOf" srcId="{73F5E431-A80E-44BD-B938-80F098E1E367}" destId="{20D48475-FCBE-489E-BB97-F666F491E492}" srcOrd="3" destOrd="0" presId="urn:microsoft.com/office/officeart/2005/8/layout/hProcess3"/>
    <dgm:cxn modelId="{EAE6E25A-85FA-40CE-944A-5A46FB6BC064}" type="presParOf" srcId="{73F5E431-A80E-44BD-B938-80F098E1E367}" destId="{CE421E5A-5AAD-452B-A9A1-BB2DEA0D565D}"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89A19-51B0-40C4-BB93-D9C8EA5D21B1}">
      <dsp:nvSpPr>
        <dsp:cNvPr id="0" name=""/>
        <dsp:cNvSpPr/>
      </dsp:nvSpPr>
      <dsp:spPr>
        <a:xfrm>
          <a:off x="3860" y="778300"/>
          <a:ext cx="1687933" cy="2405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AU" sz="2000" b="1" kern="1200" dirty="0" smtClean="0"/>
            <a:t>Level 3-4</a:t>
          </a:r>
        </a:p>
        <a:p>
          <a:pPr lvl="0" algn="l" defTabSz="889000">
            <a:lnSpc>
              <a:spcPct val="90000"/>
            </a:lnSpc>
            <a:spcBef>
              <a:spcPct val="0"/>
            </a:spcBef>
            <a:spcAft>
              <a:spcPct val="35000"/>
            </a:spcAft>
          </a:pPr>
          <a:r>
            <a:rPr lang="en-US" sz="1800" kern="1200" dirty="0" smtClean="0"/>
            <a:t>Describe factors that can positively influence relationships and personal wellbeing</a:t>
          </a:r>
          <a:endParaRPr lang="en-AU" sz="1800" kern="1200" dirty="0"/>
        </a:p>
      </dsp:txBody>
      <dsp:txXfrm>
        <a:off x="53298" y="827738"/>
        <a:ext cx="1589057" cy="2306923"/>
      </dsp:txXfrm>
    </dsp:sp>
    <dsp:sp modelId="{2999C5B0-01BA-4638-BE57-40C07BED82FF}">
      <dsp:nvSpPr>
        <dsp:cNvPr id="0" name=""/>
        <dsp:cNvSpPr/>
      </dsp:nvSpPr>
      <dsp:spPr>
        <a:xfrm rot="21526732">
          <a:off x="1862870" y="1746392"/>
          <a:ext cx="362851" cy="418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AU" sz="1900" kern="1200"/>
        </a:p>
      </dsp:txBody>
      <dsp:txXfrm>
        <a:off x="1862882" y="1831273"/>
        <a:ext cx="253996" cy="251165"/>
      </dsp:txXfrm>
    </dsp:sp>
    <dsp:sp modelId="{BF3B4E24-812B-4D7F-8913-C49B998C9CEF}">
      <dsp:nvSpPr>
        <dsp:cNvPr id="0" name=""/>
        <dsp:cNvSpPr/>
      </dsp:nvSpPr>
      <dsp:spPr>
        <a:xfrm>
          <a:off x="2376264" y="727730"/>
          <a:ext cx="1687933" cy="2405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AU" sz="2000" b="1" kern="1200" baseline="0" dirty="0" smtClean="0"/>
            <a:t>Level 5-6</a:t>
          </a:r>
        </a:p>
        <a:p>
          <a:pPr lvl="0" algn="l" defTabSz="889000">
            <a:lnSpc>
              <a:spcPct val="90000"/>
            </a:lnSpc>
            <a:spcBef>
              <a:spcPct val="0"/>
            </a:spcBef>
            <a:spcAft>
              <a:spcPct val="35000"/>
            </a:spcAft>
          </a:pPr>
          <a:r>
            <a:rPr lang="en-US" sz="1800" kern="1200" baseline="0" dirty="0" err="1" smtClean="0"/>
            <a:t>Practise</a:t>
          </a:r>
          <a:r>
            <a:rPr lang="en-US" sz="1800" kern="1200" baseline="0" dirty="0" smtClean="0"/>
            <a:t> skills to establish and manage relationships</a:t>
          </a:r>
          <a:endParaRPr lang="en-AU" sz="1800" kern="1200" baseline="0" dirty="0"/>
        </a:p>
      </dsp:txBody>
      <dsp:txXfrm>
        <a:off x="2425702" y="777168"/>
        <a:ext cx="1589057" cy="2306923"/>
      </dsp:txXfrm>
    </dsp:sp>
    <dsp:sp modelId="{E220C4BE-136E-4429-ACB0-EF31B6D5E233}">
      <dsp:nvSpPr>
        <dsp:cNvPr id="0" name=""/>
        <dsp:cNvSpPr/>
      </dsp:nvSpPr>
      <dsp:spPr>
        <a:xfrm rot="73846">
          <a:off x="4230626" y="1746825"/>
          <a:ext cx="352995" cy="418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AU" sz="1900" kern="1200"/>
        </a:p>
      </dsp:txBody>
      <dsp:txXfrm>
        <a:off x="4230638" y="1829409"/>
        <a:ext cx="247097" cy="251165"/>
      </dsp:txXfrm>
    </dsp:sp>
    <dsp:sp modelId="{43032363-F1B6-43FF-B5BC-FCB15B659211}">
      <dsp:nvSpPr>
        <dsp:cNvPr id="0" name=""/>
        <dsp:cNvSpPr/>
      </dsp:nvSpPr>
      <dsp:spPr>
        <a:xfrm>
          <a:off x="4730074" y="778300"/>
          <a:ext cx="1687933" cy="2405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AU" sz="2000" b="1" kern="1200" dirty="0" smtClean="0"/>
            <a:t>Level 7-8</a:t>
          </a:r>
        </a:p>
        <a:p>
          <a:pPr lvl="0" algn="l" defTabSz="889000">
            <a:lnSpc>
              <a:spcPct val="90000"/>
            </a:lnSpc>
            <a:spcBef>
              <a:spcPct val="0"/>
            </a:spcBef>
            <a:spcAft>
              <a:spcPct val="35000"/>
            </a:spcAft>
          </a:pPr>
          <a:r>
            <a:rPr lang="en-US" sz="1700" kern="1200" dirty="0" smtClean="0"/>
            <a:t>Investigate the benefits of relationships and examine their impact on their own and others’ health and wellbeing</a:t>
          </a:r>
          <a:endParaRPr lang="en-AU" sz="1700" kern="1200" dirty="0"/>
        </a:p>
      </dsp:txBody>
      <dsp:txXfrm>
        <a:off x="4779512" y="827738"/>
        <a:ext cx="1589057" cy="2306923"/>
      </dsp:txXfrm>
    </dsp:sp>
    <dsp:sp modelId="{18BD16DD-BFBB-4D18-BBCA-A4C28BFD832D}">
      <dsp:nvSpPr>
        <dsp:cNvPr id="0" name=""/>
        <dsp:cNvSpPr/>
      </dsp:nvSpPr>
      <dsp:spPr>
        <a:xfrm>
          <a:off x="6586801" y="1771896"/>
          <a:ext cx="357841" cy="418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AU" sz="1900" kern="1200"/>
        </a:p>
      </dsp:txBody>
      <dsp:txXfrm>
        <a:off x="6586801" y="1855617"/>
        <a:ext cx="250489" cy="251165"/>
      </dsp:txXfrm>
    </dsp:sp>
    <dsp:sp modelId="{816F96F2-01F5-41A1-9887-64D5F575B69F}">
      <dsp:nvSpPr>
        <dsp:cNvPr id="0" name=""/>
        <dsp:cNvSpPr/>
      </dsp:nvSpPr>
      <dsp:spPr>
        <a:xfrm>
          <a:off x="7093181" y="778300"/>
          <a:ext cx="1687933" cy="2405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AU" sz="2000" b="1" kern="1200" dirty="0" smtClean="0"/>
            <a:t>Level 9-10</a:t>
          </a:r>
        </a:p>
        <a:p>
          <a:pPr lvl="0" algn="l" defTabSz="889000">
            <a:lnSpc>
              <a:spcPct val="90000"/>
            </a:lnSpc>
            <a:spcBef>
              <a:spcPct val="0"/>
            </a:spcBef>
            <a:spcAft>
              <a:spcPct val="35000"/>
            </a:spcAft>
          </a:pPr>
          <a:r>
            <a:rPr lang="en-US" sz="1700" kern="1200" dirty="0" smtClean="0"/>
            <a:t>Investigate how empathy and ethical decision-making contribute to respectful relationships</a:t>
          </a:r>
          <a:endParaRPr lang="en-AU" sz="1700" kern="1200" dirty="0"/>
        </a:p>
      </dsp:txBody>
      <dsp:txXfrm>
        <a:off x="7142619" y="827738"/>
        <a:ext cx="1589057" cy="23069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21E5A-5AAD-452B-A9A1-BB2DEA0D565D}">
      <dsp:nvSpPr>
        <dsp:cNvPr id="0" name=""/>
        <dsp:cNvSpPr/>
      </dsp:nvSpPr>
      <dsp:spPr>
        <a:xfrm>
          <a:off x="0" y="67"/>
          <a:ext cx="8208912" cy="1224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1D667A-7465-4599-9E9A-1C77FD997159}">
      <dsp:nvSpPr>
        <dsp:cNvPr id="0" name=""/>
        <dsp:cNvSpPr/>
      </dsp:nvSpPr>
      <dsp:spPr>
        <a:xfrm>
          <a:off x="663964" y="306068"/>
          <a:ext cx="7238913" cy="61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a:lnSpc>
              <a:spcPct val="90000"/>
            </a:lnSpc>
            <a:spcBef>
              <a:spcPct val="0"/>
            </a:spcBef>
            <a:spcAft>
              <a:spcPct val="35000"/>
            </a:spcAft>
          </a:pPr>
          <a:r>
            <a:rPr lang="en-AU" sz="1700" kern="1200" dirty="0" smtClean="0"/>
            <a:t>Increasing complexity</a:t>
          </a:r>
          <a:endParaRPr lang="en-AU" sz="1700" kern="1200" dirty="0"/>
        </a:p>
      </dsp:txBody>
      <dsp:txXfrm>
        <a:off x="663964" y="306068"/>
        <a:ext cx="7238913" cy="612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93" name="Shape 93"/>
          <p:cNvSpPr txBox="1">
            <a:spLocks noGrp="1"/>
          </p:cNvSpPr>
          <p:nvPr>
            <p:ph type="body" idx="1"/>
          </p:nvPr>
        </p:nvSpPr>
        <p:spPr>
          <a:xfrm>
            <a:off x="906357" y="4715151"/>
            <a:ext cx="4984960" cy="446698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Verdana"/>
              <a:buNone/>
            </a:pPr>
            <a:endParaRPr lang="en-AU" sz="1100" b="1" i="0" u="none" strike="noStrike" cap="none" dirty="0">
              <a:solidFill>
                <a:schemeClr val="dk1"/>
              </a:solidFill>
              <a:latin typeface="Verdana"/>
              <a:ea typeface="Verdana"/>
              <a:cs typeface="Verdana"/>
              <a:sym typeface="Verdana"/>
            </a:endParaRPr>
          </a:p>
        </p:txBody>
      </p:sp>
      <p:sp>
        <p:nvSpPr>
          <p:cNvPr id="94" name="Shape 94"/>
          <p:cNvSpPr txBox="1">
            <a:spLocks noGrp="1"/>
          </p:cNvSpPr>
          <p:nvPr>
            <p:ph type="sldNum" idx="12"/>
          </p:nvPr>
        </p:nvSpPr>
        <p:spPr>
          <a:xfrm>
            <a:off x="3852016" y="9430307"/>
            <a:ext cx="2945658" cy="49633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Verdana"/>
              <a:buNone/>
            </a:pPr>
            <a:fld id="{00000000-1234-1234-1234-123412341234}" type="slidenum">
              <a:rPr lang="en-AU" sz="1200" b="0" i="0" u="none" strike="noStrike" cap="none">
                <a:solidFill>
                  <a:schemeClr val="dk1"/>
                </a:solidFill>
                <a:latin typeface="Verdana"/>
                <a:ea typeface="Verdana"/>
                <a:cs typeface="Verdana"/>
                <a:sym typeface="Verdana"/>
              </a:rPr>
              <a:t>2</a:t>
            </a:fld>
            <a:endParaRPr lang="en-AU" sz="1200" b="0" i="0" u="none" strike="noStrike" cap="none">
              <a:solidFill>
                <a:schemeClr val="dk1"/>
              </a:solidFill>
              <a:latin typeface="Verdana"/>
              <a:ea typeface="Verdana"/>
              <a:cs typeface="Verdana"/>
              <a:sym typeface="Verdan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u="none" strike="noStrike" kern="1200" baseline="0" dirty="0" smtClean="0">
                <a:solidFill>
                  <a:schemeClr val="tx1"/>
                </a:solidFill>
                <a:latin typeface="Verdana" pitchFamily="34" charset="0"/>
                <a:ea typeface="+mn-ea"/>
                <a:cs typeface="+mn-cs"/>
              </a:rPr>
              <a:t>Relationships and sexuality </a:t>
            </a:r>
            <a:r>
              <a:rPr lang="en-US" sz="1100" b="0" i="0" u="none" strike="noStrike" kern="1200" baseline="0" dirty="0" smtClean="0">
                <a:solidFill>
                  <a:schemeClr val="tx1"/>
                </a:solidFill>
                <a:latin typeface="Verdana" pitchFamily="34" charset="0"/>
                <a:ea typeface="+mn-ea"/>
                <a:cs typeface="+mn-cs"/>
              </a:rPr>
              <a:t>focuses on establishing and managing respectful relationships. Students develop knowledge, understanding and skills in relation to strategies for respectfully relating to and interacting with others. They also develop explore strategies for relationships where there is an imbalance of power such as bullying, harassment, violence and discrimination including violence based on race, gender and sexuality.</a:t>
            </a:r>
          </a:p>
          <a:p>
            <a:endParaRPr lang="en-US" sz="1100" b="0" i="0" u="none" strike="noStrike" kern="1200" baseline="0" dirty="0" smtClean="0">
              <a:solidFill>
                <a:schemeClr val="tx1"/>
              </a:solidFill>
              <a:latin typeface="Verdana" pitchFamily="34" charset="0"/>
              <a:ea typeface="+mn-ea"/>
              <a:cs typeface="+mn-cs"/>
            </a:endParaRPr>
          </a:p>
          <a:p>
            <a:r>
              <a:rPr lang="en-US" sz="1100" b="1" i="0" u="none" strike="noStrike" kern="1200" baseline="0" dirty="0" smtClean="0">
                <a:solidFill>
                  <a:schemeClr val="tx1"/>
                </a:solidFill>
                <a:latin typeface="Verdana" pitchFamily="34" charset="0"/>
                <a:ea typeface="+mn-ea"/>
                <a:cs typeface="+mn-cs"/>
              </a:rPr>
              <a:t>Safety</a:t>
            </a:r>
            <a:r>
              <a:rPr lang="en-US" sz="1100" b="0" i="0" u="none" strike="noStrike" kern="1200" baseline="0" dirty="0" smtClean="0">
                <a:solidFill>
                  <a:schemeClr val="tx1"/>
                </a:solidFill>
                <a:latin typeface="Verdana" pitchFamily="34" charset="0"/>
                <a:ea typeface="+mn-ea"/>
                <a:cs typeface="+mn-cs"/>
              </a:rPr>
              <a:t> addresses safety issues that students may encounter in their daily lives, including those in the home. Students develop knowledge, understanding and skills to make safe decisions and behave in ways that protect their own safety and that of others, including strategies for managing with unsafe or uncomfortable situations, managing personal safety and safety in relationships and dating.</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4047205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atthews.nerida.a@edumail.vic.gov.a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Respectful </a:t>
            </a:r>
            <a:r>
              <a:rPr lang="en-AU" dirty="0" smtClean="0"/>
              <a:t>Relationships within the Victorian Curriculum F-10</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2130425"/>
            <a:ext cx="8424936" cy="1470025"/>
          </a:xfrm>
        </p:spPr>
        <p:txBody>
          <a:bodyPr/>
          <a:lstStyle/>
          <a:p>
            <a:pPr algn="l"/>
            <a:r>
              <a:rPr lang="en-AU" sz="2800" smtClean="0"/>
              <a:t>Dr Rachael </a:t>
            </a:r>
            <a:r>
              <a:rPr lang="en-AU" sz="2800" dirty="0" smtClean="0"/>
              <a:t>Whittle</a:t>
            </a:r>
            <a:br>
              <a:rPr lang="en-AU" sz="2800" dirty="0" smtClean="0"/>
            </a:br>
            <a:r>
              <a:rPr lang="en-AU" sz="2400" b="0" dirty="0" smtClean="0"/>
              <a:t>Curriculum </a:t>
            </a:r>
            <a:r>
              <a:rPr lang="en-AU" sz="2400" b="0" dirty="0" smtClean="0"/>
              <a:t>Manager, Health and Physical Education</a:t>
            </a:r>
            <a:br>
              <a:rPr lang="en-AU" sz="2400" b="0" dirty="0" smtClean="0"/>
            </a:br>
            <a:r>
              <a:rPr lang="en-AU" sz="2400" b="0" dirty="0" smtClean="0"/>
              <a:t>VCAA</a:t>
            </a:r>
            <a:endParaRPr lang="en-AU" sz="2400" b="0" dirty="0"/>
          </a:p>
        </p:txBody>
      </p:sp>
      <p:sp>
        <p:nvSpPr>
          <p:cNvPr id="5" name="Subtitle 4"/>
          <p:cNvSpPr>
            <a:spLocks noGrp="1"/>
          </p:cNvSpPr>
          <p:nvPr>
            <p:ph type="subTitle" idx="1"/>
          </p:nvPr>
        </p:nvSpPr>
        <p:spPr>
          <a:xfrm>
            <a:off x="539552" y="3886200"/>
            <a:ext cx="8136904" cy="1752600"/>
          </a:xfrm>
        </p:spPr>
        <p:txBody>
          <a:bodyPr/>
          <a:lstStyle/>
          <a:p>
            <a:pPr algn="l"/>
            <a:r>
              <a:rPr lang="en-AU" sz="2400" b="0" dirty="0" smtClean="0"/>
              <a:t>Phone: 90321721</a:t>
            </a:r>
          </a:p>
          <a:p>
            <a:pPr algn="l"/>
            <a:r>
              <a:rPr lang="en-AU" sz="2400" b="0" dirty="0" smtClean="0"/>
              <a:t>Email: </a:t>
            </a:r>
            <a:r>
              <a:rPr lang="en-AU" sz="2400" b="0" dirty="0" smtClean="0">
                <a:hlinkClick r:id="rId2"/>
              </a:rPr>
              <a:t>whittle.rachael.j@edumail.vic.gov.au</a:t>
            </a:r>
            <a:r>
              <a:rPr lang="en-AU" sz="2400" b="0" dirty="0" smtClean="0"/>
              <a:t> </a:t>
            </a:r>
            <a:endParaRPr lang="en-AU" sz="2400" b="0" dirty="0"/>
          </a:p>
        </p:txBody>
      </p:sp>
    </p:spTree>
    <p:extLst>
      <p:ext uri="{BB962C8B-B14F-4D97-AF65-F5344CB8AC3E}">
        <p14:creationId xmlns:p14="http://schemas.microsoft.com/office/powerpoint/2010/main" val="4256148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685800" y="609600"/>
            <a:ext cx="7772400" cy="587152"/>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99E3"/>
              </a:buClr>
              <a:buSzPct val="25000"/>
              <a:buFont typeface="Arial"/>
              <a:buNone/>
            </a:pPr>
            <a:r>
              <a:rPr lang="en-AU" b="1" i="0" u="none" strike="noStrike" cap="none" dirty="0">
                <a:solidFill>
                  <a:srgbClr val="0099E3"/>
                </a:solidFill>
                <a:ea typeface="Arial"/>
                <a:cs typeface="Arial"/>
                <a:sym typeface="Arial"/>
              </a:rPr>
              <a:t>Whole school approach </a:t>
            </a:r>
          </a:p>
        </p:txBody>
      </p:sp>
      <p:sp>
        <p:nvSpPr>
          <p:cNvPr id="100" name="Shape 100"/>
          <p:cNvSpPr/>
          <p:nvPr/>
        </p:nvSpPr>
        <p:spPr>
          <a:xfrm>
            <a:off x="1816567" y="4839689"/>
            <a:ext cx="144016" cy="288032"/>
          </a:xfrm>
          <a:prstGeom prst="triangle">
            <a:avLst>
              <a:gd name="adj" fmla="val 50000"/>
            </a:avLst>
          </a:prstGeom>
          <a:solidFill>
            <a:schemeClr val="lt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Verdana"/>
              <a:buNone/>
            </a:pPr>
            <a:endParaRPr sz="2400" b="0" i="0" u="none" strike="noStrike" cap="none">
              <a:solidFill>
                <a:schemeClr val="dk1"/>
              </a:solidFill>
              <a:latin typeface="Verdana"/>
              <a:ea typeface="Verdana"/>
              <a:cs typeface="Verdana"/>
              <a:sym typeface="Verdana"/>
            </a:endParaRPr>
          </a:p>
        </p:txBody>
      </p:sp>
      <p:sp>
        <p:nvSpPr>
          <p:cNvPr id="3" name="TextBox 2"/>
          <p:cNvSpPr txBox="1"/>
          <p:nvPr/>
        </p:nvSpPr>
        <p:spPr>
          <a:xfrm>
            <a:off x="4579262" y="1844824"/>
            <a:ext cx="4377228" cy="35086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AU" dirty="0" smtClean="0"/>
              <a:t>The Victorian Curriculum F-10 provides the basis for the design of teaching and learning programs.</a:t>
            </a:r>
          </a:p>
          <a:p>
            <a:pPr marL="342900" indent="-342900">
              <a:buFont typeface="Arial" panose="020B0604020202020204" pitchFamily="34" charset="0"/>
              <a:buChar char="•"/>
            </a:pPr>
            <a:r>
              <a:rPr lang="en-AU" sz="1800" dirty="0" smtClean="0"/>
              <a:t>Content descriptions identify what teachers are expected to teach and what students are expected to learn</a:t>
            </a:r>
          </a:p>
          <a:p>
            <a:pPr marL="342900" indent="-342900">
              <a:buFont typeface="Arial" panose="020B0604020202020204" pitchFamily="34" charset="0"/>
              <a:buChar char="•"/>
            </a:pPr>
            <a:r>
              <a:rPr lang="en-AU" sz="1800" dirty="0" smtClean="0"/>
              <a:t>Achievement standards describe what students are typically able to do and are the basis for assessment and reporting student achievement</a:t>
            </a:r>
            <a:endParaRPr lang="en-AU" sz="1800" dirty="0"/>
          </a:p>
        </p:txBody>
      </p:sp>
      <p:pic>
        <p:nvPicPr>
          <p:cNvPr id="11" name="Content Placeholder 10"/>
          <p:cNvPicPr>
            <a:picLocks noGrp="1"/>
          </p:cNvPicPr>
          <p:nvPr>
            <p:ph idx="1"/>
          </p:nvPr>
        </p:nvPicPr>
        <p:blipFill rotWithShape="1">
          <a:blip r:embed="rId3"/>
          <a:srcRect l="3157" t="15156" r="54133" b="16239"/>
          <a:stretch/>
        </p:blipFill>
        <p:spPr bwMode="auto">
          <a:xfrm>
            <a:off x="107504" y="1554832"/>
            <a:ext cx="3946863" cy="3962400"/>
          </a:xfrm>
          <a:prstGeom prst="rect">
            <a:avLst/>
          </a:prstGeom>
          <a:ln>
            <a:noFill/>
          </a:ln>
          <a:extLst>
            <a:ext uri="{53640926-AAD7-44D8-BBD7-CCE9431645EC}">
              <a14:shadowObscured xmlns:a14="http://schemas.microsoft.com/office/drawing/2010/main"/>
            </a:ext>
          </a:extLst>
        </p:spPr>
      </p:pic>
      <p:sp>
        <p:nvSpPr>
          <p:cNvPr id="5" name="Left Arrow 4"/>
          <p:cNvSpPr/>
          <p:nvPr/>
        </p:nvSpPr>
        <p:spPr bwMode="auto">
          <a:xfrm>
            <a:off x="3347865" y="4522186"/>
            <a:ext cx="1224136" cy="461519"/>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Verdan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640960" cy="864096"/>
          </a:xfrm>
        </p:spPr>
        <p:txBody>
          <a:bodyPr/>
          <a:lstStyle/>
          <a:p>
            <a:r>
              <a:rPr lang="en-AU" dirty="0" smtClean="0"/>
              <a:t>Respectful relationships in the Victorian Curriculum</a:t>
            </a:r>
            <a:endParaRPr lang="en-AU" dirty="0"/>
          </a:p>
        </p:txBody>
      </p:sp>
      <p:sp>
        <p:nvSpPr>
          <p:cNvPr id="3" name="Content Placeholder 2"/>
          <p:cNvSpPr>
            <a:spLocks noGrp="1"/>
          </p:cNvSpPr>
          <p:nvPr>
            <p:ph idx="1"/>
          </p:nvPr>
        </p:nvSpPr>
        <p:spPr>
          <a:xfrm>
            <a:off x="395536" y="1844824"/>
            <a:ext cx="8496944" cy="3602360"/>
          </a:xfrm>
        </p:spPr>
        <p:txBody>
          <a:bodyPr/>
          <a:lstStyle/>
          <a:p>
            <a:pPr marL="0" indent="0">
              <a:buNone/>
            </a:pPr>
            <a:r>
              <a:rPr lang="en-US" sz="2000" dirty="0" smtClean="0">
                <a:solidFill>
                  <a:schemeClr val="tx1"/>
                </a:solidFill>
              </a:rPr>
              <a:t>The development </a:t>
            </a:r>
            <a:r>
              <a:rPr lang="en-US" sz="2000" dirty="0">
                <a:solidFill>
                  <a:schemeClr val="tx1"/>
                </a:solidFill>
              </a:rPr>
              <a:t>of respectful relationships teaching </a:t>
            </a:r>
            <a:r>
              <a:rPr lang="en-US" sz="2000" dirty="0" smtClean="0">
                <a:solidFill>
                  <a:schemeClr val="tx1"/>
                </a:solidFill>
              </a:rPr>
              <a:t>and learning programs  in schools will draw upon:</a:t>
            </a:r>
          </a:p>
          <a:p>
            <a:pPr>
              <a:buFont typeface="Arial" panose="020B0604020202020204" pitchFamily="34" charset="0"/>
              <a:buChar char="•"/>
            </a:pPr>
            <a:r>
              <a:rPr lang="en-US" sz="2000" dirty="0" smtClean="0">
                <a:solidFill>
                  <a:schemeClr val="tx1"/>
                </a:solidFill>
              </a:rPr>
              <a:t>Health and Physical Education </a:t>
            </a:r>
          </a:p>
          <a:p>
            <a:pPr>
              <a:buFont typeface="Arial" panose="020B0604020202020204" pitchFamily="34" charset="0"/>
              <a:buChar char="•"/>
            </a:pPr>
            <a:r>
              <a:rPr lang="en-US" sz="2000" dirty="0" smtClean="0">
                <a:solidFill>
                  <a:schemeClr val="tx1"/>
                </a:solidFill>
              </a:rPr>
              <a:t>Personal and Social Capability.</a:t>
            </a:r>
          </a:p>
          <a:p>
            <a:pPr lvl="1">
              <a:buFont typeface="Arial" panose="020B0604020202020204" pitchFamily="34" charset="0"/>
              <a:buChar char="•"/>
            </a:pPr>
            <a:r>
              <a:rPr lang="en-US" sz="1600" b="0" dirty="0" smtClean="0">
                <a:solidFill>
                  <a:schemeClr val="tx1"/>
                </a:solidFill>
              </a:rPr>
              <a:t>The two curricula are complementary</a:t>
            </a:r>
          </a:p>
          <a:p>
            <a:pPr lvl="1">
              <a:buFont typeface="Arial" panose="020B0604020202020204" pitchFamily="34" charset="0"/>
              <a:buChar char="•"/>
            </a:pPr>
            <a:r>
              <a:rPr lang="en-US" sz="1600" b="0" dirty="0" smtClean="0">
                <a:solidFill>
                  <a:schemeClr val="tx1"/>
                </a:solidFill>
              </a:rPr>
              <a:t>The Personal and Social Capability (P&amp;SC) involves learning </a:t>
            </a:r>
            <a:r>
              <a:rPr lang="en-US" sz="1600" b="0" dirty="0">
                <a:solidFill>
                  <a:schemeClr val="tx1"/>
                </a:solidFill>
              </a:rPr>
              <a:t>to </a:t>
            </a:r>
            <a:r>
              <a:rPr lang="en-US" sz="1600" b="0" dirty="0" err="1">
                <a:solidFill>
                  <a:schemeClr val="tx1"/>
                </a:solidFill>
              </a:rPr>
              <a:t>recognise</a:t>
            </a:r>
            <a:r>
              <a:rPr lang="en-US" sz="1600" b="0" dirty="0">
                <a:solidFill>
                  <a:schemeClr val="tx1"/>
                </a:solidFill>
              </a:rPr>
              <a:t> and regulate emotions, develop empathy for others and understand relationships, establish and build a framework for positive relationships, work effectively in teams and develop leadership </a:t>
            </a:r>
            <a:r>
              <a:rPr lang="en-US" sz="1600" b="0" dirty="0" smtClean="0">
                <a:solidFill>
                  <a:schemeClr val="tx1"/>
                </a:solidFill>
              </a:rPr>
              <a:t>skills</a:t>
            </a:r>
          </a:p>
          <a:p>
            <a:pPr lvl="1">
              <a:buFont typeface="Arial" panose="020B0604020202020204" pitchFamily="34" charset="0"/>
              <a:buChar char="•"/>
            </a:pPr>
            <a:r>
              <a:rPr lang="en-US" sz="1600" b="0" dirty="0" smtClean="0">
                <a:solidFill>
                  <a:schemeClr val="tx1"/>
                </a:solidFill>
              </a:rPr>
              <a:t>HPE enables </a:t>
            </a:r>
            <a:r>
              <a:rPr lang="en-US" sz="1600" b="0" dirty="0">
                <a:solidFill>
                  <a:schemeClr val="tx1"/>
                </a:solidFill>
              </a:rPr>
              <a:t>students to </a:t>
            </a:r>
            <a:r>
              <a:rPr lang="en-US" sz="1600" b="0" dirty="0" err="1" smtClean="0">
                <a:solidFill>
                  <a:schemeClr val="tx1"/>
                </a:solidFill>
              </a:rPr>
              <a:t>recognise</a:t>
            </a:r>
            <a:r>
              <a:rPr lang="en-US" sz="1600" b="0" dirty="0" smtClean="0">
                <a:solidFill>
                  <a:schemeClr val="tx1"/>
                </a:solidFill>
              </a:rPr>
              <a:t> </a:t>
            </a:r>
            <a:r>
              <a:rPr lang="en-US" sz="1600" b="0" dirty="0">
                <a:solidFill>
                  <a:schemeClr val="tx1"/>
                </a:solidFill>
              </a:rPr>
              <a:t>personal qualities, </a:t>
            </a:r>
            <a:r>
              <a:rPr lang="en-US" sz="1600" b="0" dirty="0" smtClean="0">
                <a:solidFill>
                  <a:schemeClr val="tx1"/>
                </a:solidFill>
              </a:rPr>
              <a:t>understand identity </a:t>
            </a:r>
            <a:r>
              <a:rPr lang="en-US" sz="1600" b="0" dirty="0">
                <a:solidFill>
                  <a:schemeClr val="tx1"/>
                </a:solidFill>
              </a:rPr>
              <a:t>and </a:t>
            </a:r>
            <a:r>
              <a:rPr lang="en-US" sz="1600" b="0" dirty="0" smtClean="0">
                <a:solidFill>
                  <a:schemeClr val="tx1"/>
                </a:solidFill>
              </a:rPr>
              <a:t>strategies for respectful relationships</a:t>
            </a:r>
          </a:p>
          <a:p>
            <a:pPr marL="0" indent="0">
              <a:buNone/>
            </a:pPr>
            <a:endParaRPr lang="en-US" sz="2000" dirty="0" smtClean="0">
              <a:solidFill>
                <a:schemeClr val="tx1"/>
              </a:solidFill>
            </a:endParaRPr>
          </a:p>
          <a:p>
            <a:pPr marL="0" indent="0">
              <a:buNone/>
            </a:pPr>
            <a:r>
              <a:rPr lang="en-US" sz="2000" dirty="0" smtClean="0">
                <a:solidFill>
                  <a:schemeClr val="tx1"/>
                </a:solidFill>
              </a:rPr>
              <a:t>Together </a:t>
            </a:r>
            <a:r>
              <a:rPr lang="en-US" sz="2000" dirty="0">
                <a:solidFill>
                  <a:schemeClr val="tx1"/>
                </a:solidFill>
              </a:rPr>
              <a:t>HPE and P&amp;SC develops </a:t>
            </a:r>
            <a:r>
              <a:rPr lang="en-US" sz="2000" dirty="0" smtClean="0">
                <a:solidFill>
                  <a:schemeClr val="tx1"/>
                </a:solidFill>
              </a:rPr>
              <a:t>knowledge </a:t>
            </a:r>
            <a:r>
              <a:rPr lang="en-US" sz="2000" dirty="0">
                <a:solidFill>
                  <a:schemeClr val="tx1"/>
                </a:solidFill>
              </a:rPr>
              <a:t>and skills to promote respectful relationships </a:t>
            </a:r>
            <a:r>
              <a:rPr lang="en-US" sz="2000" dirty="0" smtClean="0">
                <a:solidFill>
                  <a:schemeClr val="tx1"/>
                </a:solidFill>
              </a:rPr>
              <a:t>that are safe and equitable.</a:t>
            </a:r>
            <a:endParaRPr lang="en-AU" sz="2000" dirty="0">
              <a:solidFill>
                <a:schemeClr val="tx1"/>
              </a:solidFill>
            </a:endParaRPr>
          </a:p>
        </p:txBody>
      </p:sp>
    </p:spTree>
    <p:extLst>
      <p:ext uri="{BB962C8B-B14F-4D97-AF65-F5344CB8AC3E}">
        <p14:creationId xmlns:p14="http://schemas.microsoft.com/office/powerpoint/2010/main" val="3469767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9600"/>
            <a:ext cx="8784976" cy="1143000"/>
          </a:xfrm>
        </p:spPr>
        <p:txBody>
          <a:bodyPr/>
          <a:lstStyle/>
          <a:p>
            <a:r>
              <a:rPr lang="en-AU" dirty="0" smtClean="0"/>
              <a:t>Health and Physical Education 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3280445"/>
              </p:ext>
            </p:extLst>
          </p:nvPr>
        </p:nvGraphicFramePr>
        <p:xfrm>
          <a:off x="611560" y="2386500"/>
          <a:ext cx="7414593" cy="1955800"/>
        </p:xfrm>
        <a:graphic>
          <a:graphicData uri="http://schemas.openxmlformats.org/drawingml/2006/table">
            <a:tbl>
              <a:tblPr firstRow="1" bandRow="1">
                <a:tableStyleId>{5C22544A-7EE6-4342-B048-85BDC9FD1C3A}</a:tableStyleId>
              </a:tblPr>
              <a:tblGrid>
                <a:gridCol w="1437928"/>
                <a:gridCol w="3168352"/>
                <a:gridCol w="2808313"/>
              </a:tblGrid>
              <a:tr h="370840">
                <a:tc>
                  <a:txBody>
                    <a:bodyPr/>
                    <a:lstStyle/>
                    <a:p>
                      <a:pPr algn="l"/>
                      <a:r>
                        <a:rPr lang="en-AU" sz="1600" b="0" i="0" kern="1200" dirty="0" smtClean="0">
                          <a:solidFill>
                            <a:schemeClr val="lt1"/>
                          </a:solidFill>
                          <a:effectLst/>
                          <a:latin typeface="+mn-lt"/>
                          <a:ea typeface="+mn-ea"/>
                          <a:cs typeface="+mn-cs"/>
                        </a:rPr>
                        <a:t>Strands</a:t>
                      </a:r>
                      <a:endParaRPr lang="en-AU" sz="1600" b="0" dirty="0"/>
                    </a:p>
                  </a:txBody>
                  <a:tcPr/>
                </a:tc>
                <a:tc>
                  <a:txBody>
                    <a:bodyPr/>
                    <a:lstStyle/>
                    <a:p>
                      <a:pPr algn="l" fontAlgn="t"/>
                      <a:r>
                        <a:rPr lang="en-US" b="0" dirty="0" smtClean="0">
                          <a:effectLst/>
                        </a:rPr>
                        <a:t>Personal, Social and Community Health</a:t>
                      </a:r>
                      <a:endParaRPr lang="en-US" b="0" dirty="0">
                        <a:effectLst/>
                      </a:endParaRPr>
                    </a:p>
                  </a:txBody>
                  <a:tcPr marL="60960" marR="60960" marT="60960" marB="60960"/>
                </a:tc>
                <a:tc>
                  <a:txBody>
                    <a:bodyPr/>
                    <a:lstStyle/>
                    <a:p>
                      <a:pPr algn="l"/>
                      <a:r>
                        <a:rPr lang="en-AU" sz="1800" b="0" i="0" kern="1200" dirty="0" smtClean="0">
                          <a:solidFill>
                            <a:schemeClr val="lt1"/>
                          </a:solidFill>
                          <a:effectLst/>
                          <a:latin typeface="+mn-lt"/>
                          <a:ea typeface="+mn-ea"/>
                          <a:cs typeface="+mn-cs"/>
                        </a:rPr>
                        <a:t>Movement and Physical Activity</a:t>
                      </a:r>
                      <a:endParaRPr lang="en-AU" sz="1600" b="0" dirty="0"/>
                    </a:p>
                  </a:txBody>
                  <a:tcPr/>
                </a:tc>
              </a:tr>
              <a:tr h="370840">
                <a:tc>
                  <a:txBody>
                    <a:bodyPr/>
                    <a:lstStyle/>
                    <a:p>
                      <a:pPr algn="l"/>
                      <a:r>
                        <a:rPr lang="en-AU" sz="1200" b="0" i="0" kern="1200" dirty="0" smtClean="0">
                          <a:solidFill>
                            <a:schemeClr val="dk1"/>
                          </a:solidFill>
                          <a:effectLst/>
                          <a:latin typeface="+mn-lt"/>
                          <a:ea typeface="+mn-ea"/>
                          <a:cs typeface="+mn-cs"/>
                        </a:rPr>
                        <a:t>Sub-strands</a:t>
                      </a:r>
                      <a:endParaRPr lang="en-AU" sz="1200" b="0" i="0" kern="1200" dirty="0">
                        <a:solidFill>
                          <a:schemeClr val="dk1"/>
                        </a:solidFill>
                        <a:effectLst/>
                        <a:latin typeface="+mn-lt"/>
                        <a:ea typeface="+mn-ea"/>
                        <a:cs typeface="+mn-cs"/>
                      </a:endParaRPr>
                    </a:p>
                  </a:txBody>
                  <a:tcPr/>
                </a:tc>
                <a:tc>
                  <a:txBody>
                    <a:bodyPr/>
                    <a:lstStyle/>
                    <a:p>
                      <a:pPr algn="l"/>
                      <a:r>
                        <a:rPr lang="en-US" sz="1200" b="1" i="0" kern="1200" dirty="0" smtClean="0">
                          <a:solidFill>
                            <a:srgbClr val="FF0000"/>
                          </a:solidFill>
                          <a:effectLst/>
                          <a:latin typeface="+mn-lt"/>
                          <a:ea typeface="+mn-ea"/>
                          <a:cs typeface="+mn-cs"/>
                        </a:rPr>
                        <a:t>Being healthy, safe and active</a:t>
                      </a:r>
                      <a:endParaRPr lang="en-AU" sz="1200" b="1" dirty="0">
                        <a:solidFill>
                          <a:srgbClr val="FF0000"/>
                        </a:solidFill>
                      </a:endParaRPr>
                    </a:p>
                  </a:txBody>
                  <a:tcPr/>
                </a:tc>
                <a:tc>
                  <a:txBody>
                    <a:bodyPr/>
                    <a:lstStyle/>
                    <a:p>
                      <a:pPr algn="l"/>
                      <a:r>
                        <a:rPr lang="en-AU" sz="1200" b="0" i="0" kern="1200" dirty="0" smtClean="0">
                          <a:solidFill>
                            <a:schemeClr val="dk1"/>
                          </a:solidFill>
                          <a:effectLst/>
                          <a:latin typeface="+mn-lt"/>
                          <a:ea typeface="+mn-ea"/>
                          <a:cs typeface="+mn-cs"/>
                        </a:rPr>
                        <a:t>Moving the body</a:t>
                      </a:r>
                      <a:endParaRPr lang="en-AU" sz="1200" b="0" dirty="0"/>
                    </a:p>
                  </a:txBody>
                  <a:tcPr/>
                </a:tc>
              </a:tr>
              <a:tr h="370840">
                <a:tc>
                  <a:txBody>
                    <a:bodyPr/>
                    <a:lstStyle/>
                    <a:p>
                      <a:pPr algn="l"/>
                      <a:endParaRPr lang="en-AU" sz="1600" b="0" dirty="0"/>
                    </a:p>
                  </a:txBody>
                  <a:tcPr/>
                </a:tc>
                <a:tc>
                  <a:txBody>
                    <a:bodyPr/>
                    <a:lstStyle/>
                    <a:p>
                      <a:pPr algn="l"/>
                      <a:r>
                        <a:rPr lang="en-US" sz="1200" b="1" i="0" kern="1200" dirty="0" smtClean="0">
                          <a:solidFill>
                            <a:srgbClr val="FF0000"/>
                          </a:solidFill>
                          <a:effectLst/>
                          <a:latin typeface="+mn-lt"/>
                          <a:ea typeface="+mn-ea"/>
                          <a:cs typeface="+mn-cs"/>
                        </a:rPr>
                        <a:t>Communicating and interacting for health and wellbeing</a:t>
                      </a:r>
                      <a:endParaRPr lang="en-AU" sz="1200" b="1" dirty="0">
                        <a:solidFill>
                          <a:srgbClr val="FF0000"/>
                        </a:solidFill>
                      </a:endParaRPr>
                    </a:p>
                  </a:txBody>
                  <a:tcPr/>
                </a:tc>
                <a:tc>
                  <a:txBody>
                    <a:bodyPr/>
                    <a:lstStyle/>
                    <a:p>
                      <a:pPr algn="l"/>
                      <a:r>
                        <a:rPr lang="en-AU" sz="1200" b="0" i="0" kern="1200" dirty="0" smtClean="0">
                          <a:solidFill>
                            <a:schemeClr val="dk1"/>
                          </a:solidFill>
                          <a:effectLst/>
                          <a:latin typeface="+mn-lt"/>
                          <a:ea typeface="+mn-ea"/>
                          <a:cs typeface="+mn-cs"/>
                        </a:rPr>
                        <a:t>Understanding movement</a:t>
                      </a:r>
                      <a:endParaRPr lang="en-AU" sz="1200" b="0" dirty="0"/>
                    </a:p>
                  </a:txBody>
                  <a:tcPr/>
                </a:tc>
              </a:tr>
              <a:tr h="370840">
                <a:tc>
                  <a:txBody>
                    <a:bodyPr/>
                    <a:lstStyle/>
                    <a:p>
                      <a:pPr algn="l"/>
                      <a:endParaRPr lang="en-AU" sz="1600" b="0" dirty="0"/>
                    </a:p>
                  </a:txBody>
                  <a:tcPr/>
                </a:tc>
                <a:tc>
                  <a:txBody>
                    <a:bodyPr/>
                    <a:lstStyle/>
                    <a:p>
                      <a:pPr algn="l"/>
                      <a:r>
                        <a:rPr lang="en-US" sz="1200" b="0" i="0" kern="1200" dirty="0" smtClean="0">
                          <a:solidFill>
                            <a:schemeClr val="tx1"/>
                          </a:solidFill>
                          <a:effectLst/>
                          <a:latin typeface="+mn-lt"/>
                          <a:ea typeface="+mn-ea"/>
                          <a:cs typeface="+mn-cs"/>
                        </a:rPr>
                        <a:t>Contributing to healthy and active communities</a:t>
                      </a:r>
                      <a:endParaRPr lang="en-AU" sz="1200" b="0" dirty="0">
                        <a:solidFill>
                          <a:schemeClr val="tx1"/>
                        </a:solidFill>
                      </a:endParaRPr>
                    </a:p>
                  </a:txBody>
                  <a:tcPr/>
                </a:tc>
                <a:tc>
                  <a:txBody>
                    <a:bodyPr/>
                    <a:lstStyle/>
                    <a:p>
                      <a:pPr algn="l"/>
                      <a:r>
                        <a:rPr lang="en-AU" sz="1200" b="0" i="0" kern="1200" dirty="0" smtClean="0">
                          <a:solidFill>
                            <a:schemeClr val="dk1"/>
                          </a:solidFill>
                          <a:effectLst/>
                          <a:latin typeface="+mn-lt"/>
                          <a:ea typeface="+mn-ea"/>
                          <a:cs typeface="+mn-cs"/>
                        </a:rPr>
                        <a:t>Learning through movement</a:t>
                      </a:r>
                      <a:endParaRPr lang="en-AU" sz="1200" b="0" dirty="0"/>
                    </a:p>
                  </a:txBody>
                  <a:tcPr/>
                </a:tc>
              </a:tr>
            </a:tbl>
          </a:graphicData>
        </a:graphic>
      </p:graphicFrame>
      <p:sp>
        <p:nvSpPr>
          <p:cNvPr id="5" name="TextBox 4"/>
          <p:cNvSpPr txBox="1"/>
          <p:nvPr/>
        </p:nvSpPr>
        <p:spPr>
          <a:xfrm>
            <a:off x="611560" y="4365104"/>
            <a:ext cx="8136904" cy="1077218"/>
          </a:xfrm>
          <a:prstGeom prst="rect">
            <a:avLst/>
          </a:prstGeom>
          <a:noFill/>
        </p:spPr>
        <p:txBody>
          <a:bodyPr wrap="square" rtlCol="0">
            <a:spAutoFit/>
          </a:bodyPr>
          <a:lstStyle/>
          <a:p>
            <a:r>
              <a:rPr lang="en-US" sz="1600" b="1" dirty="0">
                <a:latin typeface="+mn-lt"/>
              </a:rPr>
              <a:t>Achievement </a:t>
            </a:r>
            <a:r>
              <a:rPr lang="en-US" sz="1600" b="1" dirty="0" smtClean="0">
                <a:latin typeface="+mn-lt"/>
              </a:rPr>
              <a:t>standards</a:t>
            </a:r>
          </a:p>
          <a:p>
            <a:endParaRPr lang="en-US" sz="1600" dirty="0">
              <a:latin typeface="+mn-lt"/>
            </a:endParaRPr>
          </a:p>
          <a:p>
            <a:pPr marL="285750" indent="-285750">
              <a:buFont typeface="Arial" panose="020B0604020202020204" pitchFamily="34" charset="0"/>
              <a:buChar char="•"/>
            </a:pPr>
            <a:r>
              <a:rPr lang="en-US" sz="1600" dirty="0" smtClean="0">
                <a:latin typeface="+mn-lt"/>
              </a:rPr>
              <a:t>The </a:t>
            </a:r>
            <a:r>
              <a:rPr lang="en-US" sz="1600" dirty="0">
                <a:latin typeface="+mn-lt"/>
              </a:rPr>
              <a:t>first achievement standard at Foundation and then at Levels 2, 4, 6, 8 and 10. </a:t>
            </a:r>
            <a:endParaRPr lang="en-US" sz="1600" dirty="0" smtClean="0">
              <a:latin typeface="+mn-lt"/>
            </a:endParaRPr>
          </a:p>
          <a:p>
            <a:pPr marL="285750" indent="-285750">
              <a:buFont typeface="Arial" panose="020B0604020202020204" pitchFamily="34" charset="0"/>
              <a:buChar char="•"/>
            </a:pPr>
            <a:r>
              <a:rPr lang="en-US" sz="1600" dirty="0" smtClean="0">
                <a:latin typeface="+mn-lt"/>
              </a:rPr>
              <a:t>A </a:t>
            </a:r>
            <a:r>
              <a:rPr lang="en-US" sz="1600" dirty="0">
                <a:latin typeface="+mn-lt"/>
              </a:rPr>
              <a:t>curriculum for students with disabilities is provided in this learning area.</a:t>
            </a:r>
            <a:endParaRPr lang="en-AU" dirty="0"/>
          </a:p>
        </p:txBody>
      </p:sp>
      <p:sp>
        <p:nvSpPr>
          <p:cNvPr id="6" name="TextBox 5"/>
          <p:cNvSpPr txBox="1"/>
          <p:nvPr/>
        </p:nvSpPr>
        <p:spPr>
          <a:xfrm>
            <a:off x="611560" y="1867249"/>
            <a:ext cx="7848872" cy="338554"/>
          </a:xfrm>
          <a:prstGeom prst="rect">
            <a:avLst/>
          </a:prstGeom>
          <a:noFill/>
        </p:spPr>
        <p:txBody>
          <a:bodyPr wrap="square" rtlCol="0">
            <a:spAutoFit/>
          </a:bodyPr>
          <a:lstStyle/>
          <a:p>
            <a:r>
              <a:rPr lang="en-AU" sz="1600" b="1" dirty="0" smtClean="0">
                <a:latin typeface="+mn-lt"/>
              </a:rPr>
              <a:t>Strands and sub-strands</a:t>
            </a:r>
            <a:endParaRPr lang="en-AU" sz="1600" b="1" dirty="0">
              <a:latin typeface="+mn-lt"/>
            </a:endParaRPr>
          </a:p>
        </p:txBody>
      </p:sp>
    </p:spTree>
    <p:extLst>
      <p:ext uri="{BB962C8B-B14F-4D97-AF65-F5344CB8AC3E}">
        <p14:creationId xmlns:p14="http://schemas.microsoft.com/office/powerpoint/2010/main" val="1677496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7772400" cy="1019200"/>
          </a:xfrm>
        </p:spPr>
        <p:txBody>
          <a:bodyPr/>
          <a:lstStyle/>
          <a:p>
            <a:r>
              <a:rPr lang="en-US" altLang="en-US" sz="4000" dirty="0" smtClean="0">
                <a:cs typeface="Arial" charset="0"/>
              </a:rPr>
              <a:t>HPE Structure - Focus </a:t>
            </a:r>
            <a:r>
              <a:rPr lang="en-US" altLang="en-US" sz="4000" dirty="0">
                <a:cs typeface="Arial" charset="0"/>
              </a:rPr>
              <a:t>a</a:t>
            </a:r>
            <a:r>
              <a:rPr lang="en-US" altLang="en-US" sz="4000" dirty="0" smtClean="0">
                <a:cs typeface="Arial" charset="0"/>
              </a:rPr>
              <a:t>reas</a:t>
            </a:r>
            <a:endParaRPr lang="en-US" altLang="en-US" sz="4000" b="0" dirty="0" smtClean="0">
              <a:cs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5683454"/>
              </p:ext>
            </p:extLst>
          </p:nvPr>
        </p:nvGraphicFramePr>
        <p:xfrm>
          <a:off x="493204" y="2636912"/>
          <a:ext cx="8229600" cy="3344210"/>
        </p:xfrm>
        <a:graphic>
          <a:graphicData uri="http://schemas.openxmlformats.org/drawingml/2006/table">
            <a:tbl>
              <a:tblPr bandRow="1">
                <a:tableStyleId>{5C22544A-7EE6-4342-B048-85BDC9FD1C3A}</a:tableStyleId>
              </a:tblPr>
              <a:tblGrid>
                <a:gridCol w="4103687"/>
                <a:gridCol w="4125913"/>
              </a:tblGrid>
              <a:tr h="528638">
                <a:tc>
                  <a:txBody>
                    <a:bodyPr/>
                    <a:lstStyle/>
                    <a:p>
                      <a:r>
                        <a:rPr lang="en-US" sz="2000" dirty="0" smtClean="0">
                          <a:solidFill>
                            <a:schemeClr val="tx1"/>
                          </a:solidFill>
                        </a:rPr>
                        <a:t>Alcohol and other drugs</a:t>
                      </a:r>
                      <a:endParaRPr lang="en-US" sz="2000" b="0" dirty="0">
                        <a:solidFill>
                          <a:schemeClr val="tx1"/>
                        </a:solidFill>
                      </a:endParaRPr>
                    </a:p>
                  </a:txBody>
                  <a:tcPr marT="45710" marB="45710"/>
                </a:tc>
                <a:tc>
                  <a:txBody>
                    <a:bodyPr/>
                    <a:lstStyle/>
                    <a:p>
                      <a:r>
                        <a:rPr lang="en-US" sz="2000" dirty="0" smtClean="0"/>
                        <a:t>Active play and minor games</a:t>
                      </a:r>
                      <a:endParaRPr lang="en-US" sz="2000" b="0" dirty="0" smtClean="0">
                        <a:solidFill>
                          <a:schemeClr val="tx1">
                            <a:lumMod val="50000"/>
                            <a:lumOff val="50000"/>
                          </a:schemeClr>
                        </a:solidFill>
                      </a:endParaRPr>
                    </a:p>
                  </a:txBody>
                  <a:tcPr marT="45710" marB="45710"/>
                </a:tc>
              </a:tr>
              <a:tr h="528638">
                <a:tc>
                  <a:txBody>
                    <a:bodyPr/>
                    <a:lstStyle/>
                    <a:p>
                      <a:r>
                        <a:rPr lang="en-US" sz="2000" dirty="0" smtClean="0"/>
                        <a:t>Food and nutrition</a:t>
                      </a:r>
                      <a:endParaRPr lang="en-US" sz="2000" dirty="0">
                        <a:solidFill>
                          <a:schemeClr val="tx1">
                            <a:lumMod val="50000"/>
                            <a:lumOff val="50000"/>
                          </a:schemeClr>
                        </a:solidFill>
                      </a:endParaRPr>
                    </a:p>
                  </a:txBody>
                  <a:tcPr marT="45710" marB="45710"/>
                </a:tc>
                <a:tc>
                  <a:txBody>
                    <a:bodyPr/>
                    <a:lstStyle/>
                    <a:p>
                      <a:r>
                        <a:rPr lang="en-US" sz="2000" dirty="0" smtClean="0"/>
                        <a:t>Challenge and adventure activities</a:t>
                      </a:r>
                      <a:endParaRPr lang="en-US" sz="2000" dirty="0">
                        <a:solidFill>
                          <a:schemeClr val="tx1">
                            <a:lumMod val="50000"/>
                            <a:lumOff val="50000"/>
                          </a:schemeClr>
                        </a:solidFill>
                      </a:endParaRPr>
                    </a:p>
                  </a:txBody>
                  <a:tcPr marT="45710" marB="45710"/>
                </a:tc>
              </a:tr>
              <a:tr h="528638">
                <a:tc>
                  <a:txBody>
                    <a:bodyPr/>
                    <a:lstStyle/>
                    <a:p>
                      <a:r>
                        <a:rPr lang="en-US" sz="2000" dirty="0" smtClean="0"/>
                        <a:t>Health</a:t>
                      </a:r>
                      <a:r>
                        <a:rPr lang="en-US" sz="2000" baseline="0" dirty="0" smtClean="0"/>
                        <a:t> benefits of physical activity</a:t>
                      </a:r>
                      <a:endParaRPr lang="en-US" sz="2000" dirty="0">
                        <a:solidFill>
                          <a:schemeClr val="tx1">
                            <a:lumMod val="50000"/>
                            <a:lumOff val="50000"/>
                          </a:schemeClr>
                        </a:solidFill>
                      </a:endParaRPr>
                    </a:p>
                  </a:txBody>
                  <a:tcPr marT="45710" marB="45710"/>
                </a:tc>
                <a:tc>
                  <a:txBody>
                    <a:bodyPr/>
                    <a:lstStyle/>
                    <a:p>
                      <a:r>
                        <a:rPr lang="en-US" sz="2000" dirty="0" smtClean="0"/>
                        <a:t>Fundamental movement skills</a:t>
                      </a:r>
                      <a:endParaRPr lang="en-US" sz="2000" dirty="0">
                        <a:solidFill>
                          <a:schemeClr val="tx1">
                            <a:lumMod val="50000"/>
                            <a:lumOff val="50000"/>
                          </a:schemeClr>
                        </a:solidFill>
                      </a:endParaRPr>
                    </a:p>
                  </a:txBody>
                  <a:tcPr marT="45710" marB="45710"/>
                </a:tc>
              </a:tr>
              <a:tr h="528638">
                <a:tc>
                  <a:txBody>
                    <a:bodyPr/>
                    <a:lstStyle/>
                    <a:p>
                      <a:r>
                        <a:rPr lang="en-US" sz="2000" dirty="0" smtClean="0">
                          <a:solidFill>
                            <a:schemeClr val="tx1"/>
                          </a:solidFill>
                        </a:rPr>
                        <a:t>Mental health and wellbeing</a:t>
                      </a:r>
                      <a:endParaRPr lang="en-US" sz="2000" dirty="0">
                        <a:solidFill>
                          <a:schemeClr val="tx1"/>
                        </a:solidFill>
                      </a:endParaRPr>
                    </a:p>
                  </a:txBody>
                  <a:tcPr marT="45710" marB="45710"/>
                </a:tc>
                <a:tc>
                  <a:txBody>
                    <a:bodyPr/>
                    <a:lstStyle/>
                    <a:p>
                      <a:r>
                        <a:rPr lang="en-US" sz="2000" dirty="0" smtClean="0"/>
                        <a:t>Games and</a:t>
                      </a:r>
                      <a:r>
                        <a:rPr lang="en-US" sz="2000" baseline="0" dirty="0" smtClean="0"/>
                        <a:t> sports</a:t>
                      </a:r>
                      <a:endParaRPr lang="en-US" sz="2000" dirty="0">
                        <a:solidFill>
                          <a:schemeClr val="tx1">
                            <a:lumMod val="50000"/>
                            <a:lumOff val="50000"/>
                          </a:schemeClr>
                        </a:solidFill>
                      </a:endParaRPr>
                    </a:p>
                  </a:txBody>
                  <a:tcPr marT="45710" marB="45710"/>
                </a:tc>
              </a:tr>
              <a:tr h="528638">
                <a:tc>
                  <a:txBody>
                    <a:bodyPr/>
                    <a:lstStyle/>
                    <a:p>
                      <a:r>
                        <a:rPr lang="en-US" sz="2000" dirty="0" smtClean="0">
                          <a:solidFill>
                            <a:srgbClr val="FF0000"/>
                          </a:solidFill>
                        </a:rPr>
                        <a:t>Relationships and sexuality</a:t>
                      </a:r>
                      <a:endParaRPr lang="en-US" sz="2000" dirty="0">
                        <a:solidFill>
                          <a:srgbClr val="FF0000"/>
                        </a:solidFill>
                      </a:endParaRPr>
                    </a:p>
                  </a:txBody>
                  <a:tcPr marT="45710" marB="45710"/>
                </a:tc>
                <a:tc>
                  <a:txBody>
                    <a:bodyPr/>
                    <a:lstStyle/>
                    <a:p>
                      <a:r>
                        <a:rPr lang="en-US" sz="2000" dirty="0" smtClean="0"/>
                        <a:t>Lifelong physical activities</a:t>
                      </a:r>
                      <a:endParaRPr lang="en-US" sz="2000" dirty="0">
                        <a:solidFill>
                          <a:schemeClr val="tx1">
                            <a:lumMod val="50000"/>
                            <a:lumOff val="50000"/>
                          </a:schemeClr>
                        </a:solidFill>
                      </a:endParaRPr>
                    </a:p>
                  </a:txBody>
                  <a:tcPr marT="45710" marB="45710"/>
                </a:tc>
              </a:tr>
              <a:tr h="528638">
                <a:tc>
                  <a:txBody>
                    <a:bodyPr/>
                    <a:lstStyle/>
                    <a:p>
                      <a:r>
                        <a:rPr lang="en-US" sz="2000" dirty="0" smtClean="0">
                          <a:solidFill>
                            <a:srgbClr val="FF0000"/>
                          </a:solidFill>
                        </a:rPr>
                        <a:t>Safety</a:t>
                      </a:r>
                      <a:endParaRPr lang="en-US" sz="2000" dirty="0">
                        <a:solidFill>
                          <a:srgbClr val="FF0000"/>
                        </a:solidFill>
                      </a:endParaRPr>
                    </a:p>
                  </a:txBody>
                  <a:tcPr marT="45710" marB="45710"/>
                </a:tc>
                <a:tc>
                  <a:txBody>
                    <a:bodyPr/>
                    <a:lstStyle/>
                    <a:p>
                      <a:r>
                        <a:rPr lang="en-US" sz="2000" dirty="0" smtClean="0"/>
                        <a:t>Rhythmic</a:t>
                      </a:r>
                      <a:r>
                        <a:rPr lang="en-US" sz="2000" baseline="0" dirty="0" smtClean="0"/>
                        <a:t> and expressive movement</a:t>
                      </a:r>
                      <a:endParaRPr lang="en-US" sz="2000" dirty="0">
                        <a:solidFill>
                          <a:schemeClr val="tx1">
                            <a:lumMod val="50000"/>
                            <a:lumOff val="50000"/>
                          </a:schemeClr>
                        </a:solidFill>
                      </a:endParaRPr>
                    </a:p>
                  </a:txBody>
                  <a:tcPr marT="45710" marB="45710"/>
                </a:tc>
              </a:tr>
            </a:tbl>
          </a:graphicData>
        </a:graphic>
      </p:graphicFrame>
      <p:sp>
        <p:nvSpPr>
          <p:cNvPr id="2" name="Rectangle 1"/>
          <p:cNvSpPr/>
          <p:nvPr/>
        </p:nvSpPr>
        <p:spPr>
          <a:xfrm>
            <a:off x="323528" y="1508391"/>
            <a:ext cx="8568952" cy="1015663"/>
          </a:xfrm>
          <a:prstGeom prst="rect">
            <a:avLst/>
          </a:prstGeom>
        </p:spPr>
        <p:txBody>
          <a:bodyPr wrap="square">
            <a:spAutoFit/>
          </a:bodyPr>
          <a:lstStyle/>
          <a:p>
            <a:pPr algn="ctr"/>
            <a:r>
              <a:rPr lang="en-US" sz="2000" dirty="0"/>
              <a:t>The focus areas provide the context through which the </a:t>
            </a:r>
            <a:endParaRPr lang="en-US" sz="2000" dirty="0" smtClean="0"/>
          </a:p>
          <a:p>
            <a:pPr algn="ctr"/>
            <a:r>
              <a:rPr lang="en-US" sz="2000" dirty="0" smtClean="0"/>
              <a:t>Content </a:t>
            </a:r>
            <a:r>
              <a:rPr lang="en-US" sz="2000" dirty="0"/>
              <a:t>Descriptors and Achievement Standards </a:t>
            </a:r>
            <a:endParaRPr lang="en-US" sz="2000" dirty="0" smtClean="0"/>
          </a:p>
          <a:p>
            <a:pPr algn="ctr"/>
            <a:r>
              <a:rPr lang="en-US" sz="2000" dirty="0" smtClean="0"/>
              <a:t>are </a:t>
            </a:r>
            <a:r>
              <a:rPr lang="en-US" sz="2000" dirty="0"/>
              <a:t>taught and </a:t>
            </a:r>
            <a:r>
              <a:rPr lang="en-US" sz="2000" dirty="0" smtClean="0"/>
              <a:t>assessed</a:t>
            </a:r>
            <a:endParaRPr lang="en-AU" sz="2000" dirty="0"/>
          </a:p>
        </p:txBody>
      </p:sp>
    </p:spTree>
    <p:extLst>
      <p:ext uri="{BB962C8B-B14F-4D97-AF65-F5344CB8AC3E}">
        <p14:creationId xmlns:p14="http://schemas.microsoft.com/office/powerpoint/2010/main" val="39723748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Continuum of learning</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9764649"/>
              </p:ext>
            </p:extLst>
          </p:nvPr>
        </p:nvGraphicFramePr>
        <p:xfrm>
          <a:off x="179512" y="1981200"/>
          <a:ext cx="8784976"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666881581"/>
              </p:ext>
            </p:extLst>
          </p:nvPr>
        </p:nvGraphicFramePr>
        <p:xfrm>
          <a:off x="395536" y="1556792"/>
          <a:ext cx="8208912" cy="12241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467544" y="5517232"/>
            <a:ext cx="6192688" cy="369332"/>
          </a:xfrm>
          <a:prstGeom prst="rect">
            <a:avLst/>
          </a:prstGeom>
          <a:noFill/>
        </p:spPr>
        <p:txBody>
          <a:bodyPr wrap="square" rtlCol="0">
            <a:spAutoFit/>
          </a:bodyPr>
          <a:lstStyle/>
          <a:p>
            <a:r>
              <a:rPr lang="en-AU" sz="1800" dirty="0" smtClean="0"/>
              <a:t>Health and Physical Education content descriptions</a:t>
            </a:r>
            <a:endParaRPr lang="en-AU" sz="1800" dirty="0"/>
          </a:p>
        </p:txBody>
      </p:sp>
    </p:spTree>
    <p:extLst>
      <p:ext uri="{BB962C8B-B14F-4D97-AF65-F5344CB8AC3E}">
        <p14:creationId xmlns:p14="http://schemas.microsoft.com/office/powerpoint/2010/main" val="32737623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9600"/>
            <a:ext cx="8640960" cy="1143000"/>
          </a:xfrm>
        </p:spPr>
        <p:txBody>
          <a:bodyPr/>
          <a:lstStyle/>
          <a:p>
            <a:r>
              <a:rPr lang="en-AU" dirty="0" smtClean="0"/>
              <a:t>Personal and Social Capability Structure</a:t>
            </a:r>
            <a:endParaRPr lang="en-AU" dirty="0"/>
          </a:p>
        </p:txBody>
      </p:sp>
      <p:sp>
        <p:nvSpPr>
          <p:cNvPr id="3" name="Content Placeholder 2"/>
          <p:cNvSpPr>
            <a:spLocks noGrp="1"/>
          </p:cNvSpPr>
          <p:nvPr>
            <p:ph idx="1"/>
          </p:nvPr>
        </p:nvSpPr>
        <p:spPr>
          <a:xfrm>
            <a:off x="688032" y="1700808"/>
            <a:ext cx="7772400" cy="511696"/>
          </a:xfrm>
        </p:spPr>
        <p:txBody>
          <a:bodyPr/>
          <a:lstStyle/>
          <a:p>
            <a:pPr marL="0" lvl="0" indent="0">
              <a:buNone/>
            </a:pPr>
            <a:r>
              <a:rPr lang="en-AU" sz="2400" dirty="0">
                <a:solidFill>
                  <a:prstClr val="black"/>
                </a:solidFill>
              </a:rPr>
              <a:t>Strands and Sub-strands</a:t>
            </a:r>
          </a:p>
          <a:p>
            <a:pPr marL="0" indent="0">
              <a:buNone/>
            </a:pPr>
            <a:endParaRPr lang="en-AU" dirty="0"/>
          </a:p>
        </p:txBody>
      </p:sp>
      <p:sp>
        <p:nvSpPr>
          <p:cNvPr id="4" name="TextBox 3"/>
          <p:cNvSpPr txBox="1"/>
          <p:nvPr/>
        </p:nvSpPr>
        <p:spPr>
          <a:xfrm>
            <a:off x="755576" y="2780928"/>
            <a:ext cx="7776864" cy="461665"/>
          </a:xfrm>
          <a:prstGeom prst="rect">
            <a:avLst/>
          </a:prstGeom>
          <a:noFill/>
        </p:spPr>
        <p:txBody>
          <a:bodyPr wrap="square" rtlCol="0">
            <a:spAutoFit/>
          </a:bodyPr>
          <a:lstStyle/>
          <a:p>
            <a:endParaRPr lang="en-AU" dirty="0"/>
          </a:p>
        </p:txBody>
      </p:sp>
      <p:graphicFrame>
        <p:nvGraphicFramePr>
          <p:cNvPr id="6" name="Content Placeholder 3"/>
          <p:cNvGraphicFramePr>
            <a:graphicFrameLocks/>
          </p:cNvGraphicFramePr>
          <p:nvPr>
            <p:extLst>
              <p:ext uri="{D42A27DB-BD31-4B8C-83A1-F6EECF244321}">
                <p14:modId xmlns:p14="http://schemas.microsoft.com/office/powerpoint/2010/main" val="1412128964"/>
              </p:ext>
            </p:extLst>
          </p:nvPr>
        </p:nvGraphicFramePr>
        <p:xfrm>
          <a:off x="719572" y="2276872"/>
          <a:ext cx="7776864" cy="1706880"/>
        </p:xfrm>
        <a:graphic>
          <a:graphicData uri="http://schemas.openxmlformats.org/drawingml/2006/table">
            <a:tbl>
              <a:tblPr firstRow="1" bandRow="1">
                <a:tableStyleId>{5C22544A-7EE6-4342-B048-85BDC9FD1C3A}</a:tableStyleId>
              </a:tblPr>
              <a:tblGrid>
                <a:gridCol w="3888432"/>
                <a:gridCol w="3888432"/>
              </a:tblGrid>
              <a:tr h="191264">
                <a:tc>
                  <a:txBody>
                    <a:bodyPr/>
                    <a:lstStyle/>
                    <a:p>
                      <a:r>
                        <a:rPr lang="en-AU" sz="2000" b="0" i="0" kern="1200" dirty="0" smtClean="0">
                          <a:solidFill>
                            <a:schemeClr val="lt1"/>
                          </a:solidFill>
                          <a:effectLst/>
                          <a:latin typeface="+mn-lt"/>
                          <a:ea typeface="+mn-ea"/>
                          <a:cs typeface="+mn-cs"/>
                        </a:rPr>
                        <a:t>Self-Awareness and Management</a:t>
                      </a:r>
                      <a:endParaRPr lang="en-AU" sz="2000" b="0" dirty="0"/>
                    </a:p>
                  </a:txBody>
                  <a:tcPr/>
                </a:tc>
                <a:tc>
                  <a:txBody>
                    <a:bodyPr/>
                    <a:lstStyle/>
                    <a:p>
                      <a:r>
                        <a:rPr lang="en-AU" sz="2000" b="0" i="0" kern="1200" dirty="0" smtClean="0">
                          <a:solidFill>
                            <a:schemeClr val="lt1"/>
                          </a:solidFill>
                          <a:effectLst/>
                          <a:latin typeface="+mn-lt"/>
                          <a:ea typeface="+mn-ea"/>
                          <a:cs typeface="+mn-cs"/>
                        </a:rPr>
                        <a:t>Social Awareness and Management</a:t>
                      </a:r>
                      <a:endParaRPr lang="en-AU" sz="2000" b="0" dirty="0"/>
                    </a:p>
                  </a:txBody>
                  <a:tcPr/>
                </a:tc>
              </a:tr>
              <a:tr h="312792">
                <a:tc>
                  <a:txBody>
                    <a:bodyPr/>
                    <a:lstStyle/>
                    <a:p>
                      <a:r>
                        <a:rPr lang="en-US" sz="1800" b="0" baseline="0" dirty="0" smtClean="0">
                          <a:solidFill>
                            <a:srgbClr val="FF0000"/>
                          </a:solidFill>
                        </a:rPr>
                        <a:t>Recognition and expression of emotions	</a:t>
                      </a:r>
                      <a:endParaRPr lang="en-AU" sz="1800" b="0" baseline="0"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FF0000"/>
                          </a:solidFill>
                        </a:rPr>
                        <a:t>Relationships</a:t>
                      </a:r>
                      <a:r>
                        <a:rPr lang="en-AU" sz="1800" b="0" baseline="0" dirty="0" smtClean="0">
                          <a:solidFill>
                            <a:srgbClr val="FF0000"/>
                          </a:solidFill>
                        </a:rPr>
                        <a:t> a</a:t>
                      </a:r>
                      <a:r>
                        <a:rPr lang="en-US" sz="1800" b="0" dirty="0" err="1" smtClean="0">
                          <a:solidFill>
                            <a:srgbClr val="FF0000"/>
                          </a:solidFill>
                        </a:rPr>
                        <a:t>nd</a:t>
                      </a:r>
                      <a:r>
                        <a:rPr lang="en-US" sz="1800" b="0" baseline="0" dirty="0" smtClean="0">
                          <a:solidFill>
                            <a:srgbClr val="FF0000"/>
                          </a:solidFill>
                        </a:rPr>
                        <a:t> </a:t>
                      </a:r>
                      <a:r>
                        <a:rPr lang="en-US" sz="1800" b="0" dirty="0" smtClean="0">
                          <a:solidFill>
                            <a:srgbClr val="FF0000"/>
                          </a:solidFill>
                        </a:rPr>
                        <a:t>diversity</a:t>
                      </a:r>
                      <a:endParaRPr lang="en-AU" sz="1800" b="0" dirty="0">
                        <a:solidFill>
                          <a:srgbClr val="FF0000"/>
                        </a:solidFill>
                      </a:endParaRPr>
                    </a:p>
                  </a:txBody>
                  <a:tcPr/>
                </a:tc>
              </a:tr>
              <a:tr h="288032">
                <a:tc>
                  <a:txBody>
                    <a:bodyPr/>
                    <a:lstStyle/>
                    <a:p>
                      <a:r>
                        <a:rPr lang="en-AU" sz="1800" b="0" dirty="0" smtClean="0">
                          <a:solidFill>
                            <a:srgbClr val="FF0000"/>
                          </a:solidFill>
                        </a:rPr>
                        <a:t>Development of resilience</a:t>
                      </a:r>
                      <a:endParaRPr lang="en-AU" sz="1800" b="0" dirty="0">
                        <a:solidFill>
                          <a:srgbClr val="FF0000"/>
                        </a:solidFill>
                      </a:endParaRPr>
                    </a:p>
                  </a:txBody>
                  <a:tcPr/>
                </a:tc>
                <a:tc>
                  <a:txBody>
                    <a:bodyPr/>
                    <a:lstStyle/>
                    <a:p>
                      <a:r>
                        <a:rPr lang="en-AU" sz="1800" b="0" dirty="0" smtClean="0"/>
                        <a:t>Collaboration</a:t>
                      </a:r>
                      <a:endParaRPr lang="en-AU" sz="1800" b="0" dirty="0"/>
                    </a:p>
                  </a:txBody>
                  <a:tcPr/>
                </a:tc>
              </a:tr>
            </a:tbl>
          </a:graphicData>
        </a:graphic>
      </p:graphicFrame>
      <p:sp>
        <p:nvSpPr>
          <p:cNvPr id="7" name="TextBox 6"/>
          <p:cNvSpPr txBox="1"/>
          <p:nvPr/>
        </p:nvSpPr>
        <p:spPr>
          <a:xfrm>
            <a:off x="755576" y="4293096"/>
            <a:ext cx="7704856" cy="1446550"/>
          </a:xfrm>
          <a:prstGeom prst="rect">
            <a:avLst/>
          </a:prstGeom>
          <a:noFill/>
        </p:spPr>
        <p:txBody>
          <a:bodyPr wrap="square" rtlCol="0">
            <a:spAutoFit/>
          </a:bodyPr>
          <a:lstStyle/>
          <a:p>
            <a:pPr lvl="0"/>
            <a:r>
              <a:rPr lang="en-US" b="1" dirty="0">
                <a:solidFill>
                  <a:prstClr val="black"/>
                </a:solidFill>
                <a:latin typeface="Arial"/>
              </a:rPr>
              <a:t>Achievement standards</a:t>
            </a:r>
          </a:p>
          <a:p>
            <a:pPr lvl="0"/>
            <a:endParaRPr lang="en-US" sz="1600" b="1" dirty="0">
              <a:solidFill>
                <a:prstClr val="black"/>
              </a:solidFill>
              <a:latin typeface="Arial"/>
            </a:endParaRPr>
          </a:p>
          <a:p>
            <a:pPr marL="285750" lvl="0" indent="-285750">
              <a:buFont typeface="Arial" panose="020B0604020202020204" pitchFamily="34" charset="0"/>
              <a:buChar char="•"/>
            </a:pPr>
            <a:r>
              <a:rPr lang="en-US" sz="1600" dirty="0" smtClean="0">
                <a:latin typeface="+mn-lt"/>
              </a:rPr>
              <a:t>The </a:t>
            </a:r>
            <a:r>
              <a:rPr lang="en-US" sz="1600" dirty="0">
                <a:latin typeface="+mn-lt"/>
              </a:rPr>
              <a:t>first achievement standard at Foundation </a:t>
            </a:r>
            <a:r>
              <a:rPr lang="en-US" sz="1600" dirty="0" smtClean="0">
                <a:latin typeface="+mn-lt"/>
              </a:rPr>
              <a:t>and </a:t>
            </a:r>
            <a:r>
              <a:rPr lang="en-US" sz="1600" dirty="0">
                <a:latin typeface="+mn-lt"/>
              </a:rPr>
              <a:t>then at Levels </a:t>
            </a:r>
            <a:r>
              <a:rPr lang="en-US" sz="1600" dirty="0" smtClean="0">
                <a:latin typeface="+mn-lt"/>
              </a:rPr>
              <a:t>2, 4</a:t>
            </a:r>
            <a:r>
              <a:rPr lang="en-US" sz="1600" dirty="0">
                <a:latin typeface="+mn-lt"/>
              </a:rPr>
              <a:t>, 6, 8 and 10. </a:t>
            </a:r>
            <a:endParaRPr lang="en-US" sz="1600" dirty="0" smtClean="0">
              <a:latin typeface="+mn-lt"/>
            </a:endParaRPr>
          </a:p>
          <a:p>
            <a:pPr marL="285750" lvl="0" indent="-285750">
              <a:buFont typeface="Arial" panose="020B0604020202020204" pitchFamily="34" charset="0"/>
              <a:buChar char="•"/>
            </a:pPr>
            <a:r>
              <a:rPr lang="en-US" sz="1600" dirty="0" smtClean="0">
                <a:latin typeface="+mn-lt"/>
              </a:rPr>
              <a:t>A </a:t>
            </a:r>
            <a:r>
              <a:rPr lang="en-US" sz="1600" dirty="0">
                <a:latin typeface="+mn-lt"/>
              </a:rPr>
              <a:t>curriculum for students with disabilities will be developed in this learning area.</a:t>
            </a:r>
            <a:endParaRPr lang="en-AU" dirty="0">
              <a:solidFill>
                <a:prstClr val="black"/>
              </a:solidFill>
              <a:latin typeface="+mn-lt"/>
            </a:endParaRPr>
          </a:p>
        </p:txBody>
      </p:sp>
    </p:spTree>
    <p:extLst>
      <p:ext uri="{BB962C8B-B14F-4D97-AF65-F5344CB8AC3E}">
        <p14:creationId xmlns:p14="http://schemas.microsoft.com/office/powerpoint/2010/main" val="30782591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8712968" cy="1143000"/>
          </a:xfrm>
        </p:spPr>
        <p:txBody>
          <a:bodyPr/>
          <a:lstStyle/>
          <a:p>
            <a:r>
              <a:rPr lang="en-US" dirty="0">
                <a:ea typeface="ヒラギノ角ゴ Pro W3" charset="-128"/>
              </a:rPr>
              <a:t>Explicit teaching and assessment</a:t>
            </a:r>
            <a:endParaRPr lang="en-AU" dirty="0">
              <a:ea typeface="ヒラギノ角ゴ Pro W3" charset="-128"/>
            </a:endParaRPr>
          </a:p>
        </p:txBody>
      </p:sp>
      <p:sp>
        <p:nvSpPr>
          <p:cNvPr id="3" name="Content Placeholder 2"/>
          <p:cNvSpPr>
            <a:spLocks noGrp="1"/>
          </p:cNvSpPr>
          <p:nvPr>
            <p:ph idx="1"/>
          </p:nvPr>
        </p:nvSpPr>
        <p:spPr>
          <a:xfrm>
            <a:off x="323528" y="1844824"/>
            <a:ext cx="8568952" cy="3536032"/>
          </a:xfrm>
        </p:spPr>
        <p:txBody>
          <a:bodyPr/>
          <a:lstStyle/>
          <a:p>
            <a:pPr>
              <a:buFont typeface="Arial" panose="020B0604020202020204" pitchFamily="34" charset="0"/>
              <a:buChar char="•"/>
            </a:pPr>
            <a:r>
              <a:rPr lang="en-US" sz="2000" b="0" dirty="0" smtClean="0">
                <a:solidFill>
                  <a:schemeClr val="tx1"/>
                </a:solidFill>
              </a:rPr>
              <a:t>The </a:t>
            </a:r>
            <a:r>
              <a:rPr lang="en-US" sz="2000" b="0" dirty="0">
                <a:solidFill>
                  <a:schemeClr val="tx1"/>
                </a:solidFill>
              </a:rPr>
              <a:t>Personal and Social Capability describes social and emotional learning as discrete knowledge, understandings and skills, rather than a statement of </a:t>
            </a:r>
            <a:r>
              <a:rPr lang="en-US" sz="2000" b="0" dirty="0" smtClean="0">
                <a:solidFill>
                  <a:schemeClr val="tx1"/>
                </a:solidFill>
              </a:rPr>
              <a:t>pedagogy</a:t>
            </a:r>
          </a:p>
          <a:p>
            <a:pPr>
              <a:buFont typeface="Arial" panose="020B0604020202020204" pitchFamily="34" charset="0"/>
              <a:buChar char="•"/>
            </a:pPr>
            <a:r>
              <a:rPr lang="en-US" sz="2000" b="0" dirty="0">
                <a:solidFill>
                  <a:schemeClr val="tx1"/>
                </a:solidFill>
              </a:rPr>
              <a:t>For example, just because a student completes a task as part of the team, this does not mean that they acquire the knowledge, understandings and skills necessary to work collaboratively with others. The knowledge, understandings and skills for working collaboratively, such as communication, negotiation, time management and conflict resolution, need to be explicitly </a:t>
            </a:r>
            <a:r>
              <a:rPr lang="en-US" sz="2000" b="0" dirty="0" smtClean="0">
                <a:solidFill>
                  <a:schemeClr val="tx1"/>
                </a:solidFill>
              </a:rPr>
              <a:t>taught and assessed.</a:t>
            </a:r>
          </a:p>
          <a:p>
            <a:pPr>
              <a:buFont typeface="Arial" panose="020B0604020202020204" pitchFamily="34" charset="0"/>
              <a:buChar char="•"/>
            </a:pPr>
            <a:r>
              <a:rPr lang="en-AU" sz="2000" b="0" dirty="0" smtClean="0">
                <a:solidFill>
                  <a:schemeClr val="tx1"/>
                </a:solidFill>
              </a:rPr>
              <a:t>Successful social and emotional learning programs move beyond giving information to explicitly teaching and providing opportunity for students to practise interpersonal skills. </a:t>
            </a:r>
            <a:endParaRPr lang="en-AU" sz="2000" b="0" dirty="0">
              <a:solidFill>
                <a:schemeClr val="tx1"/>
              </a:solidFill>
            </a:endParaRPr>
          </a:p>
        </p:txBody>
      </p:sp>
    </p:spTree>
    <p:extLst>
      <p:ext uri="{BB962C8B-B14F-4D97-AF65-F5344CB8AC3E}">
        <p14:creationId xmlns:p14="http://schemas.microsoft.com/office/powerpoint/2010/main" val="25146500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856984" cy="1143000"/>
          </a:xfrm>
        </p:spPr>
        <p:txBody>
          <a:bodyPr/>
          <a:lstStyle/>
          <a:p>
            <a:r>
              <a:rPr lang="en-AU" sz="3200" dirty="0" smtClean="0"/>
              <a:t>How would you teach and assess this?</a:t>
            </a:r>
            <a:endParaRPr lang="en-AU" sz="3200" dirty="0"/>
          </a:p>
        </p:txBody>
      </p:sp>
      <p:sp>
        <p:nvSpPr>
          <p:cNvPr id="3" name="Content Placeholder 2"/>
          <p:cNvSpPr>
            <a:spLocks noGrp="1"/>
          </p:cNvSpPr>
          <p:nvPr>
            <p:ph sz="half" idx="1"/>
          </p:nvPr>
        </p:nvSpPr>
        <p:spPr>
          <a:xfrm>
            <a:off x="467544" y="1412776"/>
            <a:ext cx="6624736" cy="4248472"/>
          </a:xfrm>
        </p:spPr>
        <p:txBody>
          <a:bodyPr/>
          <a:lstStyle/>
          <a:p>
            <a:pPr>
              <a:buNone/>
            </a:pPr>
            <a:r>
              <a:rPr lang="en-AU" dirty="0" smtClean="0"/>
              <a:t>	 </a:t>
            </a:r>
            <a:r>
              <a:rPr lang="en-AU" dirty="0" smtClean="0">
                <a:solidFill>
                  <a:srgbClr val="2A9D1B"/>
                </a:solidFill>
              </a:rPr>
              <a:t>An example Level 7-8</a:t>
            </a:r>
          </a:p>
          <a:p>
            <a:pPr>
              <a:buNone/>
            </a:pPr>
            <a:r>
              <a:rPr lang="en-AU" sz="2200" dirty="0" smtClean="0"/>
              <a:t>	</a:t>
            </a:r>
            <a:r>
              <a:rPr lang="en-AU" sz="2400" dirty="0" smtClean="0"/>
              <a:t>Content descriptor:</a:t>
            </a:r>
          </a:p>
          <a:p>
            <a:pPr>
              <a:buNone/>
            </a:pPr>
            <a:r>
              <a:rPr lang="en-AU" sz="2400" dirty="0" smtClean="0"/>
              <a:t>	</a:t>
            </a:r>
            <a:r>
              <a:rPr lang="en-US" sz="2000" b="0" dirty="0" err="1"/>
              <a:t>Recognise</a:t>
            </a:r>
            <a:r>
              <a:rPr lang="en-US" sz="2000" b="0" dirty="0"/>
              <a:t> the impact of personal boundaries, intimacy, distribution of power and social and cultural norms and mores on the ways relationships are expressed</a:t>
            </a:r>
            <a:r>
              <a:rPr lang="en-AU" sz="2000" dirty="0" smtClean="0"/>
              <a:t>	</a:t>
            </a:r>
          </a:p>
          <a:p>
            <a:pPr>
              <a:buNone/>
            </a:pPr>
            <a:r>
              <a:rPr lang="en-AU" sz="2400" dirty="0" smtClean="0"/>
              <a:t>    Achievement standard </a:t>
            </a:r>
          </a:p>
          <a:p>
            <a:pPr>
              <a:buNone/>
            </a:pPr>
            <a:r>
              <a:rPr lang="en-AU" sz="2400" dirty="0"/>
              <a:t> </a:t>
            </a:r>
            <a:r>
              <a:rPr lang="en-AU" sz="2400" dirty="0" smtClean="0"/>
              <a:t>   (part of):</a:t>
            </a:r>
          </a:p>
          <a:p>
            <a:pPr>
              <a:buNone/>
            </a:pPr>
            <a:r>
              <a:rPr lang="en-AU" sz="2400" dirty="0" smtClean="0"/>
              <a:t>   	</a:t>
            </a:r>
            <a:r>
              <a:rPr lang="en-AU" sz="2000" b="0" dirty="0"/>
              <a:t>They identify indicators of respectful relationships in a range of social and work-related situations. </a:t>
            </a:r>
            <a:endParaRPr lang="en-AU" sz="2000" b="0" dirty="0">
              <a:solidFill>
                <a:schemeClr val="tx1"/>
              </a:solidFill>
            </a:endParaRPr>
          </a:p>
        </p:txBody>
      </p:sp>
      <p:sp>
        <p:nvSpPr>
          <p:cNvPr id="5" name="Rounded Rectangle 4"/>
          <p:cNvSpPr/>
          <p:nvPr/>
        </p:nvSpPr>
        <p:spPr bwMode="auto">
          <a:xfrm>
            <a:off x="467544" y="1412776"/>
            <a:ext cx="6624736" cy="4392488"/>
          </a:xfrm>
          <a:prstGeom prst="roundRect">
            <a:avLst/>
          </a:prstGeom>
          <a:noFill/>
          <a:ln w="25400" cap="flat" cmpd="sng" algn="ctr">
            <a:solidFill>
              <a:srgbClr val="2A9D1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Verdana" pitchFamily="34" charset="0"/>
            </a:endParaRPr>
          </a:p>
        </p:txBody>
      </p:sp>
      <p:pic>
        <p:nvPicPr>
          <p:cNvPr id="2052" name="Picture 4" descr="http://photos.gograph.com/thumbs/CSP/CSP625/k6258288.jpg"/>
          <p:cNvPicPr>
            <a:picLocks noChangeAspect="1" noChangeArrowheads="1"/>
          </p:cNvPicPr>
          <p:nvPr/>
        </p:nvPicPr>
        <p:blipFill>
          <a:blip r:embed="rId2" cstate="print"/>
          <a:srcRect/>
          <a:stretch>
            <a:fillRect/>
          </a:stretch>
        </p:blipFill>
        <p:spPr bwMode="auto">
          <a:xfrm>
            <a:off x="7930802" y="4310633"/>
            <a:ext cx="1104900" cy="1619250"/>
          </a:xfrm>
          <a:prstGeom prst="rect">
            <a:avLst/>
          </a:prstGeom>
          <a:noFill/>
        </p:spPr>
      </p:pic>
    </p:spTree>
    <p:extLst>
      <p:ext uri="{BB962C8B-B14F-4D97-AF65-F5344CB8AC3E}">
        <p14:creationId xmlns:p14="http://schemas.microsoft.com/office/powerpoint/2010/main" val="376463867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0E106B-625E-40EC-AF98-E535E89ACD6F}"/>
</file>

<file path=customXml/itemProps2.xml><?xml version="1.0" encoding="utf-8"?>
<ds:datastoreItem xmlns:ds="http://schemas.openxmlformats.org/officeDocument/2006/customXml" ds:itemID="{74132C03-2B9E-45E0-BAF1-3617B39B5BB2}"/>
</file>

<file path=customXml/itemProps3.xml><?xml version="1.0" encoding="utf-8"?>
<ds:datastoreItem xmlns:ds="http://schemas.openxmlformats.org/officeDocument/2006/customXml" ds:itemID="{D7B88938-12D0-4285-BD2F-81CC9B37604C}"/>
</file>

<file path=docProps/app.xml><?xml version="1.0" encoding="utf-8"?>
<Properties xmlns="http://schemas.openxmlformats.org/officeDocument/2006/extended-properties" xmlns:vt="http://schemas.openxmlformats.org/officeDocument/2006/docPropsVTypes">
  <Template>F10 PPT Template</Template>
  <TotalTime>931</TotalTime>
  <Words>710</Words>
  <Application>Microsoft Office PowerPoint</Application>
  <PresentationFormat>On-screen Show (4:3)</PresentationFormat>
  <Paragraphs>88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F10 PPT Template</vt:lpstr>
      <vt:lpstr>Respectful Relationships within the Victorian Curriculum F-10</vt:lpstr>
      <vt:lpstr>Whole school approach </vt:lpstr>
      <vt:lpstr>Respectful relationships in the Victorian Curriculum</vt:lpstr>
      <vt:lpstr>Health and Physical Education Structure</vt:lpstr>
      <vt:lpstr>HPE Structure - Focus areas</vt:lpstr>
      <vt:lpstr>Continuum of learning</vt:lpstr>
      <vt:lpstr>Personal and Social Capability Structure</vt:lpstr>
      <vt:lpstr>Explicit teaching and assessment</vt:lpstr>
      <vt:lpstr>How would you teach and assess this?</vt:lpstr>
      <vt:lpstr>Dr Rachael Whittle Curriculum Manager, Health and Physical Education VCAA</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Health and Physical Education</dc:title>
  <dc:creator>Fisher, Peter P</dc:creator>
  <cp:keywords>Health and Physical Education, powerpoint</cp:keywords>
  <cp:lastModifiedBy>Whittle, Rachael J</cp:lastModifiedBy>
  <cp:revision>39</cp:revision>
  <cp:lastPrinted>2016-02-09T05:20:30Z</cp:lastPrinted>
  <dcterms:created xsi:type="dcterms:W3CDTF">2016-01-14T23:56:42Z</dcterms:created>
  <dcterms:modified xsi:type="dcterms:W3CDTF">2018-10-02T06:48:48Z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y fmtid="{D5CDD505-2E9C-101B-9397-08002B2CF9AE}" pid="7" name="Order">
    <vt:r8>2978200</vt:r8>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y fmtid="{D5CDD505-2E9C-101B-9397-08002B2CF9AE}" pid="12" name="TemplateUrl">
    <vt:lpwstr/>
  </property>
</Properties>
</file>